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68" r:id="rId6"/>
    <p:sldMasterId id="2147483684" r:id="rId7"/>
  </p:sldMasterIdLst>
  <p:notesMasterIdLst>
    <p:notesMasterId r:id="rId65"/>
  </p:notesMasterIdLst>
  <p:sldIdLst>
    <p:sldId id="256" r:id="rId8"/>
    <p:sldId id="1441" r:id="rId9"/>
    <p:sldId id="487" r:id="rId10"/>
    <p:sldId id="491" r:id="rId11"/>
    <p:sldId id="508" r:id="rId12"/>
    <p:sldId id="480" r:id="rId13"/>
    <p:sldId id="482" r:id="rId14"/>
    <p:sldId id="1453" r:id="rId15"/>
    <p:sldId id="1454" r:id="rId16"/>
    <p:sldId id="2776" r:id="rId17"/>
    <p:sldId id="1422" r:id="rId18"/>
    <p:sldId id="1440" r:id="rId19"/>
    <p:sldId id="266" r:id="rId20"/>
    <p:sldId id="275" r:id="rId21"/>
    <p:sldId id="277" r:id="rId22"/>
    <p:sldId id="278" r:id="rId23"/>
    <p:sldId id="280" r:id="rId24"/>
    <p:sldId id="281" r:id="rId25"/>
    <p:sldId id="283" r:id="rId26"/>
    <p:sldId id="285" r:id="rId27"/>
    <p:sldId id="481" r:id="rId28"/>
    <p:sldId id="264" r:id="rId29"/>
    <p:sldId id="1438" r:id="rId30"/>
    <p:sldId id="2752" r:id="rId31"/>
    <p:sldId id="1455" r:id="rId32"/>
    <p:sldId id="2753" r:id="rId33"/>
    <p:sldId id="2754" r:id="rId34"/>
    <p:sldId id="663" r:id="rId35"/>
    <p:sldId id="669" r:id="rId36"/>
    <p:sldId id="667" r:id="rId37"/>
    <p:sldId id="666" r:id="rId38"/>
    <p:sldId id="1456" r:id="rId39"/>
    <p:sldId id="1457" r:id="rId40"/>
    <p:sldId id="2745" r:id="rId41"/>
    <p:sldId id="2746" r:id="rId42"/>
    <p:sldId id="1458" r:id="rId43"/>
    <p:sldId id="2747" r:id="rId44"/>
    <p:sldId id="2748" r:id="rId45"/>
    <p:sldId id="2772" r:id="rId46"/>
    <p:sldId id="2773" r:id="rId47"/>
    <p:sldId id="2758" r:id="rId48"/>
    <p:sldId id="2749" r:id="rId49"/>
    <p:sldId id="2765" r:id="rId50"/>
    <p:sldId id="2767" r:id="rId51"/>
    <p:sldId id="2769" r:id="rId52"/>
    <p:sldId id="2771" r:id="rId53"/>
    <p:sldId id="2766" r:id="rId54"/>
    <p:sldId id="2764" r:id="rId55"/>
    <p:sldId id="2763" r:id="rId56"/>
    <p:sldId id="2762" r:id="rId57"/>
    <p:sldId id="2770" r:id="rId58"/>
    <p:sldId id="262" r:id="rId59"/>
    <p:sldId id="2739" r:id="rId60"/>
    <p:sldId id="2740" r:id="rId61"/>
    <p:sldId id="2736" r:id="rId62"/>
    <p:sldId id="2703" r:id="rId63"/>
    <p:sldId id="2710" r:id="rId64"/>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7409BEE-EF32-4E02-853E-25EE6AB119AB}">
          <p14:sldIdLst>
            <p14:sldId id="256"/>
            <p14:sldId id="1441"/>
          </p14:sldIdLst>
        </p14:section>
        <p14:section name="BAUSIM 2024" id="{2C1CF636-90BF-4AE1-A4DA-529F6989892D}">
          <p14:sldIdLst>
            <p14:sldId id="487"/>
            <p14:sldId id="491"/>
            <p14:sldId id="508"/>
            <p14:sldId id="480"/>
            <p14:sldId id="482"/>
            <p14:sldId id="1453"/>
            <p14:sldId id="1454"/>
            <p14:sldId id="2776"/>
            <p14:sldId id="1422"/>
            <p14:sldId id="1440"/>
            <p14:sldId id="266"/>
            <p14:sldId id="275"/>
            <p14:sldId id="277"/>
            <p14:sldId id="278"/>
            <p14:sldId id="280"/>
            <p14:sldId id="281"/>
            <p14:sldId id="283"/>
            <p14:sldId id="285"/>
            <p14:sldId id="481"/>
            <p14:sldId id="264"/>
            <p14:sldId id="1438"/>
            <p14:sldId id="2752"/>
            <p14:sldId id="1455"/>
            <p14:sldId id="2753"/>
            <p14:sldId id="2754"/>
            <p14:sldId id="663"/>
            <p14:sldId id="669"/>
            <p14:sldId id="667"/>
            <p14:sldId id="666"/>
            <p14:sldId id="1456"/>
            <p14:sldId id="1457"/>
            <p14:sldId id="2745"/>
            <p14:sldId id="2746"/>
            <p14:sldId id="1458"/>
            <p14:sldId id="2747"/>
            <p14:sldId id="2748"/>
            <p14:sldId id="2772"/>
            <p14:sldId id="2773"/>
            <p14:sldId id="2758"/>
            <p14:sldId id="2749"/>
            <p14:sldId id="2765"/>
            <p14:sldId id="2767"/>
            <p14:sldId id="2769"/>
            <p14:sldId id="2771"/>
            <p14:sldId id="2766"/>
            <p14:sldId id="2764"/>
            <p14:sldId id="2763"/>
            <p14:sldId id="2762"/>
            <p14:sldId id="2770"/>
            <p14:sldId id="262"/>
            <p14:sldId id="2739"/>
            <p14:sldId id="2740"/>
          </p14:sldIdLst>
        </p14:section>
        <p14:section name="Abschnitt ohne Titel" id="{325BCA9A-D46F-4DA2-B0EF-08258BBADD10}">
          <p14:sldIdLst>
            <p14:sldId id="2736"/>
            <p14:sldId id="2703"/>
            <p14:sldId id="27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7CC"/>
    <a:srgbClr val="F59C00"/>
    <a:srgbClr val="FFEBCA"/>
    <a:srgbClr val="BCCF00"/>
    <a:srgbClr val="FCD4CC"/>
    <a:srgbClr val="FFFFFF"/>
    <a:srgbClr val="93FFC4"/>
    <a:srgbClr val="FF9393"/>
    <a:srgbClr val="05F3FF"/>
    <a:srgbClr val="023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484" autoAdjust="0"/>
  </p:normalViewPr>
  <p:slideViewPr>
    <p:cSldViewPr snapToGrid="0">
      <p:cViewPr>
        <p:scale>
          <a:sx n="150" d="100"/>
          <a:sy n="150" d="100"/>
        </p:scale>
        <p:origin x="912" y="318"/>
      </p:cViewPr>
      <p:guideLst/>
    </p:cSldViewPr>
  </p:slid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8F271-4799-4D7B-8BA4-96391919333C}"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de-AT"/>
        </a:p>
      </dgm:t>
    </dgm:pt>
    <dgm:pt modelId="{E999C120-03FE-43F5-9F23-A288AD9FB714}">
      <dgm:prSet phldrT="[Text]" custT="1"/>
      <dgm:spPr/>
      <dgm:t>
        <a:bodyPr/>
        <a:lstStyle/>
        <a:p>
          <a:r>
            <a:rPr lang="de-AT" sz="1800"/>
            <a:t>2018: Teaching</a:t>
          </a:r>
        </a:p>
      </dgm:t>
    </dgm:pt>
    <dgm:pt modelId="{9486A21F-AF98-4F2C-8029-7230E3B517D0}" type="parTrans" cxnId="{CCE8A5DE-BBE5-4BE9-A986-C629B2E45622}">
      <dgm:prSet/>
      <dgm:spPr/>
      <dgm:t>
        <a:bodyPr/>
        <a:lstStyle/>
        <a:p>
          <a:endParaRPr lang="de-AT" sz="2000"/>
        </a:p>
      </dgm:t>
    </dgm:pt>
    <dgm:pt modelId="{9FA5508F-8417-44EB-A8F9-15559952CB07}" type="sibTrans" cxnId="{CCE8A5DE-BBE5-4BE9-A986-C629B2E45622}">
      <dgm:prSet custT="1"/>
      <dgm:spPr/>
      <dgm:t>
        <a:bodyPr/>
        <a:lstStyle/>
        <a:p>
          <a:endParaRPr lang="de-AT" sz="1600"/>
        </a:p>
      </dgm:t>
    </dgm:pt>
    <dgm:pt modelId="{4C0415BD-9D73-4C49-A46A-7DB12C5B0A35}">
      <dgm:prSet phldrT="[Text]" custT="1"/>
      <dgm:spPr/>
      <dgm:t>
        <a:bodyPr/>
        <a:lstStyle/>
        <a:p>
          <a:r>
            <a:rPr lang="de-AT" sz="1400" dirty="0"/>
            <a:t>„</a:t>
          </a:r>
          <a:r>
            <a:rPr lang="de-AT" sz="1400" dirty="0" err="1"/>
            <a:t>PVWindkraft</a:t>
          </a:r>
          <a:r>
            <a:rPr lang="de-AT" sz="1400" dirty="0"/>
            <a:t>“-Excel </a:t>
          </a:r>
          <a:r>
            <a:rPr lang="de-AT" sz="1400" dirty="0" err="1"/>
            <a:t>as</a:t>
          </a:r>
          <a:r>
            <a:rPr lang="de-AT" sz="1400" dirty="0"/>
            <a:t> Simple Teaching </a:t>
          </a:r>
          <a:r>
            <a:rPr lang="de-AT" sz="1400" dirty="0" err="1"/>
            <a:t>tool</a:t>
          </a:r>
          <a:r>
            <a:rPr lang="de-AT" sz="1400" dirty="0"/>
            <a:t> </a:t>
          </a:r>
          <a:r>
            <a:rPr lang="de-AT" sz="1400" dirty="0" err="1"/>
            <a:t>for</a:t>
          </a:r>
          <a:r>
            <a:rPr lang="de-AT" sz="1400" dirty="0"/>
            <a:t> flexible </a:t>
          </a:r>
          <a:r>
            <a:rPr lang="de-AT" sz="1400" dirty="0" err="1"/>
            <a:t>integration</a:t>
          </a:r>
          <a:r>
            <a:rPr lang="de-AT" sz="1400" dirty="0"/>
            <a:t> </a:t>
          </a:r>
          <a:r>
            <a:rPr lang="de-AT" sz="1400" dirty="0" err="1"/>
            <a:t>of</a:t>
          </a:r>
          <a:r>
            <a:rPr lang="de-AT" sz="1400" dirty="0"/>
            <a:t> RES </a:t>
          </a:r>
          <a:r>
            <a:rPr lang="de-AT" sz="1400" dirty="0" err="1"/>
            <a:t>into</a:t>
          </a:r>
          <a:r>
            <a:rPr lang="de-AT" sz="1400" dirty="0"/>
            <a:t> </a:t>
          </a:r>
          <a:r>
            <a:rPr lang="de-AT" sz="1400" dirty="0" err="1"/>
            <a:t>district</a:t>
          </a:r>
          <a:r>
            <a:rPr lang="de-AT" sz="1400" dirty="0"/>
            <a:t> </a:t>
          </a:r>
          <a:r>
            <a:rPr lang="de-AT" sz="1400" dirty="0" err="1"/>
            <a:t>storages</a:t>
          </a:r>
          <a:r>
            <a:rPr lang="de-AT" sz="1400" dirty="0"/>
            <a:t> (TABS, </a:t>
          </a:r>
          <a:r>
            <a:rPr lang="de-AT" sz="1400" dirty="0" err="1"/>
            <a:t>batteries</a:t>
          </a:r>
          <a:r>
            <a:rPr lang="de-AT" sz="1400" dirty="0"/>
            <a:t>, </a:t>
          </a:r>
          <a:r>
            <a:rPr lang="de-AT" sz="1400" dirty="0" err="1"/>
            <a:t>Evs</a:t>
          </a:r>
          <a:r>
            <a:rPr lang="de-AT" sz="1400" dirty="0"/>
            <a:t>)</a:t>
          </a:r>
        </a:p>
      </dgm:t>
    </dgm:pt>
    <dgm:pt modelId="{F8E3461D-04A6-472B-ACC0-47D4EFA7028B}" type="parTrans" cxnId="{60CCFC68-3211-4388-A34F-772F8FFDA567}">
      <dgm:prSet/>
      <dgm:spPr/>
      <dgm:t>
        <a:bodyPr/>
        <a:lstStyle/>
        <a:p>
          <a:endParaRPr lang="de-AT" sz="2000"/>
        </a:p>
      </dgm:t>
    </dgm:pt>
    <dgm:pt modelId="{AC4BD405-3910-4435-8375-442C7E36009C}" type="sibTrans" cxnId="{60CCFC68-3211-4388-A34F-772F8FFDA567}">
      <dgm:prSet/>
      <dgm:spPr/>
      <dgm:t>
        <a:bodyPr/>
        <a:lstStyle/>
        <a:p>
          <a:endParaRPr lang="de-AT" sz="2000"/>
        </a:p>
      </dgm:t>
    </dgm:pt>
    <dgm:pt modelId="{0DF4F208-161E-444C-8EE5-F0F8688B3821}">
      <dgm:prSet phldrT="[Text]" custT="1"/>
      <dgm:spPr/>
      <dgm:t>
        <a:bodyPr/>
        <a:lstStyle/>
        <a:p>
          <a:r>
            <a:rPr lang="de-AT" sz="1800" dirty="0"/>
            <a:t>2019: </a:t>
          </a:r>
          <a:r>
            <a:rPr lang="de-AT" sz="1800" dirty="0" err="1"/>
            <a:t>Exploratory</a:t>
          </a:r>
          <a:r>
            <a:rPr lang="de-AT" sz="1800" dirty="0"/>
            <a:t> Research</a:t>
          </a:r>
        </a:p>
      </dgm:t>
    </dgm:pt>
    <dgm:pt modelId="{6C6E14F7-3B06-42A1-8E9D-85663B8733FC}" type="parTrans" cxnId="{465E3D13-40A1-41AE-8A9F-DB60AE7F518D}">
      <dgm:prSet/>
      <dgm:spPr/>
      <dgm:t>
        <a:bodyPr/>
        <a:lstStyle/>
        <a:p>
          <a:endParaRPr lang="de-AT" sz="2000"/>
        </a:p>
      </dgm:t>
    </dgm:pt>
    <dgm:pt modelId="{CC52B973-B9C6-480E-8D5F-C77835EDB22F}" type="sibTrans" cxnId="{465E3D13-40A1-41AE-8A9F-DB60AE7F518D}">
      <dgm:prSet custT="1"/>
      <dgm:spPr/>
      <dgm:t>
        <a:bodyPr/>
        <a:lstStyle/>
        <a:p>
          <a:endParaRPr lang="de-AT" sz="1600"/>
        </a:p>
      </dgm:t>
    </dgm:pt>
    <dgm:pt modelId="{A9977D64-16CA-4942-93F3-22EC44B89E24}">
      <dgm:prSet phldrT="[Text]" custT="1"/>
      <dgm:spPr/>
      <dgm:t>
        <a:bodyPr/>
        <a:lstStyle/>
        <a:p>
          <a:r>
            <a:rPr lang="de-AT" sz="1400" dirty="0"/>
            <a:t>Scenario </a:t>
          </a:r>
          <a:r>
            <a:rPr lang="de-AT" sz="1400" dirty="0" err="1"/>
            <a:t>assessment</a:t>
          </a:r>
          <a:r>
            <a:rPr lang="de-AT" sz="1400" dirty="0"/>
            <a:t> </a:t>
          </a:r>
          <a:r>
            <a:rPr lang="de-AT" sz="1400" dirty="0" err="1"/>
            <a:t>of</a:t>
          </a:r>
          <a:r>
            <a:rPr lang="de-AT" sz="1400" dirty="0"/>
            <a:t> 6 </a:t>
          </a:r>
          <a:r>
            <a:rPr lang="de-AT" sz="1400" dirty="0" err="1"/>
            <a:t>Viennese</a:t>
          </a:r>
          <a:r>
            <a:rPr lang="de-AT" sz="1400" dirty="0"/>
            <a:t> </a:t>
          </a:r>
          <a:r>
            <a:rPr lang="de-AT" sz="1400" dirty="0" err="1"/>
            <a:t>demonstration</a:t>
          </a:r>
          <a:r>
            <a:rPr lang="de-AT" sz="1400" dirty="0"/>
            <a:t> </a:t>
          </a:r>
          <a:r>
            <a:rPr lang="de-AT" sz="1400" dirty="0" err="1"/>
            <a:t>sites</a:t>
          </a:r>
          <a:endParaRPr lang="de-AT" sz="1400" dirty="0"/>
        </a:p>
      </dgm:t>
    </dgm:pt>
    <dgm:pt modelId="{694C372D-989A-441D-8E3B-F4B3E52F3462}" type="parTrans" cxnId="{F63B9286-BB59-4823-954A-114EF340B316}">
      <dgm:prSet/>
      <dgm:spPr/>
      <dgm:t>
        <a:bodyPr/>
        <a:lstStyle/>
        <a:p>
          <a:endParaRPr lang="de-AT" sz="2000"/>
        </a:p>
      </dgm:t>
    </dgm:pt>
    <dgm:pt modelId="{9713514C-BEE6-49B4-8F1F-C54320B88FCB}" type="sibTrans" cxnId="{F63B9286-BB59-4823-954A-114EF340B316}">
      <dgm:prSet/>
      <dgm:spPr/>
      <dgm:t>
        <a:bodyPr/>
        <a:lstStyle/>
        <a:p>
          <a:endParaRPr lang="de-AT" sz="2000"/>
        </a:p>
      </dgm:t>
    </dgm:pt>
    <dgm:pt modelId="{12982794-134D-4BD1-8E51-00B3118F1814}">
      <dgm:prSet phldrT="[Text]" custT="1"/>
      <dgm:spPr/>
      <dgm:t>
        <a:bodyPr/>
        <a:lstStyle/>
        <a:p>
          <a:r>
            <a:rPr lang="de-AT" sz="1800"/>
            <a:t>2019-24: continued development</a:t>
          </a:r>
        </a:p>
      </dgm:t>
    </dgm:pt>
    <dgm:pt modelId="{9CB8CFF5-9331-4C14-80D9-17BC58A8BC4F}" type="parTrans" cxnId="{A9D8A1F9-238C-4C3E-B58A-49170831022B}">
      <dgm:prSet/>
      <dgm:spPr/>
      <dgm:t>
        <a:bodyPr/>
        <a:lstStyle/>
        <a:p>
          <a:endParaRPr lang="de-AT" sz="2000"/>
        </a:p>
      </dgm:t>
    </dgm:pt>
    <dgm:pt modelId="{E53F053F-DB17-49B5-BD74-7A0D559CECD8}" type="sibTrans" cxnId="{A9D8A1F9-238C-4C3E-B58A-49170831022B}">
      <dgm:prSet custT="1"/>
      <dgm:spPr/>
      <dgm:t>
        <a:bodyPr/>
        <a:lstStyle/>
        <a:p>
          <a:endParaRPr lang="de-AT" sz="1600"/>
        </a:p>
      </dgm:t>
    </dgm:pt>
    <dgm:pt modelId="{DB68E8F6-8226-456A-A7E4-C972F6CCC816}">
      <dgm:prSet phldrT="[Text]" custT="1"/>
      <dgm:spPr/>
      <dgm:t>
        <a:bodyPr/>
        <a:lstStyle/>
        <a:p>
          <a:r>
            <a:rPr lang="de-AT" sz="1800"/>
            <a:t>2024</a:t>
          </a:r>
        </a:p>
      </dgm:t>
    </dgm:pt>
    <dgm:pt modelId="{13A7460E-87D8-478F-A73B-DBB5B1A506BA}" type="parTrans" cxnId="{86CC4F9E-5B86-4EA0-81D7-9E8DF99B0283}">
      <dgm:prSet/>
      <dgm:spPr/>
      <dgm:t>
        <a:bodyPr/>
        <a:lstStyle/>
        <a:p>
          <a:endParaRPr lang="de-AT" sz="2000"/>
        </a:p>
      </dgm:t>
    </dgm:pt>
    <dgm:pt modelId="{74ED4450-AF1E-4FB9-AF42-CE9589E10483}" type="sibTrans" cxnId="{86CC4F9E-5B86-4EA0-81D7-9E8DF99B0283}">
      <dgm:prSet/>
      <dgm:spPr/>
      <dgm:t>
        <a:bodyPr/>
        <a:lstStyle/>
        <a:p>
          <a:endParaRPr lang="de-AT" sz="2000"/>
        </a:p>
      </dgm:t>
    </dgm:pt>
    <dgm:pt modelId="{EDF10BAA-A11C-4554-8CB5-8632BF0A8082}">
      <dgm:prSet phldrT="[Text]" custT="1"/>
      <dgm:spPr/>
      <dgm:t>
        <a:bodyPr/>
        <a:lstStyle/>
        <a:p>
          <a:r>
            <a:rPr lang="de-AT" sz="1400"/>
            <a:t>klima:aktiv Deklarationstool „Klimaneutrale Plusenergiequartiere“</a:t>
          </a:r>
        </a:p>
      </dgm:t>
    </dgm:pt>
    <dgm:pt modelId="{83CAB1DD-C754-4CDC-9F67-DC0347BBB8C7}" type="parTrans" cxnId="{BD072E79-BC6A-4F24-8EAA-4B4C9072C8CC}">
      <dgm:prSet/>
      <dgm:spPr/>
      <dgm:t>
        <a:bodyPr/>
        <a:lstStyle/>
        <a:p>
          <a:endParaRPr lang="de-AT" sz="2000"/>
        </a:p>
      </dgm:t>
    </dgm:pt>
    <dgm:pt modelId="{F083264A-3F39-459D-8D6B-E8753994AE82}" type="sibTrans" cxnId="{BD072E79-BC6A-4F24-8EAA-4B4C9072C8CC}">
      <dgm:prSet/>
      <dgm:spPr/>
      <dgm:t>
        <a:bodyPr/>
        <a:lstStyle/>
        <a:p>
          <a:endParaRPr lang="de-AT" sz="2000"/>
        </a:p>
      </dgm:t>
    </dgm:pt>
    <dgm:pt modelId="{7C060A29-CF04-4669-867A-1FE82A2EE4AB}">
      <dgm:prSet phldrT="[Text]" custT="1"/>
      <dgm:spPr/>
      <dgm:t>
        <a:bodyPr/>
        <a:lstStyle/>
        <a:p>
          <a:r>
            <a:rPr lang="de-AT" sz="1400"/>
            <a:t>Definition of PED system boundary conditions</a:t>
          </a:r>
        </a:p>
      </dgm:t>
    </dgm:pt>
    <dgm:pt modelId="{FEB2DF60-48D1-4C5A-B46E-18F8C9E3710D}" type="parTrans" cxnId="{A6F04B37-E6C0-4682-8FB3-EE8F85829A0E}">
      <dgm:prSet/>
      <dgm:spPr/>
      <dgm:t>
        <a:bodyPr/>
        <a:lstStyle/>
        <a:p>
          <a:endParaRPr lang="de-AT" sz="2000"/>
        </a:p>
      </dgm:t>
    </dgm:pt>
    <dgm:pt modelId="{4695306F-8FB2-4832-B0A6-7CDA7690BDF4}" type="sibTrans" cxnId="{A6F04B37-E6C0-4682-8FB3-EE8F85829A0E}">
      <dgm:prSet/>
      <dgm:spPr/>
      <dgm:t>
        <a:bodyPr/>
        <a:lstStyle/>
        <a:p>
          <a:endParaRPr lang="de-AT" sz="2000"/>
        </a:p>
      </dgm:t>
    </dgm:pt>
    <dgm:pt modelId="{DC677077-FA20-4AA1-8FBF-8C03A78FA18A}">
      <dgm:prSet phldrT="[Text]" custT="1"/>
      <dgm:spPr/>
      <dgm:t>
        <a:bodyPr/>
        <a:lstStyle/>
        <a:p>
          <a:r>
            <a:rPr lang="de-AT" sz="1400" dirty="0"/>
            <a:t>Mobility </a:t>
          </a:r>
          <a:r>
            <a:rPr lang="de-AT" sz="1400" dirty="0" err="1"/>
            <a:t>energy</a:t>
          </a:r>
          <a:r>
            <a:rPr lang="de-AT" sz="1400" dirty="0"/>
            <a:t> </a:t>
          </a:r>
          <a:r>
            <a:rPr lang="de-AT" sz="1400" dirty="0" err="1"/>
            <a:t>model</a:t>
          </a:r>
          <a:endParaRPr lang="de-AT" sz="1400" dirty="0"/>
        </a:p>
      </dgm:t>
    </dgm:pt>
    <dgm:pt modelId="{9EE6A27E-D77F-4A58-A784-47893DB4DE2A}" type="parTrans" cxnId="{D67729C7-66B2-4F24-9F39-AF1A81BC38AA}">
      <dgm:prSet/>
      <dgm:spPr/>
      <dgm:t>
        <a:bodyPr/>
        <a:lstStyle/>
        <a:p>
          <a:endParaRPr lang="de-AT" sz="2000"/>
        </a:p>
      </dgm:t>
    </dgm:pt>
    <dgm:pt modelId="{E1FD797A-06F9-4F07-B507-33E53076613C}" type="sibTrans" cxnId="{D67729C7-66B2-4F24-9F39-AF1A81BC38AA}">
      <dgm:prSet/>
      <dgm:spPr/>
      <dgm:t>
        <a:bodyPr/>
        <a:lstStyle/>
        <a:p>
          <a:endParaRPr lang="de-AT" sz="2000"/>
        </a:p>
      </dgm:t>
    </dgm:pt>
    <dgm:pt modelId="{9541C6B2-515B-484C-8999-90EF58635AD4}">
      <dgm:prSet phldrT="[Text]" custT="1"/>
      <dgm:spPr/>
      <dgm:t>
        <a:bodyPr/>
        <a:lstStyle/>
        <a:p>
          <a:r>
            <a:rPr lang="de-AT" sz="1400" dirty="0"/>
            <a:t>Scenario </a:t>
          </a:r>
          <a:r>
            <a:rPr lang="de-AT" sz="1400" dirty="0" err="1"/>
            <a:t>batch</a:t>
          </a:r>
          <a:r>
            <a:rPr lang="de-AT" sz="1400" dirty="0"/>
            <a:t> </a:t>
          </a:r>
          <a:r>
            <a:rPr lang="de-AT" sz="1400" dirty="0" err="1"/>
            <a:t>analysis</a:t>
          </a:r>
          <a:endParaRPr lang="de-AT" sz="1400" dirty="0"/>
        </a:p>
      </dgm:t>
    </dgm:pt>
    <dgm:pt modelId="{48F39543-CC0C-4882-9060-D556AE55B883}" type="parTrans" cxnId="{40B464B9-3044-43DD-BC4F-C6982C7692B0}">
      <dgm:prSet/>
      <dgm:spPr/>
      <dgm:t>
        <a:bodyPr/>
        <a:lstStyle/>
        <a:p>
          <a:endParaRPr lang="de-AT" sz="2000"/>
        </a:p>
      </dgm:t>
    </dgm:pt>
    <dgm:pt modelId="{DC97CF88-9FC9-41C3-BDA0-CBA9BE086152}" type="sibTrans" cxnId="{40B464B9-3044-43DD-BC4F-C6982C7692B0}">
      <dgm:prSet/>
      <dgm:spPr/>
      <dgm:t>
        <a:bodyPr/>
        <a:lstStyle/>
        <a:p>
          <a:endParaRPr lang="de-AT" sz="2000"/>
        </a:p>
      </dgm:t>
    </dgm:pt>
    <dgm:pt modelId="{8082043D-FA6C-4056-96DE-BB97308D5720}">
      <dgm:prSet phldrT="[Text]" custT="1"/>
      <dgm:spPr/>
      <dgm:t>
        <a:bodyPr/>
        <a:lstStyle/>
        <a:p>
          <a:r>
            <a:rPr lang="de-DE" sz="1800" dirty="0"/>
            <a:t>2025</a:t>
          </a:r>
          <a:endParaRPr lang="de-AT" sz="1400" dirty="0"/>
        </a:p>
      </dgm:t>
    </dgm:pt>
    <dgm:pt modelId="{56A09A6B-1708-461D-80E5-A34F11952B13}" type="parTrans" cxnId="{DB6CD46F-EB88-4054-990D-863DE9E7B3D7}">
      <dgm:prSet/>
      <dgm:spPr/>
      <dgm:t>
        <a:bodyPr/>
        <a:lstStyle/>
        <a:p>
          <a:endParaRPr lang="de-AT"/>
        </a:p>
      </dgm:t>
    </dgm:pt>
    <dgm:pt modelId="{1C47EA9C-1D20-4B1B-92D0-E50669F8E6EA}" type="sibTrans" cxnId="{DB6CD46F-EB88-4054-990D-863DE9E7B3D7}">
      <dgm:prSet/>
      <dgm:spPr/>
      <dgm:t>
        <a:bodyPr/>
        <a:lstStyle/>
        <a:p>
          <a:endParaRPr lang="de-AT"/>
        </a:p>
      </dgm:t>
    </dgm:pt>
    <dgm:pt modelId="{63E5A499-C8E3-468B-9AE8-D6DEB693DC38}">
      <dgm:prSet phldrT="[Text]" custT="1"/>
      <dgm:spPr/>
      <dgm:t>
        <a:bodyPr/>
        <a:lstStyle/>
        <a:p>
          <a:r>
            <a:rPr lang="de-DE" sz="1400"/>
            <a:t>Complete re-implementation</a:t>
          </a:r>
          <a:endParaRPr lang="de-AT" sz="1400"/>
        </a:p>
      </dgm:t>
    </dgm:pt>
    <dgm:pt modelId="{FABEBB45-D9FD-4B0A-9691-A508DE549952}" type="parTrans" cxnId="{006079ED-11BF-48FF-9F8F-65A3CAF25654}">
      <dgm:prSet/>
      <dgm:spPr/>
      <dgm:t>
        <a:bodyPr/>
        <a:lstStyle/>
        <a:p>
          <a:endParaRPr lang="de-AT"/>
        </a:p>
      </dgm:t>
    </dgm:pt>
    <dgm:pt modelId="{DC953D19-042B-47A5-A4EF-0858B9509F3C}" type="sibTrans" cxnId="{006079ED-11BF-48FF-9F8F-65A3CAF25654}">
      <dgm:prSet/>
      <dgm:spPr/>
      <dgm:t>
        <a:bodyPr/>
        <a:lstStyle/>
        <a:p>
          <a:endParaRPr lang="de-AT"/>
        </a:p>
      </dgm:t>
    </dgm:pt>
    <dgm:pt modelId="{E720AABC-58AC-48EB-9A57-E7AFE821FFBA}">
      <dgm:prSet phldrT="[Text]" custT="1"/>
      <dgm:spPr/>
      <dgm:t>
        <a:bodyPr/>
        <a:lstStyle/>
        <a:p>
          <a:r>
            <a:rPr lang="de-DE" sz="1400"/>
            <a:t>Multi-Zone</a:t>
          </a:r>
          <a:endParaRPr lang="de-AT" sz="1400"/>
        </a:p>
      </dgm:t>
    </dgm:pt>
    <dgm:pt modelId="{D9355080-9DBE-4C39-A840-C415289069A5}" type="parTrans" cxnId="{71822046-9ACF-49CF-8E33-E9B389A9A334}">
      <dgm:prSet/>
      <dgm:spPr/>
      <dgm:t>
        <a:bodyPr/>
        <a:lstStyle/>
        <a:p>
          <a:endParaRPr lang="de-AT"/>
        </a:p>
      </dgm:t>
    </dgm:pt>
    <dgm:pt modelId="{C76E90B4-EE20-4D9E-B082-818C169F9543}" type="sibTrans" cxnId="{71822046-9ACF-49CF-8E33-E9B389A9A334}">
      <dgm:prSet/>
      <dgm:spPr/>
      <dgm:t>
        <a:bodyPr/>
        <a:lstStyle/>
        <a:p>
          <a:endParaRPr lang="de-AT"/>
        </a:p>
      </dgm:t>
    </dgm:pt>
    <dgm:pt modelId="{2A69921E-2323-41EB-8459-2CD18E31F605}">
      <dgm:prSet phldrT="[Text]" custT="1"/>
      <dgm:spPr/>
      <dgm:t>
        <a:bodyPr/>
        <a:lstStyle/>
        <a:p>
          <a:r>
            <a:rPr lang="de-DE" sz="1400"/>
            <a:t>Multi-Energy-Systems</a:t>
          </a:r>
          <a:endParaRPr lang="de-AT" sz="1400"/>
        </a:p>
      </dgm:t>
    </dgm:pt>
    <dgm:pt modelId="{EAA434AA-65A2-4BED-A481-D33B07D20A4F}" type="parTrans" cxnId="{0465607B-F85B-4F16-AF65-8F30FCE93972}">
      <dgm:prSet/>
      <dgm:spPr/>
      <dgm:t>
        <a:bodyPr/>
        <a:lstStyle/>
        <a:p>
          <a:endParaRPr lang="de-AT"/>
        </a:p>
      </dgm:t>
    </dgm:pt>
    <dgm:pt modelId="{D1D14E17-8464-49E3-BE87-B1CB5D0E5192}" type="sibTrans" cxnId="{0465607B-F85B-4F16-AF65-8F30FCE93972}">
      <dgm:prSet/>
      <dgm:spPr/>
      <dgm:t>
        <a:bodyPr/>
        <a:lstStyle/>
        <a:p>
          <a:endParaRPr lang="de-AT"/>
        </a:p>
      </dgm:t>
    </dgm:pt>
    <dgm:pt modelId="{03943337-90C2-473A-9AFB-25B3AA02CB0E}">
      <dgm:prSet phldrT="[Text]" custT="1"/>
      <dgm:spPr/>
      <dgm:t>
        <a:bodyPr/>
        <a:lstStyle/>
        <a:p>
          <a:r>
            <a:rPr lang="de-DE" sz="1400"/>
            <a:t>and the list goes on</a:t>
          </a:r>
          <a:endParaRPr lang="de-AT" sz="1400"/>
        </a:p>
      </dgm:t>
    </dgm:pt>
    <dgm:pt modelId="{2BA8F76B-E44D-462B-8517-8723ADF67E62}" type="parTrans" cxnId="{8E8F69D1-7044-4D99-8A45-ACB5494BA0E1}">
      <dgm:prSet/>
      <dgm:spPr/>
      <dgm:t>
        <a:bodyPr/>
        <a:lstStyle/>
        <a:p>
          <a:endParaRPr lang="de-AT"/>
        </a:p>
      </dgm:t>
    </dgm:pt>
    <dgm:pt modelId="{632E333D-E546-4C67-B585-635C1C923768}" type="sibTrans" cxnId="{8E8F69D1-7044-4D99-8A45-ACB5494BA0E1}">
      <dgm:prSet/>
      <dgm:spPr/>
      <dgm:t>
        <a:bodyPr/>
        <a:lstStyle/>
        <a:p>
          <a:endParaRPr lang="de-AT"/>
        </a:p>
      </dgm:t>
    </dgm:pt>
    <dgm:pt modelId="{2D32DB69-6D67-4B3E-93C0-EBCF468BC47A}">
      <dgm:prSet phldrT="[Text]" custT="1"/>
      <dgm:spPr/>
      <dgm:t>
        <a:bodyPr/>
        <a:lstStyle/>
        <a:p>
          <a:endParaRPr lang="de-AT" sz="1400"/>
        </a:p>
      </dgm:t>
    </dgm:pt>
    <dgm:pt modelId="{991B1FF1-7295-482B-A763-28CBD95C47C4}" type="parTrans" cxnId="{A302F222-3B56-45A2-B275-0AB8E5AC2737}">
      <dgm:prSet/>
      <dgm:spPr/>
      <dgm:t>
        <a:bodyPr/>
        <a:lstStyle/>
        <a:p>
          <a:endParaRPr lang="de-AT"/>
        </a:p>
      </dgm:t>
    </dgm:pt>
    <dgm:pt modelId="{6A07A25F-5071-4B6A-9C3A-7353D8398576}" type="sibTrans" cxnId="{A302F222-3B56-45A2-B275-0AB8E5AC2737}">
      <dgm:prSet/>
      <dgm:spPr/>
      <dgm:t>
        <a:bodyPr/>
        <a:lstStyle/>
        <a:p>
          <a:endParaRPr lang="de-AT"/>
        </a:p>
      </dgm:t>
    </dgm:pt>
    <dgm:pt modelId="{F083DF78-3B42-415E-9194-CF0DC3CDE2F2}" type="pres">
      <dgm:prSet presAssocID="{B718F271-4799-4D7B-8BA4-96391919333C}" presName="Name0" presStyleCnt="0">
        <dgm:presLayoutVars>
          <dgm:dir/>
          <dgm:resizeHandles val="exact"/>
        </dgm:presLayoutVars>
      </dgm:prSet>
      <dgm:spPr/>
    </dgm:pt>
    <dgm:pt modelId="{09513B4B-D198-448F-9F8A-C826C4138402}" type="pres">
      <dgm:prSet presAssocID="{E999C120-03FE-43F5-9F23-A288AD9FB714}" presName="composite" presStyleCnt="0"/>
      <dgm:spPr/>
    </dgm:pt>
    <dgm:pt modelId="{645E4351-B4F6-45AC-8BE5-2FE1F35FD873}" type="pres">
      <dgm:prSet presAssocID="{E999C120-03FE-43F5-9F23-A288AD9FB714}" presName="imagSh"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dgm:spPr>
    </dgm:pt>
    <dgm:pt modelId="{9E3E65D5-AEFC-4186-B75F-FDA513E35881}" type="pres">
      <dgm:prSet presAssocID="{E999C120-03FE-43F5-9F23-A288AD9FB714}" presName="txNode" presStyleLbl="node1" presStyleIdx="0" presStyleCnt="5" custScaleY="137005">
        <dgm:presLayoutVars>
          <dgm:bulletEnabled val="1"/>
        </dgm:presLayoutVars>
      </dgm:prSet>
      <dgm:spPr/>
    </dgm:pt>
    <dgm:pt modelId="{FCC019F9-C544-4A8C-A185-FF511388A587}" type="pres">
      <dgm:prSet presAssocID="{9FA5508F-8417-44EB-A8F9-15559952CB07}" presName="sibTrans" presStyleLbl="sibTrans2D1" presStyleIdx="0" presStyleCnt="4"/>
      <dgm:spPr/>
    </dgm:pt>
    <dgm:pt modelId="{8B0515CE-B42F-4CF6-AD66-8704F34B98AF}" type="pres">
      <dgm:prSet presAssocID="{9FA5508F-8417-44EB-A8F9-15559952CB07}" presName="connTx" presStyleLbl="sibTrans2D1" presStyleIdx="0" presStyleCnt="4"/>
      <dgm:spPr/>
    </dgm:pt>
    <dgm:pt modelId="{4FD9DD7D-4000-4BD5-A03E-2A73C0146CE9}" type="pres">
      <dgm:prSet presAssocID="{0DF4F208-161E-444C-8EE5-F0F8688B3821}" presName="composite" presStyleCnt="0"/>
      <dgm:spPr/>
    </dgm:pt>
    <dgm:pt modelId="{3514CD4B-9DCF-4BCF-8C1E-A8C9F79003CB}" type="pres">
      <dgm:prSet presAssocID="{0DF4F208-161E-444C-8EE5-F0F8688B3821}" presName="imagSh" presStyleLbl="bgImgPlace1" presStyleIdx="1" presStyleCnt="5"/>
      <dgm:spPr>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209A4291-BB69-4054-9CC4-313A1FA37402}" type="pres">
      <dgm:prSet presAssocID="{0DF4F208-161E-444C-8EE5-F0F8688B3821}" presName="txNode" presStyleLbl="node1" presStyleIdx="1" presStyleCnt="5" custScaleY="167654">
        <dgm:presLayoutVars>
          <dgm:bulletEnabled val="1"/>
        </dgm:presLayoutVars>
      </dgm:prSet>
      <dgm:spPr/>
    </dgm:pt>
    <dgm:pt modelId="{41195C04-5742-4A39-9519-61C2A1BA33A8}" type="pres">
      <dgm:prSet presAssocID="{CC52B973-B9C6-480E-8D5F-C77835EDB22F}" presName="sibTrans" presStyleLbl="sibTrans2D1" presStyleIdx="1" presStyleCnt="4"/>
      <dgm:spPr/>
    </dgm:pt>
    <dgm:pt modelId="{723421EC-57C3-4B6D-9E42-EF2007C72E3B}" type="pres">
      <dgm:prSet presAssocID="{CC52B973-B9C6-480E-8D5F-C77835EDB22F}" presName="connTx" presStyleLbl="sibTrans2D1" presStyleIdx="1" presStyleCnt="4"/>
      <dgm:spPr/>
    </dgm:pt>
    <dgm:pt modelId="{3E46B3F6-B362-4529-A5B1-C6E7238A77DF}" type="pres">
      <dgm:prSet presAssocID="{12982794-134D-4BD1-8E51-00B3118F1814}" presName="composite" presStyleCnt="0"/>
      <dgm:spPr/>
    </dgm:pt>
    <dgm:pt modelId="{323DADB1-886A-4772-A12F-7B0D3F5648E9}" type="pres">
      <dgm:prSet presAssocID="{12982794-134D-4BD1-8E51-00B3118F1814}" presName="imagSh" presStyleLbl="bgImgPlace1"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FB1C9FC2-216B-4564-8B6B-C1B4FECBE4FD}" type="pres">
      <dgm:prSet presAssocID="{12982794-134D-4BD1-8E51-00B3118F1814}" presName="txNode" presStyleLbl="node1" presStyleIdx="2" presStyleCnt="5" custScaleY="114486">
        <dgm:presLayoutVars>
          <dgm:bulletEnabled val="1"/>
        </dgm:presLayoutVars>
      </dgm:prSet>
      <dgm:spPr/>
    </dgm:pt>
    <dgm:pt modelId="{67E5DE69-1FA4-46CF-A142-87B6B5CAE9AC}" type="pres">
      <dgm:prSet presAssocID="{E53F053F-DB17-49B5-BD74-7A0D559CECD8}" presName="sibTrans" presStyleLbl="sibTrans2D1" presStyleIdx="2" presStyleCnt="4"/>
      <dgm:spPr/>
    </dgm:pt>
    <dgm:pt modelId="{37E689BE-5A18-4244-8CCD-A6C38916BFB2}" type="pres">
      <dgm:prSet presAssocID="{E53F053F-DB17-49B5-BD74-7A0D559CECD8}" presName="connTx" presStyleLbl="sibTrans2D1" presStyleIdx="2" presStyleCnt="4"/>
      <dgm:spPr/>
    </dgm:pt>
    <dgm:pt modelId="{8385484D-2137-4939-ABAE-740916953C4E}" type="pres">
      <dgm:prSet presAssocID="{DB68E8F6-8226-456A-A7E4-C972F6CCC816}" presName="composite" presStyleCnt="0"/>
      <dgm:spPr/>
    </dgm:pt>
    <dgm:pt modelId="{6A1064AE-09E6-4915-A438-176EBB8204D9}" type="pres">
      <dgm:prSet presAssocID="{DB68E8F6-8226-456A-A7E4-C972F6CCC816}" presName="imagSh"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dgm:spPr>
    </dgm:pt>
    <dgm:pt modelId="{ACF42C8A-8820-42F7-A3F1-CB4252FA0C58}" type="pres">
      <dgm:prSet presAssocID="{DB68E8F6-8226-456A-A7E4-C972F6CCC816}" presName="txNode" presStyleLbl="node1" presStyleIdx="3" presStyleCnt="5" custScaleY="114486">
        <dgm:presLayoutVars>
          <dgm:bulletEnabled val="1"/>
        </dgm:presLayoutVars>
      </dgm:prSet>
      <dgm:spPr/>
    </dgm:pt>
    <dgm:pt modelId="{B3173A3C-870A-4A39-B3ED-19B9F1370270}" type="pres">
      <dgm:prSet presAssocID="{74ED4450-AF1E-4FB9-AF42-CE9589E10483}" presName="sibTrans" presStyleLbl="sibTrans2D1" presStyleIdx="3" presStyleCnt="4"/>
      <dgm:spPr/>
    </dgm:pt>
    <dgm:pt modelId="{99D21E14-5593-46A0-829F-BFDD8066E5F4}" type="pres">
      <dgm:prSet presAssocID="{74ED4450-AF1E-4FB9-AF42-CE9589E10483}" presName="connTx" presStyleLbl="sibTrans2D1" presStyleIdx="3" presStyleCnt="4"/>
      <dgm:spPr/>
    </dgm:pt>
    <dgm:pt modelId="{C8562BF5-066C-4939-98D1-87CC1155C8D3}" type="pres">
      <dgm:prSet presAssocID="{8082043D-FA6C-4056-96DE-BB97308D5720}" presName="composite" presStyleCnt="0"/>
      <dgm:spPr/>
    </dgm:pt>
    <dgm:pt modelId="{C166E8EB-65AE-4DB0-BC95-48065E3D9E4D}" type="pres">
      <dgm:prSet presAssocID="{8082043D-FA6C-4056-96DE-BB97308D5720}" presName="imagSh" presStyleLbl="bgImgPlace1" presStyleIdx="4" presStyleCnt="5"/>
      <dgm:spPr>
        <a:blipFill rotWithShape="1">
          <a:blip xmlns:r="http://schemas.openxmlformats.org/officeDocument/2006/relationships" r:embed="rId5"/>
          <a:srcRect/>
          <a:stretch>
            <a:fillRect l="-31000" r="-31000"/>
          </a:stretch>
        </a:blipFill>
      </dgm:spPr>
    </dgm:pt>
    <dgm:pt modelId="{D27AF51F-E2B1-4A70-A1BC-9A2791F5F88D}" type="pres">
      <dgm:prSet presAssocID="{8082043D-FA6C-4056-96DE-BB97308D5720}" presName="txNode" presStyleLbl="node1" presStyleIdx="4" presStyleCnt="5" custScaleY="137988">
        <dgm:presLayoutVars>
          <dgm:bulletEnabled val="1"/>
        </dgm:presLayoutVars>
      </dgm:prSet>
      <dgm:spPr/>
    </dgm:pt>
  </dgm:ptLst>
  <dgm:cxnLst>
    <dgm:cxn modelId="{A7877301-E6FF-4E2E-982A-044E6498FFE2}" type="presOf" srcId="{DC677077-FA20-4AA1-8FBF-8C03A78FA18A}" destId="{FB1C9FC2-216B-4564-8B6B-C1B4FECBE4FD}" srcOrd="0" destOrd="1" presId="urn:microsoft.com/office/officeart/2005/8/layout/hProcess10"/>
    <dgm:cxn modelId="{15F21208-8F22-479B-B128-CAB8ADD01DFE}" type="presOf" srcId="{9541C6B2-515B-484C-8999-90EF58635AD4}" destId="{FB1C9FC2-216B-4564-8B6B-C1B4FECBE4FD}" srcOrd="0" destOrd="2" presId="urn:microsoft.com/office/officeart/2005/8/layout/hProcess10"/>
    <dgm:cxn modelId="{167C050D-3721-47CF-951A-091F5BF75956}" type="presOf" srcId="{8082043D-FA6C-4056-96DE-BB97308D5720}" destId="{D27AF51F-E2B1-4A70-A1BC-9A2791F5F88D}" srcOrd="0" destOrd="0" presId="urn:microsoft.com/office/officeart/2005/8/layout/hProcess10"/>
    <dgm:cxn modelId="{465E3D13-40A1-41AE-8A9F-DB60AE7F518D}" srcId="{B718F271-4799-4D7B-8BA4-96391919333C}" destId="{0DF4F208-161E-444C-8EE5-F0F8688B3821}" srcOrd="1" destOrd="0" parTransId="{6C6E14F7-3B06-42A1-8E9D-85663B8733FC}" sibTransId="{CC52B973-B9C6-480E-8D5F-C77835EDB22F}"/>
    <dgm:cxn modelId="{39D1EF19-FA84-4363-AD4E-6DF87574CBB5}" type="presOf" srcId="{E53F053F-DB17-49B5-BD74-7A0D559CECD8}" destId="{67E5DE69-1FA4-46CF-A142-87B6B5CAE9AC}" srcOrd="0" destOrd="0" presId="urn:microsoft.com/office/officeart/2005/8/layout/hProcess10"/>
    <dgm:cxn modelId="{A302F222-3B56-45A2-B275-0AB8E5AC2737}" srcId="{8082043D-FA6C-4056-96DE-BB97308D5720}" destId="{2D32DB69-6D67-4B3E-93C0-EBCF468BC47A}" srcOrd="4" destOrd="0" parTransId="{991B1FF1-7295-482B-A763-28CBD95C47C4}" sibTransId="{6A07A25F-5071-4B6A-9C3A-7353D8398576}"/>
    <dgm:cxn modelId="{E4BEDD29-26D6-46E9-9677-9529CFEF69A2}" type="presOf" srcId="{0DF4F208-161E-444C-8EE5-F0F8688B3821}" destId="{209A4291-BB69-4054-9CC4-313A1FA37402}" srcOrd="0" destOrd="0" presId="urn:microsoft.com/office/officeart/2005/8/layout/hProcess10"/>
    <dgm:cxn modelId="{A6F04B37-E6C0-4682-8FB3-EE8F85829A0E}" srcId="{0DF4F208-161E-444C-8EE5-F0F8688B3821}" destId="{7C060A29-CF04-4669-867A-1FE82A2EE4AB}" srcOrd="1" destOrd="0" parTransId="{FEB2DF60-48D1-4C5A-B46E-18F8C9E3710D}" sibTransId="{4695306F-8FB2-4832-B0A6-7CDA7690BDF4}"/>
    <dgm:cxn modelId="{F3C7E43E-B6B8-4175-8502-32F01BCFC29E}" type="presOf" srcId="{74ED4450-AF1E-4FB9-AF42-CE9589E10483}" destId="{99D21E14-5593-46A0-829F-BFDD8066E5F4}" srcOrd="1" destOrd="0" presId="urn:microsoft.com/office/officeart/2005/8/layout/hProcess10"/>
    <dgm:cxn modelId="{3D2D9440-B097-498A-BEBE-304D46BC45BD}" type="presOf" srcId="{7C060A29-CF04-4669-867A-1FE82A2EE4AB}" destId="{209A4291-BB69-4054-9CC4-313A1FA37402}" srcOrd="0" destOrd="2" presId="urn:microsoft.com/office/officeart/2005/8/layout/hProcess10"/>
    <dgm:cxn modelId="{C83BB141-9A77-49F0-B105-EF1C7D9B2084}" type="presOf" srcId="{9FA5508F-8417-44EB-A8F9-15559952CB07}" destId="{FCC019F9-C544-4A8C-A185-FF511388A587}" srcOrd="0" destOrd="0" presId="urn:microsoft.com/office/officeart/2005/8/layout/hProcess10"/>
    <dgm:cxn modelId="{11DA9A44-CD37-49A1-800A-3FC1B1E54AB7}" type="presOf" srcId="{9FA5508F-8417-44EB-A8F9-15559952CB07}" destId="{8B0515CE-B42F-4CF6-AD66-8704F34B98AF}" srcOrd="1" destOrd="0" presId="urn:microsoft.com/office/officeart/2005/8/layout/hProcess10"/>
    <dgm:cxn modelId="{71822046-9ACF-49CF-8E33-E9B389A9A334}" srcId="{8082043D-FA6C-4056-96DE-BB97308D5720}" destId="{E720AABC-58AC-48EB-9A57-E7AFE821FFBA}" srcOrd="1" destOrd="0" parTransId="{D9355080-9DBE-4C39-A840-C415289069A5}" sibTransId="{C76E90B4-EE20-4D9E-B082-818C169F9543}"/>
    <dgm:cxn modelId="{92AEB867-41EC-4537-AD9E-D3AA6BEE6C2F}" type="presOf" srcId="{12982794-134D-4BD1-8E51-00B3118F1814}" destId="{FB1C9FC2-216B-4564-8B6B-C1B4FECBE4FD}" srcOrd="0" destOrd="0" presId="urn:microsoft.com/office/officeart/2005/8/layout/hProcess10"/>
    <dgm:cxn modelId="{60CCFC68-3211-4388-A34F-772F8FFDA567}" srcId="{E999C120-03FE-43F5-9F23-A288AD9FB714}" destId="{4C0415BD-9D73-4C49-A46A-7DB12C5B0A35}" srcOrd="0" destOrd="0" parTransId="{F8E3461D-04A6-472B-ACC0-47D4EFA7028B}" sibTransId="{AC4BD405-3910-4435-8375-442C7E36009C}"/>
    <dgm:cxn modelId="{C705334D-39EC-4425-A2DC-16C109F147E5}" type="presOf" srcId="{B718F271-4799-4D7B-8BA4-96391919333C}" destId="{F083DF78-3B42-415E-9194-CF0DC3CDE2F2}" srcOrd="0" destOrd="0" presId="urn:microsoft.com/office/officeart/2005/8/layout/hProcess10"/>
    <dgm:cxn modelId="{DB6CD46F-EB88-4054-990D-863DE9E7B3D7}" srcId="{B718F271-4799-4D7B-8BA4-96391919333C}" destId="{8082043D-FA6C-4056-96DE-BB97308D5720}" srcOrd="4" destOrd="0" parTransId="{56A09A6B-1708-461D-80E5-A34F11952B13}" sibTransId="{1C47EA9C-1D20-4B1B-92D0-E50669F8E6EA}"/>
    <dgm:cxn modelId="{08F88274-8549-4477-AF03-CB95CB220781}" type="presOf" srcId="{DB68E8F6-8226-456A-A7E4-C972F6CCC816}" destId="{ACF42C8A-8820-42F7-A3F1-CB4252FA0C58}" srcOrd="0" destOrd="0" presId="urn:microsoft.com/office/officeart/2005/8/layout/hProcess10"/>
    <dgm:cxn modelId="{BD072E79-BC6A-4F24-8EAA-4B4C9072C8CC}" srcId="{DB68E8F6-8226-456A-A7E4-C972F6CCC816}" destId="{EDF10BAA-A11C-4554-8CB5-8632BF0A8082}" srcOrd="0" destOrd="0" parTransId="{83CAB1DD-C754-4CDC-9F67-DC0347BBB8C7}" sibTransId="{F083264A-3F39-459D-8D6B-E8753994AE82}"/>
    <dgm:cxn modelId="{0465607B-F85B-4F16-AF65-8F30FCE93972}" srcId="{8082043D-FA6C-4056-96DE-BB97308D5720}" destId="{2A69921E-2323-41EB-8459-2CD18E31F605}" srcOrd="2" destOrd="0" parTransId="{EAA434AA-65A2-4BED-A481-D33B07D20A4F}" sibTransId="{D1D14E17-8464-49E3-BE87-B1CB5D0E5192}"/>
    <dgm:cxn modelId="{140EB37C-48CD-45BD-8714-7D1733B8AE30}" type="presOf" srcId="{E999C120-03FE-43F5-9F23-A288AD9FB714}" destId="{9E3E65D5-AEFC-4186-B75F-FDA513E35881}" srcOrd="0" destOrd="0" presId="urn:microsoft.com/office/officeart/2005/8/layout/hProcess10"/>
    <dgm:cxn modelId="{F63B9286-BB59-4823-954A-114EF340B316}" srcId="{0DF4F208-161E-444C-8EE5-F0F8688B3821}" destId="{A9977D64-16CA-4942-93F3-22EC44B89E24}" srcOrd="0" destOrd="0" parTransId="{694C372D-989A-441D-8E3B-F4B3E52F3462}" sibTransId="{9713514C-BEE6-49B4-8F1F-C54320B88FCB}"/>
    <dgm:cxn modelId="{E4445C90-8513-4C0C-9BE4-D4A433423B72}" type="presOf" srcId="{63E5A499-C8E3-468B-9AE8-D6DEB693DC38}" destId="{D27AF51F-E2B1-4A70-A1BC-9A2791F5F88D}" srcOrd="0" destOrd="1" presId="urn:microsoft.com/office/officeart/2005/8/layout/hProcess10"/>
    <dgm:cxn modelId="{86CC4F9E-5B86-4EA0-81D7-9E8DF99B0283}" srcId="{B718F271-4799-4D7B-8BA4-96391919333C}" destId="{DB68E8F6-8226-456A-A7E4-C972F6CCC816}" srcOrd="3" destOrd="0" parTransId="{13A7460E-87D8-478F-A73B-DBB5B1A506BA}" sibTransId="{74ED4450-AF1E-4FB9-AF42-CE9589E10483}"/>
    <dgm:cxn modelId="{5D988CA8-5A8D-43CE-B17F-0E298419E5F7}" type="presOf" srcId="{4C0415BD-9D73-4C49-A46A-7DB12C5B0A35}" destId="{9E3E65D5-AEFC-4186-B75F-FDA513E35881}" srcOrd="0" destOrd="1" presId="urn:microsoft.com/office/officeart/2005/8/layout/hProcess10"/>
    <dgm:cxn modelId="{BF10EDAA-2D8B-4B34-938B-6823565E7883}" type="presOf" srcId="{E720AABC-58AC-48EB-9A57-E7AFE821FFBA}" destId="{D27AF51F-E2B1-4A70-A1BC-9A2791F5F88D}" srcOrd="0" destOrd="2" presId="urn:microsoft.com/office/officeart/2005/8/layout/hProcess10"/>
    <dgm:cxn modelId="{40B464B9-3044-43DD-BC4F-C6982C7692B0}" srcId="{12982794-134D-4BD1-8E51-00B3118F1814}" destId="{9541C6B2-515B-484C-8999-90EF58635AD4}" srcOrd="1" destOrd="0" parTransId="{48F39543-CC0C-4882-9060-D556AE55B883}" sibTransId="{DC97CF88-9FC9-41C3-BDA0-CBA9BE086152}"/>
    <dgm:cxn modelId="{D67729C7-66B2-4F24-9F39-AF1A81BC38AA}" srcId="{12982794-134D-4BD1-8E51-00B3118F1814}" destId="{DC677077-FA20-4AA1-8FBF-8C03A78FA18A}" srcOrd="0" destOrd="0" parTransId="{9EE6A27E-D77F-4A58-A784-47893DB4DE2A}" sibTransId="{E1FD797A-06F9-4F07-B507-33E53076613C}"/>
    <dgm:cxn modelId="{3CFD8CCD-594A-4020-A12A-340021D5A109}" type="presOf" srcId="{CC52B973-B9C6-480E-8D5F-C77835EDB22F}" destId="{41195C04-5742-4A39-9519-61C2A1BA33A8}" srcOrd="0" destOrd="0" presId="urn:microsoft.com/office/officeart/2005/8/layout/hProcess10"/>
    <dgm:cxn modelId="{8E8F69D1-7044-4D99-8A45-ACB5494BA0E1}" srcId="{8082043D-FA6C-4056-96DE-BB97308D5720}" destId="{03943337-90C2-473A-9AFB-25B3AA02CB0E}" srcOrd="3" destOrd="0" parTransId="{2BA8F76B-E44D-462B-8517-8723ADF67E62}" sibTransId="{632E333D-E546-4C67-B585-635C1C923768}"/>
    <dgm:cxn modelId="{3E53E1D7-5CDA-4459-8CD6-9DFA8DA14F9C}" type="presOf" srcId="{CC52B973-B9C6-480E-8D5F-C77835EDB22F}" destId="{723421EC-57C3-4B6D-9E42-EF2007C72E3B}" srcOrd="1" destOrd="0" presId="urn:microsoft.com/office/officeart/2005/8/layout/hProcess10"/>
    <dgm:cxn modelId="{3D4C05DA-A644-416F-BBB7-233AE7B734B7}" type="presOf" srcId="{03943337-90C2-473A-9AFB-25B3AA02CB0E}" destId="{D27AF51F-E2B1-4A70-A1BC-9A2791F5F88D}" srcOrd="0" destOrd="4" presId="urn:microsoft.com/office/officeart/2005/8/layout/hProcess10"/>
    <dgm:cxn modelId="{CCE8A5DE-BBE5-4BE9-A986-C629B2E45622}" srcId="{B718F271-4799-4D7B-8BA4-96391919333C}" destId="{E999C120-03FE-43F5-9F23-A288AD9FB714}" srcOrd="0" destOrd="0" parTransId="{9486A21F-AF98-4F2C-8029-7230E3B517D0}" sibTransId="{9FA5508F-8417-44EB-A8F9-15559952CB07}"/>
    <dgm:cxn modelId="{7EC7B7E0-907B-47BB-AA15-01860DAD835C}" type="presOf" srcId="{2A69921E-2323-41EB-8459-2CD18E31F605}" destId="{D27AF51F-E2B1-4A70-A1BC-9A2791F5F88D}" srcOrd="0" destOrd="3" presId="urn:microsoft.com/office/officeart/2005/8/layout/hProcess10"/>
    <dgm:cxn modelId="{7AD065E3-ADE0-4904-8775-92D9A47F4307}" type="presOf" srcId="{74ED4450-AF1E-4FB9-AF42-CE9589E10483}" destId="{B3173A3C-870A-4A39-B3ED-19B9F1370270}" srcOrd="0" destOrd="0" presId="urn:microsoft.com/office/officeart/2005/8/layout/hProcess10"/>
    <dgm:cxn modelId="{54C5A1E4-3C83-48DF-98FA-E1463FA52706}" type="presOf" srcId="{E53F053F-DB17-49B5-BD74-7A0D559CECD8}" destId="{37E689BE-5A18-4244-8CCD-A6C38916BFB2}" srcOrd="1" destOrd="0" presId="urn:microsoft.com/office/officeart/2005/8/layout/hProcess10"/>
    <dgm:cxn modelId="{2ECEA9E6-1ECF-4A5F-8A16-41C2DC6CC75B}" type="presOf" srcId="{A9977D64-16CA-4942-93F3-22EC44B89E24}" destId="{209A4291-BB69-4054-9CC4-313A1FA37402}" srcOrd="0" destOrd="1" presId="urn:microsoft.com/office/officeart/2005/8/layout/hProcess10"/>
    <dgm:cxn modelId="{006079ED-11BF-48FF-9F8F-65A3CAF25654}" srcId="{8082043D-FA6C-4056-96DE-BB97308D5720}" destId="{63E5A499-C8E3-468B-9AE8-D6DEB693DC38}" srcOrd="0" destOrd="0" parTransId="{FABEBB45-D9FD-4B0A-9691-A508DE549952}" sibTransId="{DC953D19-042B-47A5-A4EF-0858B9509F3C}"/>
    <dgm:cxn modelId="{52DC7EF0-D809-4F5E-8C74-C88543F3C8FC}" type="presOf" srcId="{2D32DB69-6D67-4B3E-93C0-EBCF468BC47A}" destId="{D27AF51F-E2B1-4A70-A1BC-9A2791F5F88D}" srcOrd="0" destOrd="5" presId="urn:microsoft.com/office/officeart/2005/8/layout/hProcess10"/>
    <dgm:cxn modelId="{A9D8A1F9-238C-4C3E-B58A-49170831022B}" srcId="{B718F271-4799-4D7B-8BA4-96391919333C}" destId="{12982794-134D-4BD1-8E51-00B3118F1814}" srcOrd="2" destOrd="0" parTransId="{9CB8CFF5-9331-4C14-80D9-17BC58A8BC4F}" sibTransId="{E53F053F-DB17-49B5-BD74-7A0D559CECD8}"/>
    <dgm:cxn modelId="{C86999FA-75F7-4572-BE2C-900BDD0F656A}" type="presOf" srcId="{EDF10BAA-A11C-4554-8CB5-8632BF0A8082}" destId="{ACF42C8A-8820-42F7-A3F1-CB4252FA0C58}" srcOrd="0" destOrd="1" presId="urn:microsoft.com/office/officeart/2005/8/layout/hProcess10"/>
    <dgm:cxn modelId="{2FCF2E7E-FCBA-40BA-9503-69F006CEE93E}" type="presParOf" srcId="{F083DF78-3B42-415E-9194-CF0DC3CDE2F2}" destId="{09513B4B-D198-448F-9F8A-C826C4138402}" srcOrd="0" destOrd="0" presId="urn:microsoft.com/office/officeart/2005/8/layout/hProcess10"/>
    <dgm:cxn modelId="{C46D4050-D30F-4772-A4EF-5D21C3065726}" type="presParOf" srcId="{09513B4B-D198-448F-9F8A-C826C4138402}" destId="{645E4351-B4F6-45AC-8BE5-2FE1F35FD873}" srcOrd="0" destOrd="0" presId="urn:microsoft.com/office/officeart/2005/8/layout/hProcess10"/>
    <dgm:cxn modelId="{29B6C94D-B439-41D4-9743-8ECC6B9AD6D9}" type="presParOf" srcId="{09513B4B-D198-448F-9F8A-C826C4138402}" destId="{9E3E65D5-AEFC-4186-B75F-FDA513E35881}" srcOrd="1" destOrd="0" presId="urn:microsoft.com/office/officeart/2005/8/layout/hProcess10"/>
    <dgm:cxn modelId="{8E9E0FBA-8AE2-4EB6-94D7-476AA96246A2}" type="presParOf" srcId="{F083DF78-3B42-415E-9194-CF0DC3CDE2F2}" destId="{FCC019F9-C544-4A8C-A185-FF511388A587}" srcOrd="1" destOrd="0" presId="urn:microsoft.com/office/officeart/2005/8/layout/hProcess10"/>
    <dgm:cxn modelId="{31FC8D1D-38E5-44C8-8123-429BD16E174E}" type="presParOf" srcId="{FCC019F9-C544-4A8C-A185-FF511388A587}" destId="{8B0515CE-B42F-4CF6-AD66-8704F34B98AF}" srcOrd="0" destOrd="0" presId="urn:microsoft.com/office/officeart/2005/8/layout/hProcess10"/>
    <dgm:cxn modelId="{E63DD266-6C3A-4859-ABC3-62D49D6F504B}" type="presParOf" srcId="{F083DF78-3B42-415E-9194-CF0DC3CDE2F2}" destId="{4FD9DD7D-4000-4BD5-A03E-2A73C0146CE9}" srcOrd="2" destOrd="0" presId="urn:microsoft.com/office/officeart/2005/8/layout/hProcess10"/>
    <dgm:cxn modelId="{CA1FF124-24DB-466B-B225-9F5540025F7D}" type="presParOf" srcId="{4FD9DD7D-4000-4BD5-A03E-2A73C0146CE9}" destId="{3514CD4B-9DCF-4BCF-8C1E-A8C9F79003CB}" srcOrd="0" destOrd="0" presId="urn:microsoft.com/office/officeart/2005/8/layout/hProcess10"/>
    <dgm:cxn modelId="{DF7260CE-A7FA-4E81-98C4-19FF660481FA}" type="presParOf" srcId="{4FD9DD7D-4000-4BD5-A03E-2A73C0146CE9}" destId="{209A4291-BB69-4054-9CC4-313A1FA37402}" srcOrd="1" destOrd="0" presId="urn:microsoft.com/office/officeart/2005/8/layout/hProcess10"/>
    <dgm:cxn modelId="{AE433AF2-7E14-46B9-B9B6-4A44C8BF17E7}" type="presParOf" srcId="{F083DF78-3B42-415E-9194-CF0DC3CDE2F2}" destId="{41195C04-5742-4A39-9519-61C2A1BA33A8}" srcOrd="3" destOrd="0" presId="urn:microsoft.com/office/officeart/2005/8/layout/hProcess10"/>
    <dgm:cxn modelId="{2EA8A44D-AC6D-45F2-8577-F71E8C7D1429}" type="presParOf" srcId="{41195C04-5742-4A39-9519-61C2A1BA33A8}" destId="{723421EC-57C3-4B6D-9E42-EF2007C72E3B}" srcOrd="0" destOrd="0" presId="urn:microsoft.com/office/officeart/2005/8/layout/hProcess10"/>
    <dgm:cxn modelId="{B8E0F26B-3327-487E-A5FC-7D49DE48EF45}" type="presParOf" srcId="{F083DF78-3B42-415E-9194-CF0DC3CDE2F2}" destId="{3E46B3F6-B362-4529-A5B1-C6E7238A77DF}" srcOrd="4" destOrd="0" presId="urn:microsoft.com/office/officeart/2005/8/layout/hProcess10"/>
    <dgm:cxn modelId="{0E30F2E4-C5C1-4F8D-9C2E-5897029B85A6}" type="presParOf" srcId="{3E46B3F6-B362-4529-A5B1-C6E7238A77DF}" destId="{323DADB1-886A-4772-A12F-7B0D3F5648E9}" srcOrd="0" destOrd="0" presId="urn:microsoft.com/office/officeart/2005/8/layout/hProcess10"/>
    <dgm:cxn modelId="{261C2665-EB56-49F5-99AC-704BE643E37A}" type="presParOf" srcId="{3E46B3F6-B362-4529-A5B1-C6E7238A77DF}" destId="{FB1C9FC2-216B-4564-8B6B-C1B4FECBE4FD}" srcOrd="1" destOrd="0" presId="urn:microsoft.com/office/officeart/2005/8/layout/hProcess10"/>
    <dgm:cxn modelId="{8DF0710F-26CE-43F5-9E40-AE25EECFED84}" type="presParOf" srcId="{F083DF78-3B42-415E-9194-CF0DC3CDE2F2}" destId="{67E5DE69-1FA4-46CF-A142-87B6B5CAE9AC}" srcOrd="5" destOrd="0" presId="urn:microsoft.com/office/officeart/2005/8/layout/hProcess10"/>
    <dgm:cxn modelId="{ED1D3936-5A37-4F56-BA99-38E391BDD9AC}" type="presParOf" srcId="{67E5DE69-1FA4-46CF-A142-87B6B5CAE9AC}" destId="{37E689BE-5A18-4244-8CCD-A6C38916BFB2}" srcOrd="0" destOrd="0" presId="urn:microsoft.com/office/officeart/2005/8/layout/hProcess10"/>
    <dgm:cxn modelId="{4F0FE84B-081C-46B9-AA0C-8ED3B4694073}" type="presParOf" srcId="{F083DF78-3B42-415E-9194-CF0DC3CDE2F2}" destId="{8385484D-2137-4939-ABAE-740916953C4E}" srcOrd="6" destOrd="0" presId="urn:microsoft.com/office/officeart/2005/8/layout/hProcess10"/>
    <dgm:cxn modelId="{C31D9ECF-3C9A-4E74-AC3F-D6A79EBDD38A}" type="presParOf" srcId="{8385484D-2137-4939-ABAE-740916953C4E}" destId="{6A1064AE-09E6-4915-A438-176EBB8204D9}" srcOrd="0" destOrd="0" presId="urn:microsoft.com/office/officeart/2005/8/layout/hProcess10"/>
    <dgm:cxn modelId="{9F0CE385-3E61-4C80-8014-80BF172171EF}" type="presParOf" srcId="{8385484D-2137-4939-ABAE-740916953C4E}" destId="{ACF42C8A-8820-42F7-A3F1-CB4252FA0C58}" srcOrd="1" destOrd="0" presId="urn:microsoft.com/office/officeart/2005/8/layout/hProcess10"/>
    <dgm:cxn modelId="{A27099BC-96B4-44A4-BB9D-1D73DB22251A}" type="presParOf" srcId="{F083DF78-3B42-415E-9194-CF0DC3CDE2F2}" destId="{B3173A3C-870A-4A39-B3ED-19B9F1370270}" srcOrd="7" destOrd="0" presId="urn:microsoft.com/office/officeart/2005/8/layout/hProcess10"/>
    <dgm:cxn modelId="{9E02AF3F-37D4-42E3-BA96-B4F6BAF9C10A}" type="presParOf" srcId="{B3173A3C-870A-4A39-B3ED-19B9F1370270}" destId="{99D21E14-5593-46A0-829F-BFDD8066E5F4}" srcOrd="0" destOrd="0" presId="urn:microsoft.com/office/officeart/2005/8/layout/hProcess10"/>
    <dgm:cxn modelId="{0533BF05-1DF8-40FF-BC50-ACD3318A2CBC}" type="presParOf" srcId="{F083DF78-3B42-415E-9194-CF0DC3CDE2F2}" destId="{C8562BF5-066C-4939-98D1-87CC1155C8D3}" srcOrd="8" destOrd="0" presId="urn:microsoft.com/office/officeart/2005/8/layout/hProcess10"/>
    <dgm:cxn modelId="{1EC6FD4D-E6EA-40BA-9A21-18CE35E2708F}" type="presParOf" srcId="{C8562BF5-066C-4939-98D1-87CC1155C8D3}" destId="{C166E8EB-65AE-4DB0-BC95-48065E3D9E4D}" srcOrd="0" destOrd="0" presId="urn:microsoft.com/office/officeart/2005/8/layout/hProcess10"/>
    <dgm:cxn modelId="{0357089F-C96C-46A5-BF36-C4FC25D28A80}" type="presParOf" srcId="{C8562BF5-066C-4939-98D1-87CC1155C8D3}" destId="{D27AF51F-E2B1-4A70-A1BC-9A2791F5F88D}"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530B0B-2C3E-45F6-BFF5-3AA6F212BACF}" type="doc">
      <dgm:prSet loTypeId="urn:microsoft.com/office/officeart/2005/8/layout/venn1" loCatId="relationship" qsTypeId="urn:microsoft.com/office/officeart/2005/8/quickstyle/simple3" qsCatId="simple" csTypeId="urn:microsoft.com/office/officeart/2005/8/colors/colorful1" csCatId="colorful" phldr="1"/>
      <dgm:spPr/>
      <dgm:t>
        <a:bodyPr/>
        <a:lstStyle/>
        <a:p>
          <a:endParaRPr lang="de-AT"/>
        </a:p>
      </dgm:t>
    </dgm:pt>
    <dgm:pt modelId="{825192C6-B9D1-4808-BC72-0A004EDDD9E7}">
      <dgm:prSet phldrT="[Text]"/>
      <dgm:spPr>
        <a:xfrm>
          <a:off x="3115708" y="78095"/>
          <a:ext cx="3748604" cy="3748604"/>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EA5DA8DA-2EC0-427D-B9AA-837069185E72}" type="parTrans" cxnId="{ADAAC740-35D5-43D8-96F0-EF13694B0210}">
      <dgm:prSet/>
      <dgm:spPr/>
      <dgm:t>
        <a:bodyPr/>
        <a:lstStyle/>
        <a:p>
          <a:endParaRPr lang="de-AT"/>
        </a:p>
      </dgm:t>
    </dgm:pt>
    <dgm:pt modelId="{1567EACC-7362-4EBD-B1F9-874EF802E146}" type="sibTrans" cxnId="{ADAAC740-35D5-43D8-96F0-EF13694B0210}">
      <dgm:prSet/>
      <dgm:spPr/>
      <dgm:t>
        <a:bodyPr/>
        <a:lstStyle/>
        <a:p>
          <a:endParaRPr lang="de-AT"/>
        </a:p>
      </dgm:t>
    </dgm:pt>
    <dgm:pt modelId="{50CC2855-4B61-4920-ADE3-C46FE27DC172}">
      <dgm:prSet phldrT="[Text]"/>
      <dgm:spPr>
        <a:xfrm>
          <a:off x="4468330" y="2420973"/>
          <a:ext cx="3748604" cy="3748604"/>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21482DA-374F-4A52-94DE-26C3E9CCA9E4}" type="parTrans" cxnId="{ED87CEF3-51C0-4D5C-A693-BCD40A5F7353}">
      <dgm:prSet/>
      <dgm:spPr/>
      <dgm:t>
        <a:bodyPr/>
        <a:lstStyle/>
        <a:p>
          <a:endParaRPr lang="de-AT"/>
        </a:p>
      </dgm:t>
    </dgm:pt>
    <dgm:pt modelId="{F64985DD-CC89-4B1E-909C-A2E7E99A5F4B}" type="sibTrans" cxnId="{ED87CEF3-51C0-4D5C-A693-BCD40A5F7353}">
      <dgm:prSet/>
      <dgm:spPr/>
      <dgm:t>
        <a:bodyPr/>
        <a:lstStyle/>
        <a:p>
          <a:endParaRPr lang="de-AT"/>
        </a:p>
      </dgm:t>
    </dgm:pt>
    <dgm:pt modelId="{E08165EE-37AF-4AAB-A961-872FD44976FE}">
      <dgm:prSet phldrT="[Text]"/>
      <dgm:spPr>
        <a:xfrm>
          <a:off x="1763087" y="2420973"/>
          <a:ext cx="3748604" cy="3748604"/>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endParaRPr lang="de-AT">
            <a:solidFill>
              <a:sysClr val="windowText" lastClr="000000">
                <a:hueOff val="0"/>
                <a:satOff val="0"/>
                <a:lumOff val="0"/>
                <a:alphaOff val="0"/>
              </a:sysClr>
            </a:solidFill>
            <a:latin typeface="Aptos" panose="02110004020202020204"/>
            <a:ea typeface="+mn-ea"/>
            <a:cs typeface="+mn-cs"/>
          </a:endParaRPr>
        </a:p>
      </dgm:t>
    </dgm:pt>
    <dgm:pt modelId="{589F5A4C-CAEA-45DC-97A3-FFB8BA847D6E}" type="parTrans" cxnId="{988758EC-0EA0-4C08-A2A8-DF716394336E}">
      <dgm:prSet/>
      <dgm:spPr/>
      <dgm:t>
        <a:bodyPr/>
        <a:lstStyle/>
        <a:p>
          <a:endParaRPr lang="de-AT"/>
        </a:p>
      </dgm:t>
    </dgm:pt>
    <dgm:pt modelId="{D65C9DD1-1EED-4B28-9A1C-DF09A4163A1B}" type="sibTrans" cxnId="{988758EC-0EA0-4C08-A2A8-DF716394336E}">
      <dgm:prSet/>
      <dgm:spPr/>
      <dgm:t>
        <a:bodyPr/>
        <a:lstStyle/>
        <a:p>
          <a:endParaRPr lang="de-AT"/>
        </a:p>
      </dgm:t>
    </dgm:pt>
    <dgm:pt modelId="{8E0D487C-D75A-4811-9E36-C96E305B558D}" type="pres">
      <dgm:prSet presAssocID="{E8530B0B-2C3E-45F6-BFF5-3AA6F212BACF}" presName="compositeShape" presStyleCnt="0">
        <dgm:presLayoutVars>
          <dgm:chMax val="7"/>
          <dgm:dir/>
          <dgm:resizeHandles val="exact"/>
        </dgm:presLayoutVars>
      </dgm:prSet>
      <dgm:spPr/>
    </dgm:pt>
    <dgm:pt modelId="{986E3809-EDC3-4569-A9EA-D722225D9EB2}" type="pres">
      <dgm:prSet presAssocID="{825192C6-B9D1-4808-BC72-0A004EDDD9E7}" presName="circ1" presStyleLbl="vennNode1" presStyleIdx="0" presStyleCnt="3"/>
      <dgm:spPr/>
    </dgm:pt>
    <dgm:pt modelId="{8DFD7BC5-54D2-40CE-BE79-EB20E4B1926C}" type="pres">
      <dgm:prSet presAssocID="{825192C6-B9D1-4808-BC72-0A004EDDD9E7}" presName="circ1Tx" presStyleLbl="revTx" presStyleIdx="0" presStyleCnt="0">
        <dgm:presLayoutVars>
          <dgm:chMax val="0"/>
          <dgm:chPref val="0"/>
          <dgm:bulletEnabled val="1"/>
        </dgm:presLayoutVars>
      </dgm:prSet>
      <dgm:spPr/>
    </dgm:pt>
    <dgm:pt modelId="{4EDDB78B-3149-4926-A328-A093BBB33D0A}" type="pres">
      <dgm:prSet presAssocID="{50CC2855-4B61-4920-ADE3-C46FE27DC172}" presName="circ2" presStyleLbl="vennNode1" presStyleIdx="1" presStyleCnt="3"/>
      <dgm:spPr/>
    </dgm:pt>
    <dgm:pt modelId="{E2776FAF-32D2-40B7-9A7F-DBB102B9862E}" type="pres">
      <dgm:prSet presAssocID="{50CC2855-4B61-4920-ADE3-C46FE27DC172}" presName="circ2Tx" presStyleLbl="revTx" presStyleIdx="0" presStyleCnt="0">
        <dgm:presLayoutVars>
          <dgm:chMax val="0"/>
          <dgm:chPref val="0"/>
          <dgm:bulletEnabled val="1"/>
        </dgm:presLayoutVars>
      </dgm:prSet>
      <dgm:spPr/>
    </dgm:pt>
    <dgm:pt modelId="{02CDB062-307C-4759-B60F-E23DDAD087EA}" type="pres">
      <dgm:prSet presAssocID="{E08165EE-37AF-4AAB-A961-872FD44976FE}" presName="circ3" presStyleLbl="vennNode1" presStyleIdx="2" presStyleCnt="3"/>
      <dgm:spPr/>
    </dgm:pt>
    <dgm:pt modelId="{A1073588-DFFC-4AE8-A088-537EA79D01E6}" type="pres">
      <dgm:prSet presAssocID="{E08165EE-37AF-4AAB-A961-872FD44976FE}" presName="circ3Tx" presStyleLbl="revTx" presStyleIdx="0" presStyleCnt="0">
        <dgm:presLayoutVars>
          <dgm:chMax val="0"/>
          <dgm:chPref val="0"/>
          <dgm:bulletEnabled val="1"/>
        </dgm:presLayoutVars>
      </dgm:prSet>
      <dgm:spPr/>
    </dgm:pt>
  </dgm:ptLst>
  <dgm:cxnLst>
    <dgm:cxn modelId="{89A1530B-FD4B-4FCB-8683-85527149DA3A}" type="presOf" srcId="{50CC2855-4B61-4920-ADE3-C46FE27DC172}" destId="{4EDDB78B-3149-4926-A328-A093BBB33D0A}" srcOrd="0" destOrd="0" presId="urn:microsoft.com/office/officeart/2005/8/layout/venn1"/>
    <dgm:cxn modelId="{1A265534-AD91-4BC9-B6E9-EEA6FE166097}" type="presOf" srcId="{E8530B0B-2C3E-45F6-BFF5-3AA6F212BACF}" destId="{8E0D487C-D75A-4811-9E36-C96E305B558D}" srcOrd="0" destOrd="0" presId="urn:microsoft.com/office/officeart/2005/8/layout/venn1"/>
    <dgm:cxn modelId="{ADAAC740-35D5-43D8-96F0-EF13694B0210}" srcId="{E8530B0B-2C3E-45F6-BFF5-3AA6F212BACF}" destId="{825192C6-B9D1-4808-BC72-0A004EDDD9E7}" srcOrd="0" destOrd="0" parTransId="{EA5DA8DA-2EC0-427D-B9AA-837069185E72}" sibTransId="{1567EACC-7362-4EBD-B1F9-874EF802E146}"/>
    <dgm:cxn modelId="{3114325A-6B0E-4AF0-BDC9-E12FAFDA9F29}" type="presOf" srcId="{E08165EE-37AF-4AAB-A961-872FD44976FE}" destId="{02CDB062-307C-4759-B60F-E23DDAD087EA}" srcOrd="0" destOrd="0" presId="urn:microsoft.com/office/officeart/2005/8/layout/venn1"/>
    <dgm:cxn modelId="{28FBC995-2559-47E8-A38B-F939431189FD}" type="presOf" srcId="{825192C6-B9D1-4808-BC72-0A004EDDD9E7}" destId="{986E3809-EDC3-4569-A9EA-D722225D9EB2}" srcOrd="0" destOrd="0" presId="urn:microsoft.com/office/officeart/2005/8/layout/venn1"/>
    <dgm:cxn modelId="{67589ABF-C7E9-47DF-BB38-DFF0490E4321}" type="presOf" srcId="{E08165EE-37AF-4AAB-A961-872FD44976FE}" destId="{A1073588-DFFC-4AE8-A088-537EA79D01E6}" srcOrd="1" destOrd="0" presId="urn:microsoft.com/office/officeart/2005/8/layout/venn1"/>
    <dgm:cxn modelId="{6F3396C8-FDFE-4CFA-B887-7D4713BFA87D}" type="presOf" srcId="{825192C6-B9D1-4808-BC72-0A004EDDD9E7}" destId="{8DFD7BC5-54D2-40CE-BE79-EB20E4B1926C}" srcOrd="1" destOrd="0" presId="urn:microsoft.com/office/officeart/2005/8/layout/venn1"/>
    <dgm:cxn modelId="{988758EC-0EA0-4C08-A2A8-DF716394336E}" srcId="{E8530B0B-2C3E-45F6-BFF5-3AA6F212BACF}" destId="{E08165EE-37AF-4AAB-A961-872FD44976FE}" srcOrd="2" destOrd="0" parTransId="{589F5A4C-CAEA-45DC-97A3-FFB8BA847D6E}" sibTransId="{D65C9DD1-1EED-4B28-9A1C-DF09A4163A1B}"/>
    <dgm:cxn modelId="{ED87CEF3-51C0-4D5C-A693-BCD40A5F7353}" srcId="{E8530B0B-2C3E-45F6-BFF5-3AA6F212BACF}" destId="{50CC2855-4B61-4920-ADE3-C46FE27DC172}" srcOrd="1" destOrd="0" parTransId="{521482DA-374F-4A52-94DE-26C3E9CCA9E4}" sibTransId="{F64985DD-CC89-4B1E-909C-A2E7E99A5F4B}"/>
    <dgm:cxn modelId="{AAD665F6-FA98-4606-ACCB-BC3707C7CF2C}" type="presOf" srcId="{50CC2855-4B61-4920-ADE3-C46FE27DC172}" destId="{E2776FAF-32D2-40B7-9A7F-DBB102B9862E}" srcOrd="1" destOrd="0" presId="urn:microsoft.com/office/officeart/2005/8/layout/venn1"/>
    <dgm:cxn modelId="{FDDE17C3-C2BD-45EB-A010-8570DDAB3BB1}" type="presParOf" srcId="{8E0D487C-D75A-4811-9E36-C96E305B558D}" destId="{986E3809-EDC3-4569-A9EA-D722225D9EB2}" srcOrd="0" destOrd="0" presId="urn:microsoft.com/office/officeart/2005/8/layout/venn1"/>
    <dgm:cxn modelId="{730F5F44-D62E-4734-B6D2-1F508C858236}" type="presParOf" srcId="{8E0D487C-D75A-4811-9E36-C96E305B558D}" destId="{8DFD7BC5-54D2-40CE-BE79-EB20E4B1926C}" srcOrd="1" destOrd="0" presId="urn:microsoft.com/office/officeart/2005/8/layout/venn1"/>
    <dgm:cxn modelId="{5FE15C34-4939-4453-AD0D-D90ADFF8CFB2}" type="presParOf" srcId="{8E0D487C-D75A-4811-9E36-C96E305B558D}" destId="{4EDDB78B-3149-4926-A328-A093BBB33D0A}" srcOrd="2" destOrd="0" presId="urn:microsoft.com/office/officeart/2005/8/layout/venn1"/>
    <dgm:cxn modelId="{DFA401BE-FC11-49F1-887A-162430E238CB}" type="presParOf" srcId="{8E0D487C-D75A-4811-9E36-C96E305B558D}" destId="{E2776FAF-32D2-40B7-9A7F-DBB102B9862E}" srcOrd="3" destOrd="0" presId="urn:microsoft.com/office/officeart/2005/8/layout/venn1"/>
    <dgm:cxn modelId="{2EDAFD1A-07E1-47D6-9323-532268A37FCF}" type="presParOf" srcId="{8E0D487C-D75A-4811-9E36-C96E305B558D}" destId="{02CDB062-307C-4759-B60F-E23DDAD087EA}" srcOrd="4" destOrd="0" presId="urn:microsoft.com/office/officeart/2005/8/layout/venn1"/>
    <dgm:cxn modelId="{640D69A6-2042-4D2D-AE1E-0E10DFEAD6E4}" type="presParOf" srcId="{8E0D487C-D75A-4811-9E36-C96E305B558D}" destId="{A1073588-DFFC-4AE8-A088-537EA79D01E6}" srcOrd="5" destOrd="0" presId="urn:microsoft.com/office/officeart/2005/8/layout/ven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655B15-5146-419B-9CC1-501CB61349FA}"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de-AT"/>
        </a:p>
      </dgm:t>
    </dgm:pt>
    <dgm:pt modelId="{E403D4FC-0272-494E-8EC4-BAFB665F1A18}">
      <dgm:prSet phldrT="[Text]" custT="1"/>
      <dgm:spPr>
        <a:xfrm>
          <a:off x="1399032" y="304037"/>
          <a:ext cx="2688336" cy="2688336"/>
        </a:xfrm>
        <a:prstGeom prst="pie">
          <a:avLst>
            <a:gd name="adj1" fmla="val 1800000"/>
            <a:gd name="adj2" fmla="val 9000000"/>
          </a:avLst>
        </a:prstGeom>
        <a:blipFill rotWithShape="0">
          <a:blip xmlns:r="http://schemas.openxmlformats.org/officeDocument/2006/relationships" r:embed="rId1"/>
          <a:srcRect/>
          <a:stretch>
            <a:fillRect l="-23000" r="-23000"/>
          </a:stretch>
        </a:blip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b="1" dirty="0">
              <a:solidFill>
                <a:schemeClr val="accent2">
                  <a:lumMod val="75000"/>
                </a:schemeClr>
              </a:solidFill>
              <a:latin typeface="Aptos" panose="02110004020202020204"/>
              <a:ea typeface="+mn-ea"/>
              <a:cs typeface="+mn-cs"/>
            </a:rPr>
            <a:t>Analysis</a:t>
          </a:r>
        </a:p>
      </dgm:t>
    </dgm:pt>
    <dgm:pt modelId="{AD395BEE-4804-4C62-A74E-270FBA78302E}" type="parTrans" cxnId="{F8B045D8-8351-4DAC-8CFC-90E784EB214F}">
      <dgm:prSet/>
      <dgm:spPr/>
      <dgm:t>
        <a:bodyPr/>
        <a:lstStyle/>
        <a:p>
          <a:endParaRPr lang="de-AT" sz="3600"/>
        </a:p>
      </dgm:t>
    </dgm:pt>
    <dgm:pt modelId="{4FF515A0-1C4E-4BFA-9939-6D3B2ADF4F7A}" type="sibTrans" cxnId="{F8B045D8-8351-4DAC-8CFC-90E784EB214F}">
      <dgm:prSet/>
      <dgm:spPr/>
      <dgm:t>
        <a:bodyPr/>
        <a:lstStyle/>
        <a:p>
          <a:endParaRPr lang="de-AT" sz="3600"/>
        </a:p>
      </dgm:t>
    </dgm:pt>
    <dgm:pt modelId="{B486E2FA-27BB-4A1E-9953-B5BE1F8812E5}">
      <dgm:prSet phldrT="[Text]" custT="1"/>
      <dgm:spPr>
        <a:xfrm>
          <a:off x="1343665" y="208025"/>
          <a:ext cx="2688336" cy="2688336"/>
        </a:xfrm>
        <a:prstGeom prst="pie">
          <a:avLst>
            <a:gd name="adj1" fmla="val 9000000"/>
            <a:gd name="adj2" fmla="val 16200000"/>
          </a:avLst>
        </a:prstGeom>
        <a:blipFill rotWithShape="0">
          <a:blip xmlns:r="http://schemas.openxmlformats.org/officeDocument/2006/relationships" r:embed="rId2"/>
          <a:srcRect/>
          <a:stretch>
            <a:fillRect t="-43000" b="-43000"/>
          </a:stretch>
        </a:blip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b="1" dirty="0">
              <a:solidFill>
                <a:schemeClr val="accent5">
                  <a:lumMod val="75000"/>
                </a:schemeClr>
              </a:solidFill>
              <a:latin typeface="Aptos" panose="02110004020202020204"/>
              <a:ea typeface="+mn-ea"/>
              <a:cs typeface="+mn-cs"/>
            </a:rPr>
            <a:t>Modelling</a:t>
          </a:r>
        </a:p>
      </dgm:t>
    </dgm:pt>
    <dgm:pt modelId="{FBE2A1C7-71C9-4FF2-B2D7-A417923F27A1}" type="parTrans" cxnId="{1418EEE3-E29F-47B6-9B94-D3DB0F649B99}">
      <dgm:prSet/>
      <dgm:spPr/>
      <dgm:t>
        <a:bodyPr/>
        <a:lstStyle/>
        <a:p>
          <a:endParaRPr lang="de-AT" sz="3600"/>
        </a:p>
      </dgm:t>
    </dgm:pt>
    <dgm:pt modelId="{B0FE260F-06BA-45B1-B72A-4D81F58ABE79}" type="sibTrans" cxnId="{1418EEE3-E29F-47B6-9B94-D3DB0F649B99}">
      <dgm:prSet/>
      <dgm:spPr/>
      <dgm:t>
        <a:bodyPr/>
        <a:lstStyle/>
        <a:p>
          <a:endParaRPr lang="de-AT" sz="3600"/>
        </a:p>
      </dgm:t>
    </dgm:pt>
    <dgm:pt modelId="{7A2FB325-8C75-45E0-97B4-0344C8B07F65}">
      <dgm:prSet phldrT="[Text]" custT="1"/>
      <dgm:spPr>
        <a:xfrm>
          <a:off x="1454398" y="208025"/>
          <a:ext cx="2688336" cy="2688336"/>
        </a:xfrm>
        <a:prstGeom prst="pie">
          <a:avLst>
            <a:gd name="adj1" fmla="val 16200000"/>
            <a:gd name="adj2" fmla="val 1800000"/>
          </a:avLst>
        </a:prstGeom>
        <a:blipFill rotWithShape="0">
          <a:blip xmlns:r="http://schemas.openxmlformats.org/officeDocument/2006/relationships" r:embed="rId3"/>
          <a:srcRect/>
          <a:stretch>
            <a:fillRect l="-6000" r="-6000"/>
          </a:stretch>
        </a:blipFill>
        <a:ln w="19050" cap="flat" cmpd="sng" algn="ctr">
          <a:solidFill>
            <a:sysClr val="window" lastClr="FFFFFF">
              <a:hueOff val="0"/>
              <a:satOff val="0"/>
              <a:lumOff val="0"/>
              <a:alphaOff val="0"/>
            </a:sysClr>
          </a:solidFill>
          <a:prstDash val="solid"/>
          <a:miter lim="800000"/>
        </a:ln>
        <a:effectLst/>
      </dgm:spPr>
      <dgm:t>
        <a:bodyPr/>
        <a:lstStyle/>
        <a:p>
          <a:pPr>
            <a:buNone/>
          </a:pPr>
          <a:r>
            <a:rPr lang="de-AT" sz="2800" b="1" dirty="0">
              <a:solidFill>
                <a:schemeClr val="accent4">
                  <a:lumMod val="75000"/>
                </a:schemeClr>
              </a:solidFill>
              <a:latin typeface="Aptos" panose="02110004020202020204"/>
              <a:ea typeface="+mn-ea"/>
              <a:cs typeface="+mn-cs"/>
            </a:rPr>
            <a:t>Simulation</a:t>
          </a:r>
        </a:p>
      </dgm:t>
    </dgm:pt>
    <dgm:pt modelId="{AC18EE2F-C9AF-476C-8BBB-B4F0C8332A99}" type="parTrans" cxnId="{9EECBDF3-5777-4849-B477-D363869CDBC8}">
      <dgm:prSet/>
      <dgm:spPr/>
      <dgm:t>
        <a:bodyPr/>
        <a:lstStyle/>
        <a:p>
          <a:endParaRPr lang="de-AT" sz="3600"/>
        </a:p>
      </dgm:t>
    </dgm:pt>
    <dgm:pt modelId="{4F9B1877-E559-4752-BB0C-A985BE0D6996}" type="sibTrans" cxnId="{9EECBDF3-5777-4849-B477-D363869CDBC8}">
      <dgm:prSet/>
      <dgm:spPr/>
      <dgm:t>
        <a:bodyPr/>
        <a:lstStyle/>
        <a:p>
          <a:endParaRPr lang="de-AT" sz="3600"/>
        </a:p>
      </dgm:t>
    </dgm:pt>
    <dgm:pt modelId="{37A06F91-A825-4ECF-8992-5099597E2B2B}" type="pres">
      <dgm:prSet presAssocID="{C1655B15-5146-419B-9CC1-501CB61349FA}" presName="compositeShape" presStyleCnt="0">
        <dgm:presLayoutVars>
          <dgm:chMax val="7"/>
          <dgm:dir/>
          <dgm:resizeHandles val="exact"/>
        </dgm:presLayoutVars>
      </dgm:prSet>
      <dgm:spPr/>
    </dgm:pt>
    <dgm:pt modelId="{8B1AD076-1F0F-4566-BF8A-CEAACA777AA2}" type="pres">
      <dgm:prSet presAssocID="{C1655B15-5146-419B-9CC1-501CB61349FA}" presName="wedge1" presStyleLbl="node1" presStyleIdx="0" presStyleCnt="3"/>
      <dgm:spPr/>
    </dgm:pt>
    <dgm:pt modelId="{1F7CA927-4459-4821-ABF3-11EC0FD94D3B}" type="pres">
      <dgm:prSet presAssocID="{C1655B15-5146-419B-9CC1-501CB61349FA}" presName="dummy1a" presStyleCnt="0"/>
      <dgm:spPr/>
    </dgm:pt>
    <dgm:pt modelId="{16AF3C33-AFC6-4757-8830-95201F270B57}" type="pres">
      <dgm:prSet presAssocID="{C1655B15-5146-419B-9CC1-501CB61349FA}" presName="dummy1b" presStyleCnt="0"/>
      <dgm:spPr/>
    </dgm:pt>
    <dgm:pt modelId="{A9D4F7E7-1028-4291-8942-84B3DE32D63A}" type="pres">
      <dgm:prSet presAssocID="{C1655B15-5146-419B-9CC1-501CB61349FA}" presName="wedge1Tx" presStyleLbl="node1" presStyleIdx="0" presStyleCnt="3">
        <dgm:presLayoutVars>
          <dgm:chMax val="0"/>
          <dgm:chPref val="0"/>
          <dgm:bulletEnabled val="1"/>
        </dgm:presLayoutVars>
      </dgm:prSet>
      <dgm:spPr/>
    </dgm:pt>
    <dgm:pt modelId="{16E17EEB-4F20-4877-9BCB-A0E87A1C3603}" type="pres">
      <dgm:prSet presAssocID="{C1655B15-5146-419B-9CC1-501CB61349FA}" presName="wedge2" presStyleLbl="node1" presStyleIdx="1" presStyleCnt="3"/>
      <dgm:spPr/>
    </dgm:pt>
    <dgm:pt modelId="{839C72FC-C3BB-421A-926B-A7DFDADEA0FD}" type="pres">
      <dgm:prSet presAssocID="{C1655B15-5146-419B-9CC1-501CB61349FA}" presName="dummy2a" presStyleCnt="0"/>
      <dgm:spPr/>
    </dgm:pt>
    <dgm:pt modelId="{D169F3A0-504A-4A1C-BD0D-5E3797D7A1E2}" type="pres">
      <dgm:prSet presAssocID="{C1655B15-5146-419B-9CC1-501CB61349FA}" presName="dummy2b" presStyleCnt="0"/>
      <dgm:spPr/>
    </dgm:pt>
    <dgm:pt modelId="{A95D4CD4-1F50-4A17-B509-55524B12EAE0}" type="pres">
      <dgm:prSet presAssocID="{C1655B15-5146-419B-9CC1-501CB61349FA}" presName="wedge2Tx" presStyleLbl="node1" presStyleIdx="1" presStyleCnt="3">
        <dgm:presLayoutVars>
          <dgm:chMax val="0"/>
          <dgm:chPref val="0"/>
          <dgm:bulletEnabled val="1"/>
        </dgm:presLayoutVars>
      </dgm:prSet>
      <dgm:spPr/>
    </dgm:pt>
    <dgm:pt modelId="{933DEE6D-2F59-4F0C-BCA0-790B9D92FB87}" type="pres">
      <dgm:prSet presAssocID="{C1655B15-5146-419B-9CC1-501CB61349FA}" presName="wedge3" presStyleLbl="node1" presStyleIdx="2" presStyleCnt="3"/>
      <dgm:spPr/>
    </dgm:pt>
    <dgm:pt modelId="{DC297EB4-ABF2-48B1-A0E1-364376307449}" type="pres">
      <dgm:prSet presAssocID="{C1655B15-5146-419B-9CC1-501CB61349FA}" presName="dummy3a" presStyleCnt="0"/>
      <dgm:spPr/>
    </dgm:pt>
    <dgm:pt modelId="{4213E93E-C5C2-4924-8407-0E99B49C85D5}" type="pres">
      <dgm:prSet presAssocID="{C1655B15-5146-419B-9CC1-501CB61349FA}" presName="dummy3b" presStyleCnt="0"/>
      <dgm:spPr/>
    </dgm:pt>
    <dgm:pt modelId="{24663728-F36E-40E4-A436-78EBBDE53077}" type="pres">
      <dgm:prSet presAssocID="{C1655B15-5146-419B-9CC1-501CB61349FA}" presName="wedge3Tx" presStyleLbl="node1" presStyleIdx="2" presStyleCnt="3">
        <dgm:presLayoutVars>
          <dgm:chMax val="0"/>
          <dgm:chPref val="0"/>
          <dgm:bulletEnabled val="1"/>
        </dgm:presLayoutVars>
      </dgm:prSet>
      <dgm:spPr/>
    </dgm:pt>
    <dgm:pt modelId="{213C512E-B79B-4513-9D3D-C3D9ACAA97AF}" type="pres">
      <dgm:prSet presAssocID="{4F9B1877-E559-4752-BB0C-A985BE0D6996}" presName="arrowWedge1" presStyleLbl="fgSibTrans2D1" presStyleIdx="0" presStyleCnt="3"/>
      <dgm:spPr>
        <a:xfrm>
          <a:off x="1288200" y="41605"/>
          <a:ext cx="3021177" cy="3021177"/>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gm:spPr>
    </dgm:pt>
    <dgm:pt modelId="{BCE046EA-C755-4F28-8FBC-6E2370DE5E02}" type="pres">
      <dgm:prSet presAssocID="{4FF515A0-1C4E-4BFA-9939-6D3B2ADF4F7A}" presName="arrowWedge2" presStyleLbl="fgSibTrans2D1" presStyleIdx="1" presStyleCnt="3"/>
      <dgm:spPr>
        <a:xfrm>
          <a:off x="1232611" y="137447"/>
          <a:ext cx="3021177" cy="3021177"/>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gm:spPr>
    </dgm:pt>
    <dgm:pt modelId="{48D690EE-3512-4D6E-8309-700BB114CFB6}" type="pres">
      <dgm:prSet presAssocID="{B0FE260F-06BA-45B1-B72A-4D81F58ABE79}" presName="arrowWedge3" presStyleLbl="fgSibTrans2D1" presStyleIdx="2" presStyleCnt="3"/>
      <dgm:spPr>
        <a:xfrm>
          <a:off x="1177022" y="41605"/>
          <a:ext cx="3021177" cy="3021177"/>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gm:spPr>
    </dgm:pt>
  </dgm:ptLst>
  <dgm:cxnLst>
    <dgm:cxn modelId="{EB7C7F01-C8B5-4033-8EEA-4D432DB7F321}" type="presOf" srcId="{E403D4FC-0272-494E-8EC4-BAFB665F1A18}" destId="{16E17EEB-4F20-4877-9BCB-A0E87A1C3603}" srcOrd="0" destOrd="0" presId="urn:microsoft.com/office/officeart/2005/8/layout/cycle8"/>
    <dgm:cxn modelId="{FBA5410C-D167-4F88-8BC5-C9AA1679B2B0}" type="presOf" srcId="{C1655B15-5146-419B-9CC1-501CB61349FA}" destId="{37A06F91-A825-4ECF-8992-5099597E2B2B}" srcOrd="0" destOrd="0" presId="urn:microsoft.com/office/officeart/2005/8/layout/cycle8"/>
    <dgm:cxn modelId="{99532F4F-EC1B-4DF3-8CD1-4E78F11DEFA7}" type="presOf" srcId="{7A2FB325-8C75-45E0-97B4-0344C8B07F65}" destId="{8B1AD076-1F0F-4566-BF8A-CEAACA777AA2}" srcOrd="0" destOrd="0" presId="urn:microsoft.com/office/officeart/2005/8/layout/cycle8"/>
    <dgm:cxn modelId="{D7594255-C142-4C75-BAD7-6E79E84D4450}" type="presOf" srcId="{B486E2FA-27BB-4A1E-9953-B5BE1F8812E5}" destId="{933DEE6D-2F59-4F0C-BCA0-790B9D92FB87}" srcOrd="0" destOrd="0" presId="urn:microsoft.com/office/officeart/2005/8/layout/cycle8"/>
    <dgm:cxn modelId="{DE0C288D-1DDC-47DD-BF6C-2E362431EA63}" type="presOf" srcId="{7A2FB325-8C75-45E0-97B4-0344C8B07F65}" destId="{A9D4F7E7-1028-4291-8942-84B3DE32D63A}" srcOrd="1" destOrd="0" presId="urn:microsoft.com/office/officeart/2005/8/layout/cycle8"/>
    <dgm:cxn modelId="{8EC84D9E-166E-4B68-B52E-34F1FF6766D3}" type="presOf" srcId="{E403D4FC-0272-494E-8EC4-BAFB665F1A18}" destId="{A95D4CD4-1F50-4A17-B509-55524B12EAE0}" srcOrd="1" destOrd="0" presId="urn:microsoft.com/office/officeart/2005/8/layout/cycle8"/>
    <dgm:cxn modelId="{F8B045D8-8351-4DAC-8CFC-90E784EB214F}" srcId="{C1655B15-5146-419B-9CC1-501CB61349FA}" destId="{E403D4FC-0272-494E-8EC4-BAFB665F1A18}" srcOrd="1" destOrd="0" parTransId="{AD395BEE-4804-4C62-A74E-270FBA78302E}" sibTransId="{4FF515A0-1C4E-4BFA-9939-6D3B2ADF4F7A}"/>
    <dgm:cxn modelId="{1418EEE3-E29F-47B6-9B94-D3DB0F649B99}" srcId="{C1655B15-5146-419B-9CC1-501CB61349FA}" destId="{B486E2FA-27BB-4A1E-9953-B5BE1F8812E5}" srcOrd="2" destOrd="0" parTransId="{FBE2A1C7-71C9-4FF2-B2D7-A417923F27A1}" sibTransId="{B0FE260F-06BA-45B1-B72A-4D81F58ABE79}"/>
    <dgm:cxn modelId="{C1F6BFEB-A0ED-4F1D-961C-210A33DFD42D}" type="presOf" srcId="{B486E2FA-27BB-4A1E-9953-B5BE1F8812E5}" destId="{24663728-F36E-40E4-A436-78EBBDE53077}" srcOrd="1" destOrd="0" presId="urn:microsoft.com/office/officeart/2005/8/layout/cycle8"/>
    <dgm:cxn modelId="{9EECBDF3-5777-4849-B477-D363869CDBC8}" srcId="{C1655B15-5146-419B-9CC1-501CB61349FA}" destId="{7A2FB325-8C75-45E0-97B4-0344C8B07F65}" srcOrd="0" destOrd="0" parTransId="{AC18EE2F-C9AF-476C-8BBB-B4F0C8332A99}" sibTransId="{4F9B1877-E559-4752-BB0C-A985BE0D6996}"/>
    <dgm:cxn modelId="{52F3EBAA-D641-4B7B-8F4C-2DE6F794E1C2}" type="presParOf" srcId="{37A06F91-A825-4ECF-8992-5099597E2B2B}" destId="{8B1AD076-1F0F-4566-BF8A-CEAACA777AA2}" srcOrd="0" destOrd="0" presId="urn:microsoft.com/office/officeart/2005/8/layout/cycle8"/>
    <dgm:cxn modelId="{2904D95C-D1D1-457B-83FE-15BB04DF92DC}" type="presParOf" srcId="{37A06F91-A825-4ECF-8992-5099597E2B2B}" destId="{1F7CA927-4459-4821-ABF3-11EC0FD94D3B}" srcOrd="1" destOrd="0" presId="urn:microsoft.com/office/officeart/2005/8/layout/cycle8"/>
    <dgm:cxn modelId="{0B5C418A-9249-4502-9CF6-BEECFFEE1466}" type="presParOf" srcId="{37A06F91-A825-4ECF-8992-5099597E2B2B}" destId="{16AF3C33-AFC6-4757-8830-95201F270B57}" srcOrd="2" destOrd="0" presId="urn:microsoft.com/office/officeart/2005/8/layout/cycle8"/>
    <dgm:cxn modelId="{4C9AEE81-133C-4B40-9E2C-8947D67732FD}" type="presParOf" srcId="{37A06F91-A825-4ECF-8992-5099597E2B2B}" destId="{A9D4F7E7-1028-4291-8942-84B3DE32D63A}" srcOrd="3" destOrd="0" presId="urn:microsoft.com/office/officeart/2005/8/layout/cycle8"/>
    <dgm:cxn modelId="{3F3B2427-9145-4E77-9901-C5D92B4AC803}" type="presParOf" srcId="{37A06F91-A825-4ECF-8992-5099597E2B2B}" destId="{16E17EEB-4F20-4877-9BCB-A0E87A1C3603}" srcOrd="4" destOrd="0" presId="urn:microsoft.com/office/officeart/2005/8/layout/cycle8"/>
    <dgm:cxn modelId="{9448691A-443F-43D9-B8EF-887342133B67}" type="presParOf" srcId="{37A06F91-A825-4ECF-8992-5099597E2B2B}" destId="{839C72FC-C3BB-421A-926B-A7DFDADEA0FD}" srcOrd="5" destOrd="0" presId="urn:microsoft.com/office/officeart/2005/8/layout/cycle8"/>
    <dgm:cxn modelId="{F843353A-F779-4F15-BBDF-E55503AF933F}" type="presParOf" srcId="{37A06F91-A825-4ECF-8992-5099597E2B2B}" destId="{D169F3A0-504A-4A1C-BD0D-5E3797D7A1E2}" srcOrd="6" destOrd="0" presId="urn:microsoft.com/office/officeart/2005/8/layout/cycle8"/>
    <dgm:cxn modelId="{1737A17B-A03F-464C-A582-657A14B2FC6A}" type="presParOf" srcId="{37A06F91-A825-4ECF-8992-5099597E2B2B}" destId="{A95D4CD4-1F50-4A17-B509-55524B12EAE0}" srcOrd="7" destOrd="0" presId="urn:microsoft.com/office/officeart/2005/8/layout/cycle8"/>
    <dgm:cxn modelId="{DFBAAB6A-5215-4B0B-8CB5-D2E13A76785E}" type="presParOf" srcId="{37A06F91-A825-4ECF-8992-5099597E2B2B}" destId="{933DEE6D-2F59-4F0C-BCA0-790B9D92FB87}" srcOrd="8" destOrd="0" presId="urn:microsoft.com/office/officeart/2005/8/layout/cycle8"/>
    <dgm:cxn modelId="{90F0F607-1B44-47B4-A19D-10C3299271EF}" type="presParOf" srcId="{37A06F91-A825-4ECF-8992-5099597E2B2B}" destId="{DC297EB4-ABF2-48B1-A0E1-364376307449}" srcOrd="9" destOrd="0" presId="urn:microsoft.com/office/officeart/2005/8/layout/cycle8"/>
    <dgm:cxn modelId="{080A89EF-829B-4930-9442-A1D78955403A}" type="presParOf" srcId="{37A06F91-A825-4ECF-8992-5099597E2B2B}" destId="{4213E93E-C5C2-4924-8407-0E99B49C85D5}" srcOrd="10" destOrd="0" presId="urn:microsoft.com/office/officeart/2005/8/layout/cycle8"/>
    <dgm:cxn modelId="{293ABCC7-A2AC-45D7-9371-A239274DD857}" type="presParOf" srcId="{37A06F91-A825-4ECF-8992-5099597E2B2B}" destId="{24663728-F36E-40E4-A436-78EBBDE53077}" srcOrd="11" destOrd="0" presId="urn:microsoft.com/office/officeart/2005/8/layout/cycle8"/>
    <dgm:cxn modelId="{FF9E0ABD-E316-4A0A-B145-47E89F690A8C}" type="presParOf" srcId="{37A06F91-A825-4ECF-8992-5099597E2B2B}" destId="{213C512E-B79B-4513-9D3D-C3D9ACAA97AF}" srcOrd="12" destOrd="0" presId="urn:microsoft.com/office/officeart/2005/8/layout/cycle8"/>
    <dgm:cxn modelId="{ACFFDC4C-CAFE-4606-B17B-3A5EBF2B6043}" type="presParOf" srcId="{37A06F91-A825-4ECF-8992-5099597E2B2B}" destId="{BCE046EA-C755-4F28-8FBC-6E2370DE5E02}" srcOrd="13" destOrd="0" presId="urn:microsoft.com/office/officeart/2005/8/layout/cycle8"/>
    <dgm:cxn modelId="{DA328ADC-DCEC-4E15-A077-BDF2EE7E1AC2}" type="presParOf" srcId="{37A06F91-A825-4ECF-8992-5099597E2B2B}" destId="{48D690EE-3512-4D6E-8309-700BB114CFB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F535D-CA87-4381-85A0-88E38343D188}"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de-AT"/>
        </a:p>
      </dgm:t>
    </dgm:pt>
    <dgm:pt modelId="{5A919737-0969-4BFE-8CB0-9D1D0F45AD64}">
      <dgm:prSet phldrT="[Text]"/>
      <dgm:spPr/>
      <dgm:t>
        <a:bodyPr/>
        <a:lstStyle/>
        <a:p>
          <a:r>
            <a:rPr lang="de-AT"/>
            <a:t>Region</a:t>
          </a:r>
        </a:p>
      </dgm:t>
    </dgm:pt>
    <dgm:pt modelId="{DBE711C0-FF60-47E9-B9FE-2B1ACEA081BC}" type="parTrans" cxnId="{129AFAC9-091A-441F-9C0A-B348F1E6A90A}">
      <dgm:prSet/>
      <dgm:spPr/>
      <dgm:t>
        <a:bodyPr/>
        <a:lstStyle/>
        <a:p>
          <a:endParaRPr lang="de-AT"/>
        </a:p>
      </dgm:t>
    </dgm:pt>
    <dgm:pt modelId="{8090D280-8775-4EAE-9E5B-38201BE40D49}" type="sibTrans" cxnId="{129AFAC9-091A-441F-9C0A-B348F1E6A90A}">
      <dgm:prSet/>
      <dgm:spPr/>
      <dgm:t>
        <a:bodyPr/>
        <a:lstStyle/>
        <a:p>
          <a:endParaRPr lang="de-AT"/>
        </a:p>
      </dgm:t>
    </dgm:pt>
    <dgm:pt modelId="{F756C949-DCC6-4622-8C92-85307CD97FD3}">
      <dgm:prSet phldrT="[Text]"/>
      <dgm:spPr/>
      <dgm:t>
        <a:bodyPr/>
        <a:lstStyle/>
        <a:p>
          <a:r>
            <a:rPr lang="de-AT"/>
            <a:t>Annual Mileage</a:t>
          </a:r>
        </a:p>
      </dgm:t>
    </dgm:pt>
    <dgm:pt modelId="{D37B6B12-E178-4066-AFC0-E0CF0C9A7DEF}" type="parTrans" cxnId="{3F74DCC4-0ED5-4414-AA48-AB9E2A1A7C52}">
      <dgm:prSet/>
      <dgm:spPr/>
      <dgm:t>
        <a:bodyPr/>
        <a:lstStyle/>
        <a:p>
          <a:endParaRPr lang="de-AT"/>
        </a:p>
      </dgm:t>
    </dgm:pt>
    <dgm:pt modelId="{47F6A711-F0F2-4049-A7C9-647971EB3866}" type="sibTrans" cxnId="{3F74DCC4-0ED5-4414-AA48-AB9E2A1A7C52}">
      <dgm:prSet/>
      <dgm:spPr/>
      <dgm:t>
        <a:bodyPr/>
        <a:lstStyle/>
        <a:p>
          <a:endParaRPr lang="de-AT"/>
        </a:p>
      </dgm:t>
    </dgm:pt>
    <dgm:pt modelId="{FA627452-99B9-4213-97ED-A16EE806E95D}">
      <dgm:prSet phldrT="[Text]"/>
      <dgm:spPr/>
      <dgm:t>
        <a:bodyPr/>
        <a:lstStyle/>
        <a:p>
          <a:r>
            <a:rPr lang="de-AT"/>
            <a:t>Destination Mileage per usage</a:t>
          </a:r>
        </a:p>
      </dgm:t>
    </dgm:pt>
    <dgm:pt modelId="{80FF32AB-72A3-4084-ADC3-F6D2190218EE}" type="parTrans" cxnId="{1970537F-2564-45DD-A836-2AAA0800CC00}">
      <dgm:prSet/>
      <dgm:spPr/>
      <dgm:t>
        <a:bodyPr/>
        <a:lstStyle/>
        <a:p>
          <a:endParaRPr lang="de-AT"/>
        </a:p>
      </dgm:t>
    </dgm:pt>
    <dgm:pt modelId="{CFBF0F37-465F-4848-AA6F-93799C23A6C4}" type="sibTrans" cxnId="{1970537F-2564-45DD-A836-2AAA0800CC00}">
      <dgm:prSet/>
      <dgm:spPr/>
      <dgm:t>
        <a:bodyPr/>
        <a:lstStyle/>
        <a:p>
          <a:endParaRPr lang="de-AT"/>
        </a:p>
      </dgm:t>
    </dgm:pt>
    <dgm:pt modelId="{63C42127-6B6D-46AC-8458-E7E2FEF2F301}">
      <dgm:prSet phldrT="[Text]"/>
      <dgm:spPr/>
      <dgm:t>
        <a:bodyPr/>
        <a:lstStyle/>
        <a:p>
          <a:r>
            <a:rPr lang="de-AT"/>
            <a:t>Hourly mobility profile</a:t>
          </a:r>
        </a:p>
      </dgm:t>
    </dgm:pt>
    <dgm:pt modelId="{86EF00F9-DBFC-45A9-A37B-C6098157843D}" type="parTrans" cxnId="{56AADF67-95D6-455C-8460-0B43D8874E34}">
      <dgm:prSet/>
      <dgm:spPr/>
      <dgm:t>
        <a:bodyPr/>
        <a:lstStyle/>
        <a:p>
          <a:endParaRPr lang="de-AT"/>
        </a:p>
      </dgm:t>
    </dgm:pt>
    <dgm:pt modelId="{EF7D7D01-6A83-4A8F-90D8-D4545542C8CF}" type="sibTrans" cxnId="{56AADF67-95D6-455C-8460-0B43D8874E34}">
      <dgm:prSet/>
      <dgm:spPr/>
      <dgm:t>
        <a:bodyPr/>
        <a:lstStyle/>
        <a:p>
          <a:endParaRPr lang="de-AT"/>
        </a:p>
      </dgm:t>
    </dgm:pt>
    <dgm:pt modelId="{8CCCA246-2153-4B85-8939-D8D0A637BE41}">
      <dgm:prSet phldrT="[Text]"/>
      <dgm:spPr/>
      <dgm:t>
        <a:bodyPr/>
        <a:lstStyle/>
        <a:p>
          <a:r>
            <a:rPr lang="de-AT"/>
            <a:t>hourly Energy / Emissions of EMIM</a:t>
          </a:r>
        </a:p>
      </dgm:t>
    </dgm:pt>
    <dgm:pt modelId="{616026ED-0B1F-41C4-9402-B8836AAFDA78}" type="parTrans" cxnId="{329A2FB8-DA26-469C-9F18-B73B60BCC724}">
      <dgm:prSet/>
      <dgm:spPr/>
      <dgm:t>
        <a:bodyPr/>
        <a:lstStyle/>
        <a:p>
          <a:endParaRPr lang="de-AT"/>
        </a:p>
      </dgm:t>
    </dgm:pt>
    <dgm:pt modelId="{A772F205-0D02-46B0-B2B8-84C3BD06DCC7}" type="sibTrans" cxnId="{329A2FB8-DA26-469C-9F18-B73B60BCC724}">
      <dgm:prSet/>
      <dgm:spPr/>
      <dgm:t>
        <a:bodyPr/>
        <a:lstStyle/>
        <a:p>
          <a:endParaRPr lang="de-AT"/>
        </a:p>
      </dgm:t>
    </dgm:pt>
    <dgm:pt modelId="{1A842570-225F-431F-BF2B-17B278DDC51C}">
      <dgm:prSet phldrT="[Text]"/>
      <dgm:spPr/>
      <dgm:t>
        <a:bodyPr/>
        <a:lstStyle/>
        <a:p>
          <a:r>
            <a:rPr lang="de-AT"/>
            <a:t>Allocation across Austrian floor area</a:t>
          </a:r>
        </a:p>
      </dgm:t>
    </dgm:pt>
    <dgm:pt modelId="{5AE8272B-4FE4-455A-8CAD-49AA1F1E86DA}" type="parTrans" cxnId="{B2B25C63-D13B-4067-B8EF-40FF97E4B4ED}">
      <dgm:prSet/>
      <dgm:spPr/>
      <dgm:t>
        <a:bodyPr/>
        <a:lstStyle/>
        <a:p>
          <a:endParaRPr lang="de-AT"/>
        </a:p>
      </dgm:t>
    </dgm:pt>
    <dgm:pt modelId="{4218F950-230C-4853-ABF7-84B6E74982C4}" type="sibTrans" cxnId="{B2B25C63-D13B-4067-B8EF-40FF97E4B4ED}">
      <dgm:prSet/>
      <dgm:spPr/>
      <dgm:t>
        <a:bodyPr/>
        <a:lstStyle/>
        <a:p>
          <a:endParaRPr lang="de-AT"/>
        </a:p>
      </dgm:t>
    </dgm:pt>
    <dgm:pt modelId="{3F917B45-EDC8-47C4-A657-D0A542CAF466}" type="pres">
      <dgm:prSet presAssocID="{E88F535D-CA87-4381-85A0-88E38343D188}" presName="diagram" presStyleCnt="0">
        <dgm:presLayoutVars>
          <dgm:dir/>
          <dgm:resizeHandles/>
        </dgm:presLayoutVars>
      </dgm:prSet>
      <dgm:spPr/>
    </dgm:pt>
    <dgm:pt modelId="{355EFE09-4C2E-4C6D-898C-DE27FE8F506E}" type="pres">
      <dgm:prSet presAssocID="{5A919737-0969-4BFE-8CB0-9D1D0F45AD64}" presName="firstNode" presStyleLbl="node1" presStyleIdx="0" presStyleCnt="6">
        <dgm:presLayoutVars>
          <dgm:bulletEnabled val="1"/>
        </dgm:presLayoutVars>
      </dgm:prSet>
      <dgm:spPr/>
    </dgm:pt>
    <dgm:pt modelId="{FD2B11DA-0D1D-4138-B56F-BA1BC9E61EF9}" type="pres">
      <dgm:prSet presAssocID="{8090D280-8775-4EAE-9E5B-38201BE40D49}" presName="sibTrans" presStyleLbl="sibTrans2D1" presStyleIdx="0" presStyleCnt="5"/>
      <dgm:spPr/>
    </dgm:pt>
    <dgm:pt modelId="{70E9CFA7-DB7F-4C4D-8771-A9ECDA79348E}" type="pres">
      <dgm:prSet presAssocID="{F756C949-DCC6-4622-8C92-85307CD97FD3}" presName="middleNode" presStyleCnt="0"/>
      <dgm:spPr/>
    </dgm:pt>
    <dgm:pt modelId="{95E49F9E-6231-4A6E-9A8B-875299FFAADF}" type="pres">
      <dgm:prSet presAssocID="{F756C949-DCC6-4622-8C92-85307CD97FD3}" presName="padding" presStyleLbl="node1" presStyleIdx="0" presStyleCnt="6"/>
      <dgm:spPr/>
    </dgm:pt>
    <dgm:pt modelId="{9E0F3402-1D86-427A-876C-D1DCBF26F951}" type="pres">
      <dgm:prSet presAssocID="{F756C949-DCC6-4622-8C92-85307CD97FD3}" presName="shape" presStyleLbl="node1" presStyleIdx="1" presStyleCnt="6">
        <dgm:presLayoutVars>
          <dgm:bulletEnabled val="1"/>
        </dgm:presLayoutVars>
      </dgm:prSet>
      <dgm:spPr/>
    </dgm:pt>
    <dgm:pt modelId="{919DCD7A-C837-4089-94B0-4A8CBB751C28}" type="pres">
      <dgm:prSet presAssocID="{47F6A711-F0F2-4049-A7C9-647971EB3866}" presName="sibTrans" presStyleLbl="sibTrans2D1" presStyleIdx="1" presStyleCnt="5"/>
      <dgm:spPr/>
    </dgm:pt>
    <dgm:pt modelId="{12BFDA90-5B2E-4CC4-86B7-4247BF244ABC}" type="pres">
      <dgm:prSet presAssocID="{FA627452-99B9-4213-97ED-A16EE806E95D}" presName="middleNode" presStyleCnt="0"/>
      <dgm:spPr/>
    </dgm:pt>
    <dgm:pt modelId="{6E631001-2073-465A-AB82-5AEEC1D684DA}" type="pres">
      <dgm:prSet presAssocID="{FA627452-99B9-4213-97ED-A16EE806E95D}" presName="padding" presStyleLbl="node1" presStyleIdx="1" presStyleCnt="6"/>
      <dgm:spPr/>
    </dgm:pt>
    <dgm:pt modelId="{09CEDBC7-DB87-483F-AA35-76D0E25F59D9}" type="pres">
      <dgm:prSet presAssocID="{FA627452-99B9-4213-97ED-A16EE806E95D}" presName="shape" presStyleLbl="node1" presStyleIdx="2" presStyleCnt="6">
        <dgm:presLayoutVars>
          <dgm:bulletEnabled val="1"/>
        </dgm:presLayoutVars>
      </dgm:prSet>
      <dgm:spPr/>
    </dgm:pt>
    <dgm:pt modelId="{A0823414-6C46-45E2-8437-6C8AC7BEBFA0}" type="pres">
      <dgm:prSet presAssocID="{CFBF0F37-465F-4848-AA6F-93799C23A6C4}" presName="sibTrans" presStyleLbl="sibTrans2D1" presStyleIdx="2" presStyleCnt="5"/>
      <dgm:spPr/>
    </dgm:pt>
    <dgm:pt modelId="{11080CEF-6180-4244-AF51-0ABE3B27AAAE}" type="pres">
      <dgm:prSet presAssocID="{1A842570-225F-431F-BF2B-17B278DDC51C}" presName="middleNode" presStyleCnt="0"/>
      <dgm:spPr/>
    </dgm:pt>
    <dgm:pt modelId="{7FB1BA36-5E16-47D0-A11C-2D6283BA8C6E}" type="pres">
      <dgm:prSet presAssocID="{1A842570-225F-431F-BF2B-17B278DDC51C}" presName="padding" presStyleLbl="node1" presStyleIdx="2" presStyleCnt="6"/>
      <dgm:spPr/>
    </dgm:pt>
    <dgm:pt modelId="{546C17AA-F89F-46C7-8C03-3C6A2AB02C3D}" type="pres">
      <dgm:prSet presAssocID="{1A842570-225F-431F-BF2B-17B278DDC51C}" presName="shape" presStyleLbl="node1" presStyleIdx="3" presStyleCnt="6">
        <dgm:presLayoutVars>
          <dgm:bulletEnabled val="1"/>
        </dgm:presLayoutVars>
      </dgm:prSet>
      <dgm:spPr/>
    </dgm:pt>
    <dgm:pt modelId="{BFE625C7-11F6-4E1A-A722-C28BF1D281CA}" type="pres">
      <dgm:prSet presAssocID="{4218F950-230C-4853-ABF7-84B6E74982C4}" presName="sibTrans" presStyleLbl="sibTrans2D1" presStyleIdx="3" presStyleCnt="5"/>
      <dgm:spPr/>
    </dgm:pt>
    <dgm:pt modelId="{74D3A45F-5ABD-47DA-B924-82A54FABA654}" type="pres">
      <dgm:prSet presAssocID="{63C42127-6B6D-46AC-8458-E7E2FEF2F301}" presName="middleNode" presStyleCnt="0"/>
      <dgm:spPr/>
    </dgm:pt>
    <dgm:pt modelId="{1AA308CD-B874-43D3-AB00-4C6860269D91}" type="pres">
      <dgm:prSet presAssocID="{63C42127-6B6D-46AC-8458-E7E2FEF2F301}" presName="padding" presStyleLbl="node1" presStyleIdx="3" presStyleCnt="6"/>
      <dgm:spPr/>
    </dgm:pt>
    <dgm:pt modelId="{599D0B2A-2455-410C-8E8A-D70ADF651714}" type="pres">
      <dgm:prSet presAssocID="{63C42127-6B6D-46AC-8458-E7E2FEF2F301}" presName="shape" presStyleLbl="node1" presStyleIdx="4" presStyleCnt="6">
        <dgm:presLayoutVars>
          <dgm:bulletEnabled val="1"/>
        </dgm:presLayoutVars>
      </dgm:prSet>
      <dgm:spPr/>
    </dgm:pt>
    <dgm:pt modelId="{3C293A91-358C-470F-86C5-BF95CAD7812C}" type="pres">
      <dgm:prSet presAssocID="{EF7D7D01-6A83-4A8F-90D8-D4545542C8CF}" presName="sibTrans" presStyleLbl="sibTrans2D1" presStyleIdx="4" presStyleCnt="5"/>
      <dgm:spPr/>
    </dgm:pt>
    <dgm:pt modelId="{9E3BF501-895C-4D8C-A9E8-29287F0F8760}" type="pres">
      <dgm:prSet presAssocID="{8CCCA246-2153-4B85-8939-D8D0A637BE41}" presName="lastNode" presStyleLbl="node1" presStyleIdx="5" presStyleCnt="6">
        <dgm:presLayoutVars>
          <dgm:bulletEnabled val="1"/>
        </dgm:presLayoutVars>
      </dgm:prSet>
      <dgm:spPr/>
    </dgm:pt>
  </dgm:ptLst>
  <dgm:cxnLst>
    <dgm:cxn modelId="{E7FD6335-3591-4084-A0A2-9F1CAD3B7E4B}" type="presOf" srcId="{8CCCA246-2153-4B85-8939-D8D0A637BE41}" destId="{9E3BF501-895C-4D8C-A9E8-29287F0F8760}" srcOrd="0" destOrd="0" presId="urn:microsoft.com/office/officeart/2005/8/layout/bProcess2"/>
    <dgm:cxn modelId="{AE794141-C0FD-4770-9E31-7CA85100219D}" type="presOf" srcId="{47F6A711-F0F2-4049-A7C9-647971EB3866}" destId="{919DCD7A-C837-4089-94B0-4A8CBB751C28}" srcOrd="0" destOrd="0" presId="urn:microsoft.com/office/officeart/2005/8/layout/bProcess2"/>
    <dgm:cxn modelId="{B2B25C63-D13B-4067-B8EF-40FF97E4B4ED}" srcId="{E88F535D-CA87-4381-85A0-88E38343D188}" destId="{1A842570-225F-431F-BF2B-17B278DDC51C}" srcOrd="3" destOrd="0" parTransId="{5AE8272B-4FE4-455A-8CAD-49AA1F1E86DA}" sibTransId="{4218F950-230C-4853-ABF7-84B6E74982C4}"/>
    <dgm:cxn modelId="{0BFB5145-6D03-45F7-9295-C2E8825AB46A}" type="presOf" srcId="{63C42127-6B6D-46AC-8458-E7E2FEF2F301}" destId="{599D0B2A-2455-410C-8E8A-D70ADF651714}" srcOrd="0" destOrd="0" presId="urn:microsoft.com/office/officeart/2005/8/layout/bProcess2"/>
    <dgm:cxn modelId="{56AADF67-95D6-455C-8460-0B43D8874E34}" srcId="{E88F535D-CA87-4381-85A0-88E38343D188}" destId="{63C42127-6B6D-46AC-8458-E7E2FEF2F301}" srcOrd="4" destOrd="0" parTransId="{86EF00F9-DBFC-45A9-A37B-C6098157843D}" sibTransId="{EF7D7D01-6A83-4A8F-90D8-D4545542C8CF}"/>
    <dgm:cxn modelId="{C453EC68-E0CE-4A8C-902A-C313650F5C31}" type="presOf" srcId="{1A842570-225F-431F-BF2B-17B278DDC51C}" destId="{546C17AA-F89F-46C7-8C03-3C6A2AB02C3D}" srcOrd="0" destOrd="0" presId="urn:microsoft.com/office/officeart/2005/8/layout/bProcess2"/>
    <dgm:cxn modelId="{823CF86B-555B-4346-9A05-F6423C596A03}" type="presOf" srcId="{CFBF0F37-465F-4848-AA6F-93799C23A6C4}" destId="{A0823414-6C46-45E2-8437-6C8AC7BEBFA0}" srcOrd="0" destOrd="0" presId="urn:microsoft.com/office/officeart/2005/8/layout/bProcess2"/>
    <dgm:cxn modelId="{DABE6352-81E3-4D0F-93A6-ACB27152F533}" type="presOf" srcId="{F756C949-DCC6-4622-8C92-85307CD97FD3}" destId="{9E0F3402-1D86-427A-876C-D1DCBF26F951}" srcOrd="0" destOrd="0" presId="urn:microsoft.com/office/officeart/2005/8/layout/bProcess2"/>
    <dgm:cxn modelId="{26E17C55-B6CB-444D-8EF7-CFE621449AAE}" type="presOf" srcId="{4218F950-230C-4853-ABF7-84B6E74982C4}" destId="{BFE625C7-11F6-4E1A-A722-C28BF1D281CA}" srcOrd="0" destOrd="0" presId="urn:microsoft.com/office/officeart/2005/8/layout/bProcess2"/>
    <dgm:cxn modelId="{1970537F-2564-45DD-A836-2AAA0800CC00}" srcId="{E88F535D-CA87-4381-85A0-88E38343D188}" destId="{FA627452-99B9-4213-97ED-A16EE806E95D}" srcOrd="2" destOrd="0" parTransId="{80FF32AB-72A3-4084-ADC3-F6D2190218EE}" sibTransId="{CFBF0F37-465F-4848-AA6F-93799C23A6C4}"/>
    <dgm:cxn modelId="{CE11E68A-784F-4B6C-A5E8-BEB94E66AB61}" type="presOf" srcId="{E88F535D-CA87-4381-85A0-88E38343D188}" destId="{3F917B45-EDC8-47C4-A657-D0A542CAF466}" srcOrd="0" destOrd="0" presId="urn:microsoft.com/office/officeart/2005/8/layout/bProcess2"/>
    <dgm:cxn modelId="{FD710AB5-5347-4D14-AB06-759EBCEDC384}" type="presOf" srcId="{EF7D7D01-6A83-4A8F-90D8-D4545542C8CF}" destId="{3C293A91-358C-470F-86C5-BF95CAD7812C}" srcOrd="0" destOrd="0" presId="urn:microsoft.com/office/officeart/2005/8/layout/bProcess2"/>
    <dgm:cxn modelId="{329A2FB8-DA26-469C-9F18-B73B60BCC724}" srcId="{E88F535D-CA87-4381-85A0-88E38343D188}" destId="{8CCCA246-2153-4B85-8939-D8D0A637BE41}" srcOrd="5" destOrd="0" parTransId="{616026ED-0B1F-41C4-9402-B8836AAFDA78}" sibTransId="{A772F205-0D02-46B0-B2B8-84C3BD06DCC7}"/>
    <dgm:cxn modelId="{3F74DCC4-0ED5-4414-AA48-AB9E2A1A7C52}" srcId="{E88F535D-CA87-4381-85A0-88E38343D188}" destId="{F756C949-DCC6-4622-8C92-85307CD97FD3}" srcOrd="1" destOrd="0" parTransId="{D37B6B12-E178-4066-AFC0-E0CF0C9A7DEF}" sibTransId="{47F6A711-F0F2-4049-A7C9-647971EB3866}"/>
    <dgm:cxn modelId="{129AFAC9-091A-441F-9C0A-B348F1E6A90A}" srcId="{E88F535D-CA87-4381-85A0-88E38343D188}" destId="{5A919737-0969-4BFE-8CB0-9D1D0F45AD64}" srcOrd="0" destOrd="0" parTransId="{DBE711C0-FF60-47E9-B9FE-2B1ACEA081BC}" sibTransId="{8090D280-8775-4EAE-9E5B-38201BE40D49}"/>
    <dgm:cxn modelId="{0E8781E5-36B5-4D8B-858D-93EBAFAA947F}" type="presOf" srcId="{8090D280-8775-4EAE-9E5B-38201BE40D49}" destId="{FD2B11DA-0D1D-4138-B56F-BA1BC9E61EF9}" srcOrd="0" destOrd="0" presId="urn:microsoft.com/office/officeart/2005/8/layout/bProcess2"/>
    <dgm:cxn modelId="{EED275F1-9096-4BB7-BFEB-D675DAE544FC}" type="presOf" srcId="{FA627452-99B9-4213-97ED-A16EE806E95D}" destId="{09CEDBC7-DB87-483F-AA35-76D0E25F59D9}" srcOrd="0" destOrd="0" presId="urn:microsoft.com/office/officeart/2005/8/layout/bProcess2"/>
    <dgm:cxn modelId="{2315CFFD-E3A0-43CC-B551-36B7E0DDE83F}" type="presOf" srcId="{5A919737-0969-4BFE-8CB0-9D1D0F45AD64}" destId="{355EFE09-4C2E-4C6D-898C-DE27FE8F506E}" srcOrd="0" destOrd="0" presId="urn:microsoft.com/office/officeart/2005/8/layout/bProcess2"/>
    <dgm:cxn modelId="{FA531389-B05A-4D01-8CC4-FCC26302F841}" type="presParOf" srcId="{3F917B45-EDC8-47C4-A657-D0A542CAF466}" destId="{355EFE09-4C2E-4C6D-898C-DE27FE8F506E}" srcOrd="0" destOrd="0" presId="urn:microsoft.com/office/officeart/2005/8/layout/bProcess2"/>
    <dgm:cxn modelId="{CBDA50F9-020D-484D-B9B8-2CD49297DE33}" type="presParOf" srcId="{3F917B45-EDC8-47C4-A657-D0A542CAF466}" destId="{FD2B11DA-0D1D-4138-B56F-BA1BC9E61EF9}" srcOrd="1" destOrd="0" presId="urn:microsoft.com/office/officeart/2005/8/layout/bProcess2"/>
    <dgm:cxn modelId="{57D3E591-F12A-4051-B14A-BB0410430715}" type="presParOf" srcId="{3F917B45-EDC8-47C4-A657-D0A542CAF466}" destId="{70E9CFA7-DB7F-4C4D-8771-A9ECDA79348E}" srcOrd="2" destOrd="0" presId="urn:microsoft.com/office/officeart/2005/8/layout/bProcess2"/>
    <dgm:cxn modelId="{012B8E03-DA50-413A-8783-010FD6E1CB7A}" type="presParOf" srcId="{70E9CFA7-DB7F-4C4D-8771-A9ECDA79348E}" destId="{95E49F9E-6231-4A6E-9A8B-875299FFAADF}" srcOrd="0" destOrd="0" presId="urn:microsoft.com/office/officeart/2005/8/layout/bProcess2"/>
    <dgm:cxn modelId="{343C54E1-C6D9-403E-BBB9-70F5726344D1}" type="presParOf" srcId="{70E9CFA7-DB7F-4C4D-8771-A9ECDA79348E}" destId="{9E0F3402-1D86-427A-876C-D1DCBF26F951}" srcOrd="1" destOrd="0" presId="urn:microsoft.com/office/officeart/2005/8/layout/bProcess2"/>
    <dgm:cxn modelId="{008793E2-FBDD-4C79-B6D4-84B2531E13D1}" type="presParOf" srcId="{3F917B45-EDC8-47C4-A657-D0A542CAF466}" destId="{919DCD7A-C837-4089-94B0-4A8CBB751C28}" srcOrd="3" destOrd="0" presId="urn:microsoft.com/office/officeart/2005/8/layout/bProcess2"/>
    <dgm:cxn modelId="{A10B18AF-E14D-4F02-8205-079B26A94846}" type="presParOf" srcId="{3F917B45-EDC8-47C4-A657-D0A542CAF466}" destId="{12BFDA90-5B2E-4CC4-86B7-4247BF244ABC}" srcOrd="4" destOrd="0" presId="urn:microsoft.com/office/officeart/2005/8/layout/bProcess2"/>
    <dgm:cxn modelId="{5E3A0443-7D84-4812-97C6-6F3788601E6E}" type="presParOf" srcId="{12BFDA90-5B2E-4CC4-86B7-4247BF244ABC}" destId="{6E631001-2073-465A-AB82-5AEEC1D684DA}" srcOrd="0" destOrd="0" presId="urn:microsoft.com/office/officeart/2005/8/layout/bProcess2"/>
    <dgm:cxn modelId="{10BA2A85-FD32-4EA4-8B01-04199956596B}" type="presParOf" srcId="{12BFDA90-5B2E-4CC4-86B7-4247BF244ABC}" destId="{09CEDBC7-DB87-483F-AA35-76D0E25F59D9}" srcOrd="1" destOrd="0" presId="urn:microsoft.com/office/officeart/2005/8/layout/bProcess2"/>
    <dgm:cxn modelId="{0CE68DB6-E3C5-4BF6-98AC-F533A8D5A6C4}" type="presParOf" srcId="{3F917B45-EDC8-47C4-A657-D0A542CAF466}" destId="{A0823414-6C46-45E2-8437-6C8AC7BEBFA0}" srcOrd="5" destOrd="0" presId="urn:microsoft.com/office/officeart/2005/8/layout/bProcess2"/>
    <dgm:cxn modelId="{9581A43C-AEF1-4CA8-B69C-A1B5ACF38123}" type="presParOf" srcId="{3F917B45-EDC8-47C4-A657-D0A542CAF466}" destId="{11080CEF-6180-4244-AF51-0ABE3B27AAAE}" srcOrd="6" destOrd="0" presId="urn:microsoft.com/office/officeart/2005/8/layout/bProcess2"/>
    <dgm:cxn modelId="{3DAA3934-037C-435C-B69B-E99402F5554E}" type="presParOf" srcId="{11080CEF-6180-4244-AF51-0ABE3B27AAAE}" destId="{7FB1BA36-5E16-47D0-A11C-2D6283BA8C6E}" srcOrd="0" destOrd="0" presId="urn:microsoft.com/office/officeart/2005/8/layout/bProcess2"/>
    <dgm:cxn modelId="{5C75834C-85C1-4E65-A783-8D4002F8C724}" type="presParOf" srcId="{11080CEF-6180-4244-AF51-0ABE3B27AAAE}" destId="{546C17AA-F89F-46C7-8C03-3C6A2AB02C3D}" srcOrd="1" destOrd="0" presId="urn:microsoft.com/office/officeart/2005/8/layout/bProcess2"/>
    <dgm:cxn modelId="{F23F29AB-F947-4A52-A3F7-E377C34A27E4}" type="presParOf" srcId="{3F917B45-EDC8-47C4-A657-D0A542CAF466}" destId="{BFE625C7-11F6-4E1A-A722-C28BF1D281CA}" srcOrd="7" destOrd="0" presId="urn:microsoft.com/office/officeart/2005/8/layout/bProcess2"/>
    <dgm:cxn modelId="{4AA5976B-4D1E-4F0C-BF9E-187FC976F296}" type="presParOf" srcId="{3F917B45-EDC8-47C4-A657-D0A542CAF466}" destId="{74D3A45F-5ABD-47DA-B924-82A54FABA654}" srcOrd="8" destOrd="0" presId="urn:microsoft.com/office/officeart/2005/8/layout/bProcess2"/>
    <dgm:cxn modelId="{458258FF-E6D6-43B1-949E-99698D3223A4}" type="presParOf" srcId="{74D3A45F-5ABD-47DA-B924-82A54FABA654}" destId="{1AA308CD-B874-43D3-AB00-4C6860269D91}" srcOrd="0" destOrd="0" presId="urn:microsoft.com/office/officeart/2005/8/layout/bProcess2"/>
    <dgm:cxn modelId="{E760CCFF-5C23-453A-AA82-906CA3B8091D}" type="presParOf" srcId="{74D3A45F-5ABD-47DA-B924-82A54FABA654}" destId="{599D0B2A-2455-410C-8E8A-D70ADF651714}" srcOrd="1" destOrd="0" presId="urn:microsoft.com/office/officeart/2005/8/layout/bProcess2"/>
    <dgm:cxn modelId="{460A5480-60A5-41AA-8335-F1E65DEBADF8}" type="presParOf" srcId="{3F917B45-EDC8-47C4-A657-D0A542CAF466}" destId="{3C293A91-358C-470F-86C5-BF95CAD7812C}" srcOrd="9" destOrd="0" presId="urn:microsoft.com/office/officeart/2005/8/layout/bProcess2"/>
    <dgm:cxn modelId="{9BD9D018-17F4-4CAD-9850-148925E12A75}" type="presParOf" srcId="{3F917B45-EDC8-47C4-A657-D0A542CAF466}" destId="{9E3BF501-895C-4D8C-A9E8-29287F0F8760}"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E4351-B4F6-45AC-8BE5-2FE1F35FD873}">
      <dsp:nvSpPr>
        <dsp:cNvPr id="0" name=""/>
        <dsp:cNvSpPr/>
      </dsp:nvSpPr>
      <dsp:spPr>
        <a:xfrm>
          <a:off x="6934" y="891368"/>
          <a:ext cx="1621145" cy="1621145"/>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3E65D5-AEFC-4186-B75F-FDA513E35881}">
      <dsp:nvSpPr>
        <dsp:cNvPr id="0" name=""/>
        <dsp:cNvSpPr/>
      </dsp:nvSpPr>
      <dsp:spPr>
        <a:xfrm>
          <a:off x="270841" y="1564103"/>
          <a:ext cx="1621145" cy="222105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2018: Teaching</a:t>
          </a:r>
        </a:p>
        <a:p>
          <a:pPr marL="114300" lvl="1" indent="-114300" algn="l" defTabSz="622300">
            <a:lnSpc>
              <a:spcPct val="90000"/>
            </a:lnSpc>
            <a:spcBef>
              <a:spcPct val="0"/>
            </a:spcBef>
            <a:spcAft>
              <a:spcPct val="15000"/>
            </a:spcAft>
            <a:buChar char="•"/>
          </a:pPr>
          <a:r>
            <a:rPr lang="de-AT" sz="1400" kern="1200" dirty="0"/>
            <a:t>„</a:t>
          </a:r>
          <a:r>
            <a:rPr lang="de-AT" sz="1400" kern="1200" dirty="0" err="1"/>
            <a:t>PVWindkraft</a:t>
          </a:r>
          <a:r>
            <a:rPr lang="de-AT" sz="1400" kern="1200" dirty="0"/>
            <a:t>“-Excel </a:t>
          </a:r>
          <a:r>
            <a:rPr lang="de-AT" sz="1400" kern="1200" dirty="0" err="1"/>
            <a:t>as</a:t>
          </a:r>
          <a:r>
            <a:rPr lang="de-AT" sz="1400" kern="1200" dirty="0"/>
            <a:t> Simple Teaching </a:t>
          </a:r>
          <a:r>
            <a:rPr lang="de-AT" sz="1400" kern="1200" dirty="0" err="1"/>
            <a:t>tool</a:t>
          </a:r>
          <a:r>
            <a:rPr lang="de-AT" sz="1400" kern="1200" dirty="0"/>
            <a:t> </a:t>
          </a:r>
          <a:r>
            <a:rPr lang="de-AT" sz="1400" kern="1200" dirty="0" err="1"/>
            <a:t>for</a:t>
          </a:r>
          <a:r>
            <a:rPr lang="de-AT" sz="1400" kern="1200" dirty="0"/>
            <a:t> flexible </a:t>
          </a:r>
          <a:r>
            <a:rPr lang="de-AT" sz="1400" kern="1200" dirty="0" err="1"/>
            <a:t>integration</a:t>
          </a:r>
          <a:r>
            <a:rPr lang="de-AT" sz="1400" kern="1200" dirty="0"/>
            <a:t> </a:t>
          </a:r>
          <a:r>
            <a:rPr lang="de-AT" sz="1400" kern="1200" dirty="0" err="1"/>
            <a:t>of</a:t>
          </a:r>
          <a:r>
            <a:rPr lang="de-AT" sz="1400" kern="1200" dirty="0"/>
            <a:t> RES </a:t>
          </a:r>
          <a:r>
            <a:rPr lang="de-AT" sz="1400" kern="1200" dirty="0" err="1"/>
            <a:t>into</a:t>
          </a:r>
          <a:r>
            <a:rPr lang="de-AT" sz="1400" kern="1200" dirty="0"/>
            <a:t> </a:t>
          </a:r>
          <a:r>
            <a:rPr lang="de-AT" sz="1400" kern="1200" dirty="0" err="1"/>
            <a:t>district</a:t>
          </a:r>
          <a:r>
            <a:rPr lang="de-AT" sz="1400" kern="1200" dirty="0"/>
            <a:t> </a:t>
          </a:r>
          <a:r>
            <a:rPr lang="de-AT" sz="1400" kern="1200" dirty="0" err="1"/>
            <a:t>storages</a:t>
          </a:r>
          <a:r>
            <a:rPr lang="de-AT" sz="1400" kern="1200" dirty="0"/>
            <a:t> (TABS, </a:t>
          </a:r>
          <a:r>
            <a:rPr lang="de-AT" sz="1400" kern="1200" dirty="0" err="1"/>
            <a:t>batteries</a:t>
          </a:r>
          <a:r>
            <a:rPr lang="de-AT" sz="1400" kern="1200" dirty="0"/>
            <a:t>, </a:t>
          </a:r>
          <a:r>
            <a:rPr lang="de-AT" sz="1400" kern="1200" dirty="0" err="1"/>
            <a:t>Evs</a:t>
          </a:r>
          <a:r>
            <a:rPr lang="de-AT" sz="1400" kern="1200" dirty="0"/>
            <a:t>)</a:t>
          </a:r>
        </a:p>
      </dsp:txBody>
      <dsp:txXfrm>
        <a:off x="318323" y="1611585"/>
        <a:ext cx="1526181" cy="2126086"/>
      </dsp:txXfrm>
    </dsp:sp>
    <dsp:sp modelId="{FCC019F9-C544-4A8C-A185-FF511388A587}">
      <dsp:nvSpPr>
        <dsp:cNvPr id="0" name=""/>
        <dsp:cNvSpPr/>
      </dsp:nvSpPr>
      <dsp:spPr>
        <a:xfrm rot="21430235">
          <a:off x="1940157" y="1443961"/>
          <a:ext cx="312649" cy="3895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1940214" y="1524184"/>
        <a:ext cx="218854" cy="233722"/>
      </dsp:txXfrm>
    </dsp:sp>
    <dsp:sp modelId="{3514CD4B-9DCF-4BCF-8C1E-A8C9F79003CB}">
      <dsp:nvSpPr>
        <dsp:cNvPr id="0" name=""/>
        <dsp:cNvSpPr/>
      </dsp:nvSpPr>
      <dsp:spPr>
        <a:xfrm>
          <a:off x="2520275" y="767152"/>
          <a:ext cx="1621145" cy="1621145"/>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A4291-BB69-4054-9CC4-313A1FA37402}">
      <dsp:nvSpPr>
        <dsp:cNvPr id="0" name=""/>
        <dsp:cNvSpPr/>
      </dsp:nvSpPr>
      <dsp:spPr>
        <a:xfrm>
          <a:off x="2784183" y="1191454"/>
          <a:ext cx="1621145" cy="271791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dirty="0"/>
            <a:t>2019: </a:t>
          </a:r>
          <a:r>
            <a:rPr lang="de-AT" sz="1800" kern="1200" dirty="0" err="1"/>
            <a:t>Exploratory</a:t>
          </a:r>
          <a:r>
            <a:rPr lang="de-AT" sz="1800" kern="1200" dirty="0"/>
            <a:t> Research</a:t>
          </a:r>
        </a:p>
        <a:p>
          <a:pPr marL="114300" lvl="1" indent="-114300" algn="l" defTabSz="622300">
            <a:lnSpc>
              <a:spcPct val="90000"/>
            </a:lnSpc>
            <a:spcBef>
              <a:spcPct val="0"/>
            </a:spcBef>
            <a:spcAft>
              <a:spcPct val="15000"/>
            </a:spcAft>
            <a:buChar char="•"/>
          </a:pPr>
          <a:r>
            <a:rPr lang="de-AT" sz="1400" kern="1200" dirty="0"/>
            <a:t>Scenario </a:t>
          </a:r>
          <a:r>
            <a:rPr lang="de-AT" sz="1400" kern="1200" dirty="0" err="1"/>
            <a:t>assessment</a:t>
          </a:r>
          <a:r>
            <a:rPr lang="de-AT" sz="1400" kern="1200" dirty="0"/>
            <a:t> </a:t>
          </a:r>
          <a:r>
            <a:rPr lang="de-AT" sz="1400" kern="1200" dirty="0" err="1"/>
            <a:t>of</a:t>
          </a:r>
          <a:r>
            <a:rPr lang="de-AT" sz="1400" kern="1200" dirty="0"/>
            <a:t> 6 </a:t>
          </a:r>
          <a:r>
            <a:rPr lang="de-AT" sz="1400" kern="1200" dirty="0" err="1"/>
            <a:t>Viennese</a:t>
          </a:r>
          <a:r>
            <a:rPr lang="de-AT" sz="1400" kern="1200" dirty="0"/>
            <a:t> </a:t>
          </a:r>
          <a:r>
            <a:rPr lang="de-AT" sz="1400" kern="1200" dirty="0" err="1"/>
            <a:t>demonstration</a:t>
          </a:r>
          <a:r>
            <a:rPr lang="de-AT" sz="1400" kern="1200" dirty="0"/>
            <a:t> </a:t>
          </a:r>
          <a:r>
            <a:rPr lang="de-AT" sz="1400" kern="1200" dirty="0" err="1"/>
            <a:t>sites</a:t>
          </a:r>
          <a:endParaRPr lang="de-AT" sz="1400" kern="1200" dirty="0"/>
        </a:p>
        <a:p>
          <a:pPr marL="114300" lvl="1" indent="-114300" algn="l" defTabSz="622300">
            <a:lnSpc>
              <a:spcPct val="90000"/>
            </a:lnSpc>
            <a:spcBef>
              <a:spcPct val="0"/>
            </a:spcBef>
            <a:spcAft>
              <a:spcPct val="15000"/>
            </a:spcAft>
            <a:buChar char="•"/>
          </a:pPr>
          <a:r>
            <a:rPr lang="de-AT" sz="1400" kern="1200"/>
            <a:t>Definition of PED system boundary conditions</a:t>
          </a:r>
        </a:p>
      </dsp:txBody>
      <dsp:txXfrm>
        <a:off x="2831665" y="1238936"/>
        <a:ext cx="1526181" cy="2622951"/>
      </dsp:txXfrm>
    </dsp:sp>
    <dsp:sp modelId="{41195C04-5742-4A39-9519-61C2A1BA33A8}">
      <dsp:nvSpPr>
        <dsp:cNvPr id="0" name=""/>
        <dsp:cNvSpPr/>
      </dsp:nvSpPr>
      <dsp:spPr>
        <a:xfrm rot="294018">
          <a:off x="4453117" y="1492609"/>
          <a:ext cx="313414" cy="38953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4453289" y="1566501"/>
        <a:ext cx="219390" cy="233722"/>
      </dsp:txXfrm>
    </dsp:sp>
    <dsp:sp modelId="{323DADB1-886A-4772-A12F-7B0D3F5648E9}">
      <dsp:nvSpPr>
        <dsp:cNvPr id="0" name=""/>
        <dsp:cNvSpPr/>
      </dsp:nvSpPr>
      <dsp:spPr>
        <a:xfrm>
          <a:off x="5033616" y="982634"/>
          <a:ext cx="1621145" cy="1621145"/>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C9FC2-216B-4564-8B6B-C1B4FECBE4FD}">
      <dsp:nvSpPr>
        <dsp:cNvPr id="0" name=""/>
        <dsp:cNvSpPr/>
      </dsp:nvSpPr>
      <dsp:spPr>
        <a:xfrm>
          <a:off x="5297524" y="1837902"/>
          <a:ext cx="1621145" cy="185598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2019-24: continued development</a:t>
          </a:r>
        </a:p>
        <a:p>
          <a:pPr marL="114300" lvl="1" indent="-114300" algn="l" defTabSz="622300">
            <a:lnSpc>
              <a:spcPct val="90000"/>
            </a:lnSpc>
            <a:spcBef>
              <a:spcPct val="0"/>
            </a:spcBef>
            <a:spcAft>
              <a:spcPct val="15000"/>
            </a:spcAft>
            <a:buChar char="•"/>
          </a:pPr>
          <a:r>
            <a:rPr lang="de-AT" sz="1400" kern="1200" dirty="0"/>
            <a:t>Mobility </a:t>
          </a:r>
          <a:r>
            <a:rPr lang="de-AT" sz="1400" kern="1200" dirty="0" err="1"/>
            <a:t>energy</a:t>
          </a:r>
          <a:r>
            <a:rPr lang="de-AT" sz="1400" kern="1200" dirty="0"/>
            <a:t> </a:t>
          </a:r>
          <a:r>
            <a:rPr lang="de-AT" sz="1400" kern="1200" dirty="0" err="1"/>
            <a:t>model</a:t>
          </a:r>
          <a:endParaRPr lang="de-AT" sz="1400" kern="1200" dirty="0"/>
        </a:p>
        <a:p>
          <a:pPr marL="114300" lvl="1" indent="-114300" algn="l" defTabSz="622300">
            <a:lnSpc>
              <a:spcPct val="90000"/>
            </a:lnSpc>
            <a:spcBef>
              <a:spcPct val="0"/>
            </a:spcBef>
            <a:spcAft>
              <a:spcPct val="15000"/>
            </a:spcAft>
            <a:buChar char="•"/>
          </a:pPr>
          <a:r>
            <a:rPr lang="de-AT" sz="1400" kern="1200" dirty="0"/>
            <a:t>Scenario </a:t>
          </a:r>
          <a:r>
            <a:rPr lang="de-AT" sz="1400" kern="1200" dirty="0" err="1"/>
            <a:t>batch</a:t>
          </a:r>
          <a:r>
            <a:rPr lang="de-AT" sz="1400" kern="1200" dirty="0"/>
            <a:t> </a:t>
          </a:r>
          <a:r>
            <a:rPr lang="de-AT" sz="1400" kern="1200" dirty="0" err="1"/>
            <a:t>analysis</a:t>
          </a:r>
          <a:endParaRPr lang="de-AT" sz="1400" kern="1200" dirty="0"/>
        </a:p>
      </dsp:txBody>
      <dsp:txXfrm>
        <a:off x="5345006" y="1885384"/>
        <a:ext cx="1526181" cy="1761020"/>
      </dsp:txXfrm>
    </dsp:sp>
    <dsp:sp modelId="{67E5DE69-1FA4-46CF-A142-87B6B5CAE9AC}">
      <dsp:nvSpPr>
        <dsp:cNvPr id="0" name=""/>
        <dsp:cNvSpPr/>
      </dsp:nvSpPr>
      <dsp:spPr>
        <a:xfrm>
          <a:off x="6967031" y="1598438"/>
          <a:ext cx="312268" cy="38953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6967031" y="1676346"/>
        <a:ext cx="218588" cy="233722"/>
      </dsp:txXfrm>
    </dsp:sp>
    <dsp:sp modelId="{6A1064AE-09E6-4915-A438-176EBB8204D9}">
      <dsp:nvSpPr>
        <dsp:cNvPr id="0" name=""/>
        <dsp:cNvSpPr/>
      </dsp:nvSpPr>
      <dsp:spPr>
        <a:xfrm>
          <a:off x="7546958" y="982634"/>
          <a:ext cx="1621145" cy="1621145"/>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F42C8A-8820-42F7-A3F1-CB4252FA0C58}">
      <dsp:nvSpPr>
        <dsp:cNvPr id="0" name=""/>
        <dsp:cNvSpPr/>
      </dsp:nvSpPr>
      <dsp:spPr>
        <a:xfrm>
          <a:off x="7810865" y="1837902"/>
          <a:ext cx="1621145" cy="18559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2024</a:t>
          </a:r>
        </a:p>
        <a:p>
          <a:pPr marL="114300" lvl="1" indent="-114300" algn="l" defTabSz="622300">
            <a:lnSpc>
              <a:spcPct val="90000"/>
            </a:lnSpc>
            <a:spcBef>
              <a:spcPct val="0"/>
            </a:spcBef>
            <a:spcAft>
              <a:spcPct val="15000"/>
            </a:spcAft>
            <a:buChar char="•"/>
          </a:pPr>
          <a:r>
            <a:rPr lang="de-AT" sz="1400" kern="1200"/>
            <a:t>klima:aktiv Deklarationstool „Klimaneutrale Plusenergiequartiere“</a:t>
          </a:r>
        </a:p>
      </dsp:txBody>
      <dsp:txXfrm>
        <a:off x="7858347" y="1885384"/>
        <a:ext cx="1526181" cy="1761020"/>
      </dsp:txXfrm>
    </dsp:sp>
    <dsp:sp modelId="{B3173A3C-870A-4A39-B3ED-19B9F1370270}">
      <dsp:nvSpPr>
        <dsp:cNvPr id="0" name=""/>
        <dsp:cNvSpPr/>
      </dsp:nvSpPr>
      <dsp:spPr>
        <a:xfrm rot="21469779">
          <a:off x="9480260" y="1549967"/>
          <a:ext cx="312492" cy="38953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de-AT" sz="1600" kern="1200"/>
        </a:p>
      </dsp:txBody>
      <dsp:txXfrm>
        <a:off x="9480294" y="1629650"/>
        <a:ext cx="218744" cy="233722"/>
      </dsp:txXfrm>
    </dsp:sp>
    <dsp:sp modelId="{C166E8EB-65AE-4DB0-BC95-48065E3D9E4D}">
      <dsp:nvSpPr>
        <dsp:cNvPr id="0" name=""/>
        <dsp:cNvSpPr/>
      </dsp:nvSpPr>
      <dsp:spPr>
        <a:xfrm>
          <a:off x="10060299" y="887384"/>
          <a:ext cx="1621145" cy="1621145"/>
        </a:xfrm>
        <a:prstGeom prst="roundRect">
          <a:avLst>
            <a:gd name="adj" fmla="val 10000"/>
          </a:avLst>
        </a:prstGeom>
        <a:blipFill rotWithShape="1">
          <a:blip xmlns:r="http://schemas.openxmlformats.org/officeDocument/2006/relationships" r:embed="rId5"/>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AF51F-E2B1-4A70-A1BC-9A2791F5F88D}">
      <dsp:nvSpPr>
        <dsp:cNvPr id="0" name=""/>
        <dsp:cNvSpPr/>
      </dsp:nvSpPr>
      <dsp:spPr>
        <a:xfrm>
          <a:off x="10324206" y="1552151"/>
          <a:ext cx="1621145" cy="223698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kern="1200" dirty="0"/>
            <a:t>2025</a:t>
          </a:r>
          <a:endParaRPr lang="de-AT" sz="1400" kern="1200" dirty="0"/>
        </a:p>
        <a:p>
          <a:pPr marL="114300" lvl="1" indent="-114300" algn="l" defTabSz="622300">
            <a:lnSpc>
              <a:spcPct val="90000"/>
            </a:lnSpc>
            <a:spcBef>
              <a:spcPct val="0"/>
            </a:spcBef>
            <a:spcAft>
              <a:spcPct val="15000"/>
            </a:spcAft>
            <a:buChar char="•"/>
          </a:pPr>
          <a:r>
            <a:rPr lang="de-DE" sz="1400" kern="1200"/>
            <a:t>Complete re-implementation</a:t>
          </a:r>
          <a:endParaRPr lang="de-AT" sz="1400" kern="1200"/>
        </a:p>
        <a:p>
          <a:pPr marL="114300" lvl="1" indent="-114300" algn="l" defTabSz="622300">
            <a:lnSpc>
              <a:spcPct val="90000"/>
            </a:lnSpc>
            <a:spcBef>
              <a:spcPct val="0"/>
            </a:spcBef>
            <a:spcAft>
              <a:spcPct val="15000"/>
            </a:spcAft>
            <a:buChar char="•"/>
          </a:pPr>
          <a:r>
            <a:rPr lang="de-DE" sz="1400" kern="1200"/>
            <a:t>Multi-Zone</a:t>
          </a:r>
          <a:endParaRPr lang="de-AT" sz="1400" kern="1200"/>
        </a:p>
        <a:p>
          <a:pPr marL="114300" lvl="1" indent="-114300" algn="l" defTabSz="622300">
            <a:lnSpc>
              <a:spcPct val="90000"/>
            </a:lnSpc>
            <a:spcBef>
              <a:spcPct val="0"/>
            </a:spcBef>
            <a:spcAft>
              <a:spcPct val="15000"/>
            </a:spcAft>
            <a:buChar char="•"/>
          </a:pPr>
          <a:r>
            <a:rPr lang="de-DE" sz="1400" kern="1200"/>
            <a:t>Multi-Energy-Systems</a:t>
          </a:r>
          <a:endParaRPr lang="de-AT" sz="1400" kern="1200"/>
        </a:p>
        <a:p>
          <a:pPr marL="114300" lvl="1" indent="-114300" algn="l" defTabSz="622300">
            <a:lnSpc>
              <a:spcPct val="90000"/>
            </a:lnSpc>
            <a:spcBef>
              <a:spcPct val="0"/>
            </a:spcBef>
            <a:spcAft>
              <a:spcPct val="15000"/>
            </a:spcAft>
            <a:buChar char="•"/>
          </a:pPr>
          <a:r>
            <a:rPr lang="de-DE" sz="1400" kern="1200"/>
            <a:t>and the list goes on</a:t>
          </a:r>
          <a:endParaRPr lang="de-AT" sz="1400" kern="1200"/>
        </a:p>
        <a:p>
          <a:pPr marL="114300" lvl="1" indent="-114300" algn="l" defTabSz="622300">
            <a:lnSpc>
              <a:spcPct val="90000"/>
            </a:lnSpc>
            <a:spcBef>
              <a:spcPct val="0"/>
            </a:spcBef>
            <a:spcAft>
              <a:spcPct val="15000"/>
            </a:spcAft>
            <a:buChar char="•"/>
          </a:pPr>
          <a:endParaRPr lang="de-AT" sz="1400" kern="1200"/>
        </a:p>
      </dsp:txBody>
      <dsp:txXfrm>
        <a:off x="10371688" y="1599633"/>
        <a:ext cx="1526181" cy="2142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E3809-EDC3-4569-A9EA-D722225D9EB2}">
      <dsp:nvSpPr>
        <dsp:cNvPr id="0" name=""/>
        <dsp:cNvSpPr/>
      </dsp:nvSpPr>
      <dsp:spPr>
        <a:xfrm>
          <a:off x="3153809" y="76508"/>
          <a:ext cx="3672403" cy="3672403"/>
        </a:xfrm>
        <a:prstGeom prst="ellipse">
          <a:avLst/>
        </a:prstGeom>
        <a:gradFill rotWithShape="0">
          <a:gsLst>
            <a:gs pos="0">
              <a:srgbClr val="E97132">
                <a:alpha val="50000"/>
                <a:hueOff val="0"/>
                <a:satOff val="0"/>
                <a:lumOff val="0"/>
                <a:alphaOff val="0"/>
                <a:lumMod val="110000"/>
                <a:satMod val="105000"/>
                <a:tint val="67000"/>
              </a:srgbClr>
            </a:gs>
            <a:gs pos="50000">
              <a:srgbClr val="E97132">
                <a:alpha val="50000"/>
                <a:hueOff val="0"/>
                <a:satOff val="0"/>
                <a:lumOff val="0"/>
                <a:alphaOff val="0"/>
                <a:lumMod val="105000"/>
                <a:satMod val="103000"/>
                <a:tint val="73000"/>
              </a:srgbClr>
            </a:gs>
            <a:gs pos="100000">
              <a:srgbClr val="E97132">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4037857" y="961194"/>
        <a:ext cx="1904306" cy="1168551"/>
      </dsp:txXfrm>
    </dsp:sp>
    <dsp:sp modelId="{4EDDB78B-3149-4926-A328-A093BBB33D0A}">
      <dsp:nvSpPr>
        <dsp:cNvPr id="0" name=""/>
        <dsp:cNvSpPr/>
      </dsp:nvSpPr>
      <dsp:spPr>
        <a:xfrm>
          <a:off x="4478934" y="2371760"/>
          <a:ext cx="3672403" cy="3672403"/>
        </a:xfrm>
        <a:prstGeom prst="ellipse">
          <a:avLst/>
        </a:prstGeom>
        <a:gradFill rotWithShape="0">
          <a:gsLst>
            <a:gs pos="0">
              <a:srgbClr val="196B24">
                <a:alpha val="50000"/>
                <a:hueOff val="0"/>
                <a:satOff val="0"/>
                <a:lumOff val="0"/>
                <a:alphaOff val="0"/>
                <a:lumMod val="110000"/>
                <a:satMod val="105000"/>
                <a:tint val="67000"/>
              </a:srgbClr>
            </a:gs>
            <a:gs pos="50000">
              <a:srgbClr val="196B24">
                <a:alpha val="50000"/>
                <a:hueOff val="0"/>
                <a:satOff val="0"/>
                <a:lumOff val="0"/>
                <a:alphaOff val="0"/>
                <a:lumMod val="105000"/>
                <a:satMod val="103000"/>
                <a:tint val="73000"/>
              </a:srgbClr>
            </a:gs>
            <a:gs pos="100000">
              <a:srgbClr val="196B24">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5924765" y="3616261"/>
        <a:ext cx="1558068" cy="1428230"/>
      </dsp:txXfrm>
    </dsp:sp>
    <dsp:sp modelId="{02CDB062-307C-4759-B60F-E23DDAD087EA}">
      <dsp:nvSpPr>
        <dsp:cNvPr id="0" name=""/>
        <dsp:cNvSpPr/>
      </dsp:nvSpPr>
      <dsp:spPr>
        <a:xfrm>
          <a:off x="1828683" y="2371760"/>
          <a:ext cx="3672403" cy="3672403"/>
        </a:xfrm>
        <a:prstGeom prst="ellipse">
          <a:avLst/>
        </a:prstGeom>
        <a:gradFill rotWithShape="0">
          <a:gsLst>
            <a:gs pos="0">
              <a:srgbClr val="0F9ED5">
                <a:alpha val="50000"/>
                <a:hueOff val="0"/>
                <a:satOff val="0"/>
                <a:lumOff val="0"/>
                <a:alphaOff val="0"/>
                <a:lumMod val="110000"/>
                <a:satMod val="105000"/>
                <a:tint val="67000"/>
              </a:srgbClr>
            </a:gs>
            <a:gs pos="50000">
              <a:srgbClr val="0F9ED5">
                <a:alpha val="50000"/>
                <a:hueOff val="0"/>
                <a:satOff val="0"/>
                <a:lumOff val="0"/>
                <a:alphaOff val="0"/>
                <a:lumMod val="105000"/>
                <a:satMod val="103000"/>
                <a:tint val="73000"/>
              </a:srgbClr>
            </a:gs>
            <a:gs pos="100000">
              <a:srgbClr val="0F9ED5">
                <a:alpha val="50000"/>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de-AT" sz="6500" kern="1200">
            <a:solidFill>
              <a:sysClr val="windowText" lastClr="000000">
                <a:hueOff val="0"/>
                <a:satOff val="0"/>
                <a:lumOff val="0"/>
                <a:alphaOff val="0"/>
              </a:sysClr>
            </a:solidFill>
            <a:latin typeface="Aptos" panose="02110004020202020204"/>
            <a:ea typeface="+mn-ea"/>
            <a:cs typeface="+mn-cs"/>
          </a:endParaRPr>
        </a:p>
      </dsp:txBody>
      <dsp:txXfrm>
        <a:off x="2497188" y="3616261"/>
        <a:ext cx="1558068" cy="1428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D076-1F0F-4566-BF8A-CEAACA777AA2}">
      <dsp:nvSpPr>
        <dsp:cNvPr id="0" name=""/>
        <dsp:cNvSpPr/>
      </dsp:nvSpPr>
      <dsp:spPr>
        <a:xfrm>
          <a:off x="1863446" y="319982"/>
          <a:ext cx="4135157" cy="4135157"/>
        </a:xfrm>
        <a:prstGeom prst="pie">
          <a:avLst>
            <a:gd name="adj1" fmla="val 16200000"/>
            <a:gd name="adj2" fmla="val 1800000"/>
          </a:avLst>
        </a:prstGeom>
        <a:blipFill rotWithShape="0">
          <a:blip xmlns:r="http://schemas.openxmlformats.org/officeDocument/2006/relationships" r:embed="rId1"/>
          <a:srcRect/>
          <a:stretch>
            <a:fillRect l="-6000" r="-6000"/>
          </a:stretch>
        </a:blip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b="1" kern="1200" dirty="0">
              <a:solidFill>
                <a:schemeClr val="accent4">
                  <a:lumMod val="75000"/>
                </a:schemeClr>
              </a:solidFill>
              <a:latin typeface="Aptos" panose="02110004020202020204"/>
              <a:ea typeface="+mn-ea"/>
              <a:cs typeface="+mn-cs"/>
            </a:rPr>
            <a:t>Simulation</a:t>
          </a:r>
        </a:p>
      </dsp:txBody>
      <dsp:txXfrm>
        <a:off x="4259050" y="1376473"/>
        <a:ext cx="1044285" cy="870237"/>
      </dsp:txXfrm>
    </dsp:sp>
    <dsp:sp modelId="{16E17EEB-4F20-4877-9BCB-A0E87A1C3603}">
      <dsp:nvSpPr>
        <dsp:cNvPr id="0" name=""/>
        <dsp:cNvSpPr/>
      </dsp:nvSpPr>
      <dsp:spPr>
        <a:xfrm>
          <a:off x="1778281" y="467666"/>
          <a:ext cx="4135157" cy="4135157"/>
        </a:xfrm>
        <a:prstGeom prst="pie">
          <a:avLst>
            <a:gd name="adj1" fmla="val 1800000"/>
            <a:gd name="adj2" fmla="val 9000000"/>
          </a:avLst>
        </a:prstGeom>
        <a:blipFill rotWithShape="0">
          <a:blip xmlns:r="http://schemas.openxmlformats.org/officeDocument/2006/relationships" r:embed="rId2"/>
          <a:srcRect/>
          <a:stretch>
            <a:fillRect l="-23000" r="-23000"/>
          </a:stretch>
        </a:blip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b="1" kern="1200" dirty="0">
              <a:solidFill>
                <a:schemeClr val="accent2">
                  <a:lumMod val="75000"/>
                </a:schemeClr>
              </a:solidFill>
              <a:latin typeface="Aptos" panose="02110004020202020204"/>
              <a:ea typeface="+mn-ea"/>
              <a:cs typeface="+mn-cs"/>
            </a:rPr>
            <a:t>Analysis</a:t>
          </a:r>
        </a:p>
      </dsp:txBody>
      <dsp:txXfrm>
        <a:off x="3087260" y="3309199"/>
        <a:ext cx="1566426" cy="765809"/>
      </dsp:txXfrm>
    </dsp:sp>
    <dsp:sp modelId="{933DEE6D-2F59-4F0C-BCA0-790B9D92FB87}">
      <dsp:nvSpPr>
        <dsp:cNvPr id="0" name=""/>
        <dsp:cNvSpPr/>
      </dsp:nvSpPr>
      <dsp:spPr>
        <a:xfrm>
          <a:off x="1693116" y="319982"/>
          <a:ext cx="4135157" cy="4135157"/>
        </a:xfrm>
        <a:prstGeom prst="pie">
          <a:avLst>
            <a:gd name="adj1" fmla="val 9000000"/>
            <a:gd name="adj2" fmla="val 16200000"/>
          </a:avLst>
        </a:prstGeom>
        <a:blipFill rotWithShape="0">
          <a:blip xmlns:r="http://schemas.openxmlformats.org/officeDocument/2006/relationships" r:embed="rId3"/>
          <a:srcRect/>
          <a:stretch>
            <a:fillRect t="-43000" b="-43000"/>
          </a:stretch>
        </a:blip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de-AT" sz="2800" b="1" kern="1200" dirty="0">
              <a:solidFill>
                <a:schemeClr val="accent5">
                  <a:lumMod val="75000"/>
                </a:schemeClr>
              </a:solidFill>
              <a:latin typeface="Aptos" panose="02110004020202020204"/>
              <a:ea typeface="+mn-ea"/>
              <a:cs typeface="+mn-cs"/>
            </a:rPr>
            <a:t>Modelling</a:t>
          </a:r>
        </a:p>
      </dsp:txBody>
      <dsp:txXfrm>
        <a:off x="2388383" y="1376473"/>
        <a:ext cx="1044285" cy="870237"/>
      </dsp:txXfrm>
    </dsp:sp>
    <dsp:sp modelId="{213C512E-B79B-4513-9D3D-C3D9ACAA97AF}">
      <dsp:nvSpPr>
        <dsp:cNvPr id="0" name=""/>
        <dsp:cNvSpPr/>
      </dsp:nvSpPr>
      <dsp:spPr>
        <a:xfrm>
          <a:off x="1607801" y="63996"/>
          <a:ext cx="4647128" cy="4647128"/>
        </a:xfrm>
        <a:prstGeom prst="circularArrow">
          <a:avLst>
            <a:gd name="adj1" fmla="val 5085"/>
            <a:gd name="adj2" fmla="val 327528"/>
            <a:gd name="adj3" fmla="val 1472472"/>
            <a:gd name="adj4" fmla="val 16199432"/>
            <a:gd name="adj5" fmla="val 5932"/>
          </a:avLst>
        </a:prstGeom>
        <a:solidFill>
          <a:srgbClr val="E9713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CE046EA-C755-4F28-8FBC-6E2370DE5E02}">
      <dsp:nvSpPr>
        <dsp:cNvPr id="0" name=""/>
        <dsp:cNvSpPr/>
      </dsp:nvSpPr>
      <dsp:spPr>
        <a:xfrm>
          <a:off x="1522295" y="211419"/>
          <a:ext cx="4647128" cy="4647128"/>
        </a:xfrm>
        <a:prstGeom prst="circularArrow">
          <a:avLst>
            <a:gd name="adj1" fmla="val 5085"/>
            <a:gd name="adj2" fmla="val 327528"/>
            <a:gd name="adj3" fmla="val 8671970"/>
            <a:gd name="adj4" fmla="val 1800502"/>
            <a:gd name="adj5" fmla="val 5932"/>
          </a:avLst>
        </a:prstGeom>
        <a:solidFill>
          <a:srgbClr val="196B24">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8D690EE-3512-4D6E-8309-700BB114CFB6}">
      <dsp:nvSpPr>
        <dsp:cNvPr id="0" name=""/>
        <dsp:cNvSpPr/>
      </dsp:nvSpPr>
      <dsp:spPr>
        <a:xfrm>
          <a:off x="1436789" y="63996"/>
          <a:ext cx="4647128" cy="4647128"/>
        </a:xfrm>
        <a:prstGeom prst="circularArrow">
          <a:avLst>
            <a:gd name="adj1" fmla="val 5085"/>
            <a:gd name="adj2" fmla="val 327528"/>
            <a:gd name="adj3" fmla="val 15873039"/>
            <a:gd name="adj4" fmla="val 9000000"/>
            <a:gd name="adj5" fmla="val 5932"/>
          </a:avLst>
        </a:prstGeom>
        <a:solidFill>
          <a:srgbClr val="0F9ED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EFE09-4C2E-4C6D-898C-DE27FE8F506E}">
      <dsp:nvSpPr>
        <dsp:cNvPr id="0" name=""/>
        <dsp:cNvSpPr/>
      </dsp:nvSpPr>
      <dsp:spPr>
        <a:xfrm>
          <a:off x="389868"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Region</a:t>
          </a:r>
        </a:p>
      </dsp:txBody>
      <dsp:txXfrm>
        <a:off x="636062" y="250167"/>
        <a:ext cx="1188728" cy="1188728"/>
      </dsp:txXfrm>
    </dsp:sp>
    <dsp:sp modelId="{FD2B11DA-0D1D-4138-B56F-BA1BC9E61EF9}">
      <dsp:nvSpPr>
        <dsp:cNvPr id="0" name=""/>
        <dsp:cNvSpPr/>
      </dsp:nvSpPr>
      <dsp:spPr>
        <a:xfrm rot="10800000">
          <a:off x="936231" y="1902164"/>
          <a:ext cx="588390" cy="46019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0F3402-1D86-427A-876C-D1DCBF26F951}">
      <dsp:nvSpPr>
        <dsp:cNvPr id="0" name=""/>
        <dsp:cNvSpPr/>
      </dsp:nvSpPr>
      <dsp:spPr>
        <a:xfrm>
          <a:off x="669774" y="2553387"/>
          <a:ext cx="1121304" cy="112130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Annual Mileage</a:t>
          </a:r>
        </a:p>
      </dsp:txBody>
      <dsp:txXfrm>
        <a:off x="833985" y="2717598"/>
        <a:ext cx="792882" cy="792882"/>
      </dsp:txXfrm>
    </dsp:sp>
    <dsp:sp modelId="{919DCD7A-C837-4089-94B0-4A8CBB751C28}">
      <dsp:nvSpPr>
        <dsp:cNvPr id="0" name=""/>
        <dsp:cNvSpPr/>
      </dsp:nvSpPr>
      <dsp:spPr>
        <a:xfrm rot="10800000">
          <a:off x="936231" y="4031719"/>
          <a:ext cx="588390" cy="460197"/>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EDBC7-DB87-483F-AA35-76D0E25F59D9}">
      <dsp:nvSpPr>
        <dsp:cNvPr id="0" name=""/>
        <dsp:cNvSpPr/>
      </dsp:nvSpPr>
      <dsp:spPr>
        <a:xfrm>
          <a:off x="669774" y="4822894"/>
          <a:ext cx="1121304" cy="112130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Destination Mileage per usage</a:t>
          </a:r>
        </a:p>
      </dsp:txBody>
      <dsp:txXfrm>
        <a:off x="833985" y="4987105"/>
        <a:ext cx="792882" cy="792882"/>
      </dsp:txXfrm>
    </dsp:sp>
    <dsp:sp modelId="{A0823414-6C46-45E2-8437-6C8AC7BEBFA0}">
      <dsp:nvSpPr>
        <dsp:cNvPr id="0" name=""/>
        <dsp:cNvSpPr/>
      </dsp:nvSpPr>
      <dsp:spPr>
        <a:xfrm rot="5400000">
          <a:off x="2210093" y="5153448"/>
          <a:ext cx="588390" cy="460197"/>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6C17AA-F89F-46C7-8C03-3C6A2AB02C3D}">
      <dsp:nvSpPr>
        <dsp:cNvPr id="0" name=""/>
        <dsp:cNvSpPr/>
      </dsp:nvSpPr>
      <dsp:spPr>
        <a:xfrm>
          <a:off x="3191449" y="4822894"/>
          <a:ext cx="1121304" cy="112130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Allocation across Austrian floor area</a:t>
          </a:r>
        </a:p>
      </dsp:txBody>
      <dsp:txXfrm>
        <a:off x="3355660" y="4987105"/>
        <a:ext cx="792882" cy="792882"/>
      </dsp:txXfrm>
    </dsp:sp>
    <dsp:sp modelId="{BFE625C7-11F6-4E1A-A722-C28BF1D281CA}">
      <dsp:nvSpPr>
        <dsp:cNvPr id="0" name=""/>
        <dsp:cNvSpPr/>
      </dsp:nvSpPr>
      <dsp:spPr>
        <a:xfrm>
          <a:off x="3457906" y="4005670"/>
          <a:ext cx="588390" cy="46019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9D0B2A-2455-410C-8E8A-D70ADF651714}">
      <dsp:nvSpPr>
        <dsp:cNvPr id="0" name=""/>
        <dsp:cNvSpPr/>
      </dsp:nvSpPr>
      <dsp:spPr>
        <a:xfrm>
          <a:off x="3191449" y="2553387"/>
          <a:ext cx="1121304" cy="112130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AT" sz="1200" kern="1200"/>
            <a:t>Hourly mobility profile</a:t>
          </a:r>
        </a:p>
      </dsp:txBody>
      <dsp:txXfrm>
        <a:off x="3355660" y="2717598"/>
        <a:ext cx="792882" cy="792882"/>
      </dsp:txXfrm>
    </dsp:sp>
    <dsp:sp modelId="{3C293A91-358C-470F-86C5-BF95CAD7812C}">
      <dsp:nvSpPr>
        <dsp:cNvPr id="0" name=""/>
        <dsp:cNvSpPr/>
      </dsp:nvSpPr>
      <dsp:spPr>
        <a:xfrm>
          <a:off x="3457906" y="1876115"/>
          <a:ext cx="588390" cy="460197"/>
        </a:xfrm>
        <a:prstGeom prst="triangl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3BF501-895C-4D8C-A9E8-29287F0F8760}">
      <dsp:nvSpPr>
        <dsp:cNvPr id="0" name=""/>
        <dsp:cNvSpPr/>
      </dsp:nvSpPr>
      <dsp:spPr>
        <a:xfrm>
          <a:off x="2911543" y="3973"/>
          <a:ext cx="1681116" cy="16811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AT" sz="2000" kern="1200"/>
            <a:t>hourly Energy / Emissions of EMIM</a:t>
          </a:r>
        </a:p>
      </dsp:txBody>
      <dsp:txXfrm>
        <a:off x="3157737" y="250167"/>
        <a:ext cx="1188728" cy="11887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49.711"/>
    </inkml:context>
    <inkml:brush xml:id="br0">
      <inkml:brushProperty name="width" value="0.035" units="cm"/>
      <inkml:brushProperty name="height" value="0.035" units="cm"/>
      <inkml:brushProperty name="color" value="#E71224"/>
    </inkml:brush>
  </inkml:definitions>
  <inkml:trace contextRef="#ctx0" brushRef="#br0">640 247 24575,'0'2'0,"0"-1"0,0 0 0,0 0 0,0 1 0,-1-1 0,1 0 0,-1 0 0,1 0 0,-1 0 0,1 0 0,-1 0 0,1 0 0,-1 0 0,0 0 0,-1 2 0,-1 1 0,-8 8 2,0 0-1,0 0 0,-1-1 1,-18 13-1,-60 35-43,40-27-157,-135 105-1028,151-107 1303,1 1 1,2 1-1,-31 41 0,53-59-62,-1 0-1,2 0 1,-13 28-1,17-31-14,0 0 1,1 1-1,0 0 0,1-1 0,-2 23 1,4 4 549,7 58 0,-5-80-548,1 0 0,0-1 0,2 1 0,-1-1-1,2 0 1,0 0 0,1-1 0,0 0-1,2 0 1,14 20 0,-7-15-1,0-1 0,1 0 0,1-2 0,1 0-1,0-1 1,27 16 0,2-3-88,1-3-1,1-1 1,1-3-1,1-2 0,64 15 1,-29-15-89,0-4-1,136 5 1,327-23-1820,134-18 1171,-477 22 826,195-2 0,-358 0-33,1-3 0,76-17 0,-91 14 235,-2-2-1,1-1 0,-1-1 0,-1-1 0,27-17 1,-40 21 175,0-1 0,-1-1 0,-1 0 0,0-1 0,14-14 0,-21 18-334,1 0 0,-1 0 0,0 0 0,-1-1 0,0 1 0,0-1 0,-1 0 0,0 0-1,0-1 1,-1 1 0,2-11 0,-1-9-43,-2-1 0,-4-44 0,1 31 0,1 30 0,1-1 0,0 0 0,-1 0 0,-1 0 0,0 0 0,-1 0 0,-7-19 0,2 14 0,-18-29 0,-38-45 0,-45-32-546,-60-31-1767,-71-24 704,-58-6-848,-1 17 1191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1.745"/>
    </inkml:context>
    <inkml:brush xml:id="br0">
      <inkml:brushProperty name="width" value="0.035" units="cm"/>
      <inkml:brushProperty name="height" value="0.035" units="cm"/>
      <inkml:brushProperty name="color" value="#E71224"/>
    </inkml:brush>
  </inkml:definitions>
  <inkml:trace contextRef="#ctx0" brushRef="#br0">916 1 24575,'-125'-1'0,"-140"2"0,245 0 0,1 0 0,-37 7 0,47-6 0,0 1 0,0 0 0,1 1 0,-1-1 0,1 1 0,0 1 0,0 0 0,-11 9 0,3-1 0,2 1 0,-1 1 0,-13 20 0,-36 56 0,57-80 0,-22 33-288,-36 74-1,45-75 275,3 1-1,1 1 1,2 0 0,3 1-1,1 0 1,3 1-1,-3 70 1,12 164 474,2-103-228,-5 49-232,2 100 0,0-310 0,0 1 0,1-1 0,6 24 0,-5-30 0,1 0 0,0 0 0,1 0 0,0 0 0,0-1 0,8 10 0,4 3 0,1-2 0,0 0 0,2-1 0,0 0 0,2-2 0,38 26 0,1-1 0,-36-23 0,1-2 0,1-1 0,35 17 0,-43-27 0,1 0 0,-1-1 0,1-1 0,28 3 0,-10-4 0,54-1 0,-71-3 0,0-2 0,0-1 0,0 0 0,-1-2 0,1 0 0,-1-1 0,29-13 0,-33 11 0,1-1 0,-1 0 0,-1-1 0,0-1 0,-1 0 0,0-1 0,0-1 0,21-26 0,-22 23 0,-1 0 0,0-1 0,15-32 0,16-57 0,-9 21 0,-25 63 0,-1 0 0,0-1 0,4-26 0,3-32 0,-3 16 0,7-94 0,-18-116 0,-2 143 0,1 41 0,-5-154 0,0 205 0,-2 1 0,-12-40 0,-30-75 0,29 93 0,-16-71 107,-4-12-1579,21 95-5354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5.011"/>
    </inkml:context>
    <inkml:brush xml:id="br0">
      <inkml:brushProperty name="width" value="0.035" units="cm"/>
      <inkml:brushProperty name="height" value="0.035" units="cm"/>
      <inkml:brushProperty name="color" value="#E71224"/>
    </inkml:brush>
  </inkml:definitions>
  <inkml:trace contextRef="#ctx0" brushRef="#br0">0 1 24575,'144'43'0,"-17"5"-546,36 15-1955,31 10 140,33 14-166,537 221 382,-256-76 898,-1 11 262,-433-207 962,163 73 354,401 127-1,-444-181-155,45 14 190,-164-43 552,92 46 0,63 48-965,-225-117 59,158 80 186,4-8-1,302 94 0,-379-144 74,1-3 0,164 16-1,-107-27-10,137 16 433,394 14-692,-289-16 755,-163 22-596,-53-8-167,165 12 1634,-168-28-1382,45 18 723,-32-6-546,146 15-236,-216-40 908,-69-8-638,-1 3-1,61 13 1,119 45-277,-145-40-174,57 20-4,194 92 0,-296-120 0,0-1 0,1-2 0,50 11 0,-12-12 0,91 2 0,-142-12 0,-4 1 0,0-1 0,23 7 0,-33-6 0,0 0 0,0 1 0,-1 0 0,1 0 0,-1 1 0,0 0 0,11 8 0,175 150 0,-170-143 0,51 30 0,3 3 0,32 27 0,13 12 0,-57-48 0,-10-6 0,-49-33 0,-5-3 0,1 1 0,-1-1 0,1 1 0,0-1 0,0 0 0,0 0 0,0 0 0,0 0 0,0 0 0,0 0 0,0-1 0,0 1 0,0-1 0,4 1 0,-6-1 0,1 0 0,-1 0 0,1-1 0,-1 1 0,1 0 0,0 0 0,-1-1 0,1 1 0,-1 0 0,1 0 0,-1-1 0,0 1 0,1-1 0,-1 1 0,1 0 0,-1-1 0,0 1 0,1-1 0,-1 1 0,0-1 0,1 1 0,-1-1 0,0 0 0,1 0 0,2-16 0,-3 16 0,2-27 0,-1 0 0,-1 0 0,-2 1 0,-1-1 0,-1 0 0,-13-47 0,1 23 0,-3 1 0,-38-75 0,37 90 0,10 18 0,1 0 0,-7-20 0,15 38 0,1-1 0,0 1 0,0 0 0,0-1 0,0 1 0,-1 0 0,1-1 0,0 1 0,0-1 0,0 1 0,0 0 0,0-1 0,0 1 0,0 0 0,0-1 0,0 1 0,0 0 0,0-1 0,1 1 0,-1-1 0,0 1 0,0 0 0,1 0 0,-1 0 0,1 0 0,-1 0 0,0 0 0,1 0 0,-1 0 0,0 0 0,1 1 0,-1-1 0,1 0 0,-1 0 0,0 0 0,1 1 0,-1-1 0,0 0 0,0 0 0,1 1 0,-1-1 0,0 0 0,1 1 0,81 87 0,-57-59 0,39 58 0,13 40 0,-39-62 0,13 30 0,-45-84 0,1 0 0,1 0 0,0 0 0,15 14 0,3 5 0,-26-30 0,0 0 0,1 1 0,-1-1 0,0 0 0,0 0 0,0 0 0,1 1 0,-1-1 0,0 0 0,0 0 0,0 1 0,0-1 0,0 0 0,1 0 0,-1 1 0,0-1 0,0 0 0,0 0 0,0 1 0,0-1 0,0 0 0,0 1 0,0-1 0,0 0 0,0 0 0,0 1 0,0-1 0,0 0 0,0 0 0,0 1 0,-1-1 0,1 0 0,0 0 0,0 1 0,0-1 0,0 0 0,-1 1 0,0 0 0,-1-1 0,1 0 0,0 1 0,0-1 0,0 0 0,0 1 0,0-1 0,-2 0 0,-17 2 0,-33-1 0,5-1 0,-21 6 0,-102 24 0,64-10 0,48-12 0,50-8 0,-1 1 0,1-1 0,-15-2 0,13-2-170,10 4 120,1 0 0,0 0 0,0 0 0,0 0 1,-1 0-1,1-1 0,0 1 0,0 0 1,0 0-1,0 0 0,0 0 0,-1-1 1,1 1-1,0 0 0,0 0 0,0 0 0,0-1 1,0 1-1,0 0 0,0 0 0,0 0 1,0-1-1,0 1 0,0-1-437,0 0 0,0 1 0,1-1 0,-1 0 0,1 1 0,-1-1 0,1 0 0,-1 1 0,1-1 0,-1 1 0,1-1 0,-1 1 0,2-2 1,-2 2 477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17:24:57.178"/>
    </inkml:context>
    <inkml:brush xml:id="br0">
      <inkml:brushProperty name="width" value="0.035" units="cm"/>
      <inkml:brushProperty name="height" value="0.035" units="cm"/>
      <inkml:brushProperty name="color" value="#E71224"/>
    </inkml:brush>
  </inkml:definitions>
  <inkml:trace contextRef="#ctx0" brushRef="#br0">1 1 24575,'3279'0'-6114,"-1608"0"5430,-1129 14 662,-111-1 462,-383-12-2251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F8C2260-DAF5-4CFD-9092-FB1398DAEA7D}" type="datetimeFigureOut">
              <a:rPr lang="de-AT" smtClean="0"/>
              <a:t>18.11.2025</a:t>
            </a:fld>
            <a:endParaRPr lang="de-AT"/>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C8C7499-846D-425B-BA35-BCEB5E92F7B5}" type="slidenum">
              <a:rPr lang="de-AT" smtClean="0"/>
              <a:t>‹Nr.›</a:t>
            </a:fld>
            <a:endParaRPr lang="de-AT"/>
          </a:p>
        </p:txBody>
      </p:sp>
    </p:spTree>
    <p:extLst>
      <p:ext uri="{BB962C8B-B14F-4D97-AF65-F5344CB8AC3E}">
        <p14:creationId xmlns:p14="http://schemas.microsoft.com/office/powerpoint/2010/main" val="240560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We present a simulation and assessment framework </a:t>
            </a:r>
            <a:r>
              <a:rPr lang="en-US" sz="1800" i="1">
                <a:effectLst/>
                <a:latin typeface="Arial" panose="020B0604020202020204" pitchFamily="34" charset="0"/>
                <a:ea typeface="Calibri" panose="020F0502020204030204" pitchFamily="34" charset="0"/>
                <a:cs typeface="Times New Roman" panose="02020603050405020304" pitchFamily="18" charset="0"/>
              </a:rPr>
              <a:t>PEExcel</a:t>
            </a:r>
            <a:r>
              <a:rPr lang="en-US" sz="1800">
                <a:effectLst/>
                <a:latin typeface="Arial" panose="020B0604020202020204" pitchFamily="34" charset="0"/>
                <a:ea typeface="Calibri" panose="020F0502020204030204" pitchFamily="34" charset="0"/>
                <a:cs typeface="Times New Roman" panose="02020603050405020304" pitchFamily="18" charset="0"/>
              </a:rPr>
              <a:t> that aims to allow researchers and practitioners to quickly model and assess the primary energy and emission balance of operation, use and mobility of a district beginning in an early planning phase as a decision support system (DSS) for the Austrian klima</a:t>
            </a:r>
            <a:r>
              <a:rPr lang="en-US" sz="1800" b="1">
                <a:effectLst/>
                <a:latin typeface="Arial" panose="020B0604020202020204" pitchFamily="34" charset="0"/>
                <a:ea typeface="Calibri" panose="020F0502020204030204" pitchFamily="34" charset="0"/>
                <a:cs typeface="Times New Roman" panose="02020603050405020304" pitchFamily="18" charset="0"/>
              </a:rPr>
              <a:t>aktiv</a:t>
            </a:r>
            <a:r>
              <a:rPr lang="en-US" sz="1800">
                <a:effectLst/>
                <a:latin typeface="Arial" panose="020B0604020202020204" pitchFamily="34" charset="0"/>
                <a:ea typeface="Calibri" panose="020F0502020204030204" pitchFamily="34" charset="0"/>
                <a:cs typeface="Times New Roman" panose="02020603050405020304" pitchFamily="18" charset="0"/>
              </a:rPr>
              <a:t> label “climate neutral Positive-Energy-District-</a:t>
            </a:r>
            <a:r>
              <a:rPr lang="en-US" sz="18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 (ger. “</a:t>
            </a:r>
            <a:r>
              <a:rPr lang="en-US" sz="1800">
                <a:effectLst/>
                <a:latin typeface="Arial" panose="020B0604020202020204" pitchFamily="34" charset="0"/>
                <a:ea typeface="Calibri" panose="020F0502020204030204" pitchFamily="34" charset="0"/>
                <a:cs typeface="Times New Roman" panose="02020603050405020304" pitchFamily="18" charset="0"/>
              </a:rPr>
              <a:t>klimaneutrales </a:t>
            </a:r>
            <a:r>
              <a:rPr lang="en-US" sz="18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Plus-Energie-Quartier”).</a:t>
            </a:r>
            <a:r>
              <a:rPr lang="en-US" sz="1800">
                <a:effectLst/>
                <a:latin typeface="Arial" panose="020B0604020202020204" pitchFamily="34" charset="0"/>
                <a:ea typeface="Calibri" panose="020F0502020204030204" pitchFamily="34" charset="0"/>
                <a:cs typeface="Times New Roman" panose="02020603050405020304" pitchFamily="18" charset="0"/>
              </a:rPr>
              <a:t> </a:t>
            </a:r>
            <a:endParaRPr lang="de-AT" sz="18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1</a:t>
            </a:fld>
            <a:endParaRPr lang="de-AT"/>
          </a:p>
        </p:txBody>
      </p:sp>
    </p:spTree>
    <p:extLst>
      <p:ext uri="{BB962C8B-B14F-4D97-AF65-F5344CB8AC3E}">
        <p14:creationId xmlns:p14="http://schemas.microsoft.com/office/powerpoint/2010/main" val="360661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4A3CD-D7FA-B54D-E4A5-A60DAC15504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FD6FEF4-1B7B-7F14-9977-0C198A3A72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5671E3-976B-F0B6-8E79-42A39846A29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D222329-EC78-163E-FB35-1A98654688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3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9E4C-D7B2-27B9-6208-ACB54132A95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F177198-F22C-CB3C-42ED-5110B3319A9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27FAA8A-91B7-CCD9-19F0-B07D866D2D9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B370C9E-EC33-065A-9C41-A0284ACA83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22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BF722-5A7B-988A-E24B-FFF5131104E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EF68441-7FEB-60D6-49F9-CFF6B6E8061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59F0342-AC44-4100-E8C3-2785E000667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AF1863D-B215-5CD5-00DC-4300D700B5D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53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187A2-4068-D7FB-9BB4-69FCBADBA51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3D4A98-FB4C-E66A-6773-3D15CD8C48A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B34B2B2-4AC4-3DDA-5BED-C6C6DDC83D3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B95F4E2-72C6-AFBA-13E9-1311F06EAE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5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OIB: Ab Jänner 2027 Neue Öffentliche, neue Ni-Wo, neue Sonstige</a:t>
            </a:r>
          </a:p>
          <a:p>
            <a:r>
              <a:rPr lang="de-DE" dirty="0"/>
              <a:t>Ab 2028 bestehende Öffentliche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Ab 2028 Ni-Wo </a:t>
            </a:r>
            <a:r>
              <a:rPr lang="de-DE" dirty="0" err="1"/>
              <a:t>i.Z.d</a:t>
            </a:r>
            <a:r>
              <a:rPr lang="de-DE" dirty="0"/>
              <a:t>. Sanierung (energetisch)</a:t>
            </a:r>
            <a:endParaRPr lang="de-AT" dirty="0"/>
          </a:p>
          <a:p>
            <a:r>
              <a:rPr lang="de-DE" dirty="0"/>
              <a:t>Ab 2030 neue Wo</a:t>
            </a:r>
          </a:p>
        </p:txBody>
      </p:sp>
      <p:sp>
        <p:nvSpPr>
          <p:cNvPr id="4" name="Foliennummernplatzhalter 3"/>
          <p:cNvSpPr>
            <a:spLocks noGrp="1"/>
          </p:cNvSpPr>
          <p:nvPr>
            <p:ph type="sldNum" sz="quarter" idx="5"/>
          </p:nvPr>
        </p:nvSpPr>
        <p:spPr/>
        <p:txBody>
          <a:bodyPr/>
          <a:lstStyle/>
          <a:p>
            <a:fld id="{0F831ECD-BAF8-49A2-BC0A-36B76D07EEE4}" type="slidenum">
              <a:rPr lang="de-AT" smtClean="0"/>
              <a:t>31</a:t>
            </a:fld>
            <a:endParaRPr lang="de-AT"/>
          </a:p>
        </p:txBody>
      </p:sp>
    </p:spTree>
    <p:extLst>
      <p:ext uri="{BB962C8B-B14F-4D97-AF65-F5344CB8AC3E}">
        <p14:creationId xmlns:p14="http://schemas.microsoft.com/office/powerpoint/2010/main" val="42336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Interessante Datenerhebung.</a:t>
            </a:r>
          </a:p>
          <a:p>
            <a:r>
              <a:rPr lang="de-AT" dirty="0"/>
              <a:t>Aus diesen Daten wurden die Fahrprofile für das Wochenende abgeleitet.</a:t>
            </a:r>
          </a:p>
        </p:txBody>
      </p:sp>
      <p:sp>
        <p:nvSpPr>
          <p:cNvPr id="4" name="Foliennummernplatzhalter 3"/>
          <p:cNvSpPr>
            <a:spLocks noGrp="1"/>
          </p:cNvSpPr>
          <p:nvPr>
            <p:ph type="sldNum" sz="quarter" idx="5"/>
          </p:nvPr>
        </p:nvSpPr>
        <p:spPr/>
        <p:txBody>
          <a:bodyPr/>
          <a:lstStyle/>
          <a:p>
            <a:fld id="{7003BBB1-DE01-493A-B282-35F5205C0D1E}" type="slidenum">
              <a:rPr lang="de-AT" smtClean="0"/>
              <a:t>52</a:t>
            </a:fld>
            <a:endParaRPr lang="de-AT"/>
          </a:p>
        </p:txBody>
      </p:sp>
    </p:spTree>
    <p:extLst>
      <p:ext uri="{BB962C8B-B14F-4D97-AF65-F5344CB8AC3E}">
        <p14:creationId xmlns:p14="http://schemas.microsoft.com/office/powerpoint/2010/main" val="236445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we wanted a quick way to estimate this for different buildings and districts</a:t>
            </a:r>
          </a:p>
          <a:p>
            <a:r>
              <a:rPr lang="de-AT"/>
              <a:t>and we wanted the assessment analysis quickly as well, meaning Primary Energy balances</a:t>
            </a:r>
          </a:p>
        </p:txBody>
      </p:sp>
      <p:sp>
        <p:nvSpPr>
          <p:cNvPr id="4" name="Foliennummernplatzhalter 3"/>
          <p:cNvSpPr>
            <a:spLocks noGrp="1"/>
          </p:cNvSpPr>
          <p:nvPr>
            <p:ph type="sldNum" sz="quarter" idx="5"/>
          </p:nvPr>
        </p:nvSpPr>
        <p:spPr/>
        <p:txBody>
          <a:bodyPr/>
          <a:lstStyle/>
          <a:p>
            <a:fld id="{CC8C7499-846D-425B-BA35-BCEB5E92F7B5}" type="slidenum">
              <a:rPr lang="de-AT" smtClean="0"/>
              <a:t>3</a:t>
            </a:fld>
            <a:endParaRPr lang="de-AT"/>
          </a:p>
        </p:txBody>
      </p:sp>
    </p:spTree>
    <p:extLst>
      <p:ext uri="{BB962C8B-B14F-4D97-AF65-F5344CB8AC3E}">
        <p14:creationId xmlns:p14="http://schemas.microsoft.com/office/powerpoint/2010/main" val="387997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4</a:t>
            </a:fld>
            <a:endParaRPr lang="de-AT"/>
          </a:p>
        </p:txBody>
      </p:sp>
    </p:spTree>
    <p:extLst>
      <p:ext uri="{BB962C8B-B14F-4D97-AF65-F5344CB8AC3E}">
        <p14:creationId xmlns:p14="http://schemas.microsoft.com/office/powerpoint/2010/main" val="398852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1800">
                <a:effectLst/>
                <a:latin typeface="Arial" panose="020B0604020202020204" pitchFamily="34" charset="0"/>
                <a:ea typeface="Times New Roman" panose="02020603050405020304" pitchFamily="18" charset="0"/>
                <a:cs typeface="Times New Roman" panose="02020603050405020304" pitchFamily="18" charset="0"/>
              </a:rPr>
              <a:t>Figure 1 District energy models (DEMs) trade-off between accessibility &amp; simplicity of modeling, accuracy, resolution and speed of simulation results, and coverage of energy services (from HVAC, DHW, plug-loads, mobility to embodied energy)</a:t>
            </a:r>
            <a:endParaRPr lang="de-AT" sz="180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endParaRPr lang="en-GB"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GB" sz="1200">
                <a:effectLst/>
                <a:latin typeface="Arial" panose="020B0604020202020204" pitchFamily="34" charset="0"/>
                <a:ea typeface="Calibri" panose="020F0502020204030204" pitchFamily="34" charset="0"/>
                <a:cs typeface="Times New Roman" panose="02020603050405020304" pitchFamily="18" charset="0"/>
              </a:rPr>
              <a:t>Positive Energy Districts (PED) represent large and complex systems, </a:t>
            </a:r>
            <a:r>
              <a:rPr lang="en-GB" sz="1200" strike="sngStrike">
                <a:solidFill>
                  <a:srgbClr val="FF0000"/>
                </a:solidFill>
                <a:effectLst/>
                <a:latin typeface="Arial" panose="020B0604020202020204" pitchFamily="34" charset="0"/>
                <a:ea typeface="Calibri" panose="020F0502020204030204" pitchFamily="34" charset="0"/>
                <a:cs typeface="Times New Roman" panose="02020603050405020304" pitchFamily="18" charset="0"/>
              </a:rPr>
              <a:t>whose</a:t>
            </a:r>
            <a:r>
              <a:rPr lang="en-GB" sz="1200" u="sng">
                <a:solidFill>
                  <a:srgbClr val="008080"/>
                </a:solidFill>
                <a:effectLst/>
                <a:latin typeface="Arial" panose="020B0604020202020204" pitchFamily="34" charset="0"/>
                <a:ea typeface="Calibri" panose="020F0502020204030204" pitchFamily="34" charset="0"/>
                <a:cs typeface="Times New Roman" panose="02020603050405020304" pitchFamily="18" charset="0"/>
              </a:rPr>
              <a:t>their</a:t>
            </a:r>
            <a:r>
              <a:rPr lang="en-GB" sz="1200">
                <a:effectLst/>
                <a:latin typeface="Arial" panose="020B0604020202020204" pitchFamily="34" charset="0"/>
                <a:ea typeface="Calibri" panose="020F0502020204030204" pitchFamily="34" charset="0"/>
                <a:cs typeface="Times New Roman" panose="02020603050405020304" pitchFamily="18" charset="0"/>
              </a:rPr>
              <a:t> implementation</a:t>
            </a:r>
            <a:r>
              <a:rPr lang="en-US" sz="1200">
                <a:effectLst/>
                <a:latin typeface="Arial" panose="020B0604020202020204" pitchFamily="34" charset="0"/>
                <a:ea typeface="Calibri" panose="020F0502020204030204" pitchFamily="34" charset="0"/>
                <a:cs typeface="Times New Roman" panose="02020603050405020304" pitchFamily="18" charset="0"/>
              </a:rPr>
              <a:t> requires integrated planning in a holistic manner across multiple disciplines and domains </a:t>
            </a:r>
            <a:r>
              <a:rPr lang="en-US" sz="1200">
                <a:effectLst/>
                <a:latin typeface="Arial" panose="020B0604020202020204" pitchFamily="34" charset="0"/>
                <a:ea typeface="Calibri" panose="020F0502020204030204" pitchFamily="34" charset="0"/>
                <a:cs typeface="Arial" panose="020B0604020202020204" pitchFamily="34" charset="0"/>
              </a:rPr>
              <a:t>(“Ten questions concerning positive energy districts | Elsevier Enhanced Reader,” n.d.)</a:t>
            </a:r>
            <a:r>
              <a:rPr lang="en-US" sz="1200">
                <a:effectLst/>
                <a:latin typeface="Arial" panose="020B0604020202020204" pitchFamily="34" charset="0"/>
                <a:ea typeface="Calibri" panose="020F0502020204030204" pitchFamily="34" charset="0"/>
                <a:cs typeface="Times New Roman" panose="02020603050405020304" pitchFamily="18" charset="0"/>
              </a:rPr>
              <a:t>. City planners believe that addressing PED implementation challenges in the early conceptual phase through a broad stakeholder commitment approach can help prevent many problems by incorporating these intentions into the master planning directives </a:t>
            </a:r>
            <a:r>
              <a:rPr lang="pt-PT" sz="1200">
                <a:effectLst/>
                <a:latin typeface="Arial" panose="020B0604020202020204" pitchFamily="34" charset="0"/>
                <a:ea typeface="Calibri" panose="020F0502020204030204" pitchFamily="34" charset="0"/>
                <a:cs typeface="Times New Roman" panose="02020603050405020304" pitchFamily="18" charset="0"/>
              </a:rPr>
              <a:t>(Nielsen et al., 2019)</a:t>
            </a:r>
            <a:r>
              <a:rPr lang="en-US" sz="1200">
                <a:effectLst/>
                <a:latin typeface="Arial" panose="020B0604020202020204" pitchFamily="34" charset="0"/>
                <a:ea typeface="Calibri" panose="020F0502020204030204" pitchFamily="34" charset="0"/>
                <a:cs typeface="Times New Roman" panose="02020603050405020304" pitchFamily="18" charset="0"/>
              </a:rPr>
              <a:t>. </a:t>
            </a:r>
          </a:p>
          <a:p>
            <a:pPr algn="just">
              <a:spcAft>
                <a:spcPts val="600"/>
              </a:spcAft>
            </a:pP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However, </a:t>
            </a:r>
            <a:r>
              <a:rPr lang="en-GB" sz="1200">
                <a:effectLst/>
                <a:latin typeface="Arial" panose="020B0604020202020204" pitchFamily="34" charset="0"/>
                <a:ea typeface="Calibri" panose="020F0502020204030204" pitchFamily="34" charset="0"/>
                <a:cs typeface="Times New Roman" panose="02020603050405020304" pitchFamily="18" charset="0"/>
              </a:rPr>
              <a:t>it is apparent that for a PED definition focusing on a holistic and integrated energy assessment, including building operation and use, mobility and embodied energy, </a:t>
            </a:r>
            <a:r>
              <a:rPr lang="en-US" sz="1200">
                <a:effectLst/>
                <a:latin typeface="Arial" panose="020B0604020202020204" pitchFamily="34" charset="0"/>
                <a:ea typeface="Calibri" panose="020F0502020204030204" pitchFamily="34" charset="0"/>
                <a:cs typeface="Times New Roman" panose="02020603050405020304" pitchFamily="18" charset="0"/>
              </a:rPr>
              <a:t>current dynamic models are unfeasible to deploy in early planning phases </a:t>
            </a:r>
            <a:r>
              <a:rPr lang="pt-PT" sz="1200">
                <a:effectLst/>
                <a:latin typeface="Arial" panose="020B0604020202020204" pitchFamily="34" charset="0"/>
                <a:ea typeface="Calibri" panose="020F0502020204030204" pitchFamily="34" charset="0"/>
                <a:cs typeface="Arial" panose="020B0604020202020204" pitchFamily="34" charset="0"/>
              </a:rPr>
              <a:t>(Hedman et al., 2021)</a:t>
            </a:r>
            <a:r>
              <a:rPr lang="en-US" sz="1200">
                <a:effectLst/>
                <a:latin typeface="Arial" panose="020B0604020202020204" pitchFamily="34" charset="0"/>
                <a:ea typeface="Calibri" panose="020F0502020204030204" pitchFamily="34" charset="0"/>
                <a:cs typeface="Times New Roman" panose="02020603050405020304" pitchFamily="18" charset="0"/>
              </a:rPr>
              <a:t>. </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200">
                <a:effectLst/>
                <a:latin typeface="Arial" panose="020B0604020202020204" pitchFamily="34" charset="0"/>
                <a:ea typeface="Calibri" panose="020F0502020204030204" pitchFamily="34" charset="0"/>
                <a:cs typeface="Times New Roman" panose="02020603050405020304" pitchFamily="18" charset="0"/>
              </a:rPr>
              <a:t>The lack of early integration of energy planning in the district development is mostly due to the lack of data to feed more intricate energy simulation frameworks </a:t>
            </a:r>
            <a:r>
              <a:rPr lang="pt-PT" sz="1200">
                <a:effectLst/>
                <a:latin typeface="Arial" panose="020B0604020202020204" pitchFamily="34" charset="0"/>
                <a:ea typeface="Calibri" panose="020F0502020204030204" pitchFamily="34" charset="0"/>
                <a:cs typeface="Times New Roman" panose="02020603050405020304" pitchFamily="18" charset="0"/>
              </a:rPr>
              <a:t>(Koutra et al., 2018)</a:t>
            </a:r>
            <a:r>
              <a:rPr lang="en-US" sz="1200">
                <a:effectLst/>
                <a:latin typeface="Arial" panose="020B0604020202020204" pitchFamily="34" charset="0"/>
                <a:ea typeface="Calibri" panose="020F0502020204030204" pitchFamily="34" charset="0"/>
                <a:cs typeface="Times New Roman" panose="02020603050405020304" pitchFamily="18" charset="0"/>
              </a:rPr>
              <a:t>: Even if sufficient data is available and modelling possible, using district simulation models is typically too resource-intensive to deploy early, as the planning will inevitably change in the process, rendering detailed simulation results invalid. On the other hand, simpler decision support systems (DSS) employing stationary methods can lack resolution of key flexibility features of PEDs or lack coverage of all required energy flows.</a:t>
            </a:r>
            <a:endParaRPr lang="de-AT" sz="1200">
              <a:effectLst/>
              <a:latin typeface="Arial" panose="020B0604020202020204" pitchFamily="34" charset="0"/>
              <a:ea typeface="Calibri" panose="020F0502020204030204" pitchFamily="34" charset="0"/>
              <a:cs typeface="Times New Roman" panose="02020603050405020304" pitchFamily="18" charset="0"/>
            </a:endParaRPr>
          </a:p>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6</a:t>
            </a:fld>
            <a:endParaRPr lang="de-AT"/>
          </a:p>
        </p:txBody>
      </p:sp>
    </p:spTree>
    <p:extLst>
      <p:ext uri="{BB962C8B-B14F-4D97-AF65-F5344CB8AC3E}">
        <p14:creationId xmlns:p14="http://schemas.microsoft.com/office/powerpoint/2010/main" val="298005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CC8C7499-846D-425B-BA35-BCEB5E92F7B5}" type="slidenum">
              <a:rPr lang="de-AT" smtClean="0"/>
              <a:t>7</a:t>
            </a:fld>
            <a:endParaRPr lang="de-AT"/>
          </a:p>
        </p:txBody>
      </p:sp>
    </p:spTree>
    <p:extLst>
      <p:ext uri="{BB962C8B-B14F-4D97-AF65-F5344CB8AC3E}">
        <p14:creationId xmlns:p14="http://schemas.microsoft.com/office/powerpoint/2010/main" val="175156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097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2D72-E783-A1C2-D6D5-5AE683B5355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01F1956-E51B-35E3-3443-758603B450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3FBAB4-F4D8-EBFD-D1F9-811FE408D0E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92C2C2D-A825-D745-00FE-522B1C02E4B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9ECD-0871-C378-47E7-725D297BCC2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0294E8-6716-9949-BAB0-BB47BE57453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685466F-BDE4-0676-8101-79783249583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3750138-6C17-2719-1915-8AF86B25D9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1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EDBB-3F55-D74F-746E-196D1B3971C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CC9145C-C8FE-68A6-86AE-73F874B6E1F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E3B3A3-493A-D565-CF1F-AEED37DACB1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ECDDAA2-93C6-4A5A-1CAB-01EFD4837ED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94CC-22BE-49D2-BE2E-B896D608D923}"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2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7CB5A-01B1-B386-C0B5-F145E8F17C7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8137C1E0-718B-B471-85D6-E7CBF03B6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A73469F-D0F5-D8FC-A6F2-16C3F5DBAED1}"/>
              </a:ext>
            </a:extLst>
          </p:cNvPr>
          <p:cNvSpPr>
            <a:spLocks noGrp="1"/>
          </p:cNvSpPr>
          <p:nvPr>
            <p:ph type="dt" sz="half" idx="10"/>
          </p:nvPr>
        </p:nvSpPr>
        <p:spPr/>
        <p:txBody>
          <a:bodyPr/>
          <a:lstStyle/>
          <a:p>
            <a:fld id="{0B15A2F9-AA71-4101-8AA3-B30311435428}" type="datetimeFigureOut">
              <a:rPr lang="de-AT" smtClean="0"/>
              <a:t>18.11.2025</a:t>
            </a:fld>
            <a:endParaRPr lang="de-AT"/>
          </a:p>
        </p:txBody>
      </p:sp>
      <p:sp>
        <p:nvSpPr>
          <p:cNvPr id="5" name="Fußzeilenplatzhalter 4">
            <a:extLst>
              <a:ext uri="{FF2B5EF4-FFF2-40B4-BE49-F238E27FC236}">
                <a16:creationId xmlns:a16="http://schemas.microsoft.com/office/drawing/2014/main" id="{8799B942-C748-9C74-493E-B6E71B0232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961885E-D0FF-E7D7-8456-F09A02634C93}"/>
              </a:ext>
            </a:extLst>
          </p:cNvPr>
          <p:cNvSpPr>
            <a:spLocks noGrp="1"/>
          </p:cNvSpPr>
          <p:nvPr>
            <p:ph type="sldNum" sz="quarter" idx="12"/>
          </p:nvPr>
        </p:nvSpPr>
        <p:spPr/>
        <p:txBody>
          <a:bodyPr/>
          <a:lstStyle/>
          <a:p>
            <a:fld id="{D66E3006-FD21-40D9-B094-21CB0194F4A2}" type="slidenum">
              <a:rPr lang="de-AT" smtClean="0"/>
              <a:t>‹Nr.›</a:t>
            </a:fld>
            <a:endParaRPr lang="de-AT"/>
          </a:p>
        </p:txBody>
      </p:sp>
    </p:spTree>
    <p:extLst>
      <p:ext uri="{BB962C8B-B14F-4D97-AF65-F5344CB8AC3E}">
        <p14:creationId xmlns:p14="http://schemas.microsoft.com/office/powerpoint/2010/main" val="378445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3DDEC-B6A4-4DE1-8B86-1456FE30D71B}"/>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8420E75-EFC6-4C0A-8B23-21494BD198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23B95C05-779B-4703-A5A5-F1C7D41AD52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2D4BDFE6-F66D-4432-AD64-822654A46369}"/>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6" name="Fußzeilenplatzhalter 5">
            <a:extLst>
              <a:ext uri="{FF2B5EF4-FFF2-40B4-BE49-F238E27FC236}">
                <a16:creationId xmlns:a16="http://schemas.microsoft.com/office/drawing/2014/main" id="{CC14C68A-57C8-4B58-9DDA-D8D819AD098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89C6433-D2FD-4248-BE9D-DF3B6C8D774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7166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7D12D-E0B3-402E-A65C-813A97FFDD0F}"/>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D13C5444-A7BB-4A57-B2E2-A29287165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BD371EC-0CB8-4262-B4BC-B7A9B118AE1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0D8DB97C-306C-4D79-B17B-F54CC26EC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F154FE2-CE36-47E0-A41D-BF5D1FD8E1C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F096B183-8C89-483F-8384-04B21B702D11}"/>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8" name="Fußzeilenplatzhalter 7">
            <a:extLst>
              <a:ext uri="{FF2B5EF4-FFF2-40B4-BE49-F238E27FC236}">
                <a16:creationId xmlns:a16="http://schemas.microsoft.com/office/drawing/2014/main" id="{B7BCB55B-0036-4AD4-A3DF-0A621A272E7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DB608BA-6885-4D4F-BE30-916AD61F099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208172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3AF90-2BAE-474A-B515-DB9C2E43BA2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2AAA4EE4-030F-43BB-93F0-AF547F496803}"/>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4" name="Fußzeilenplatzhalter 3">
            <a:extLst>
              <a:ext uri="{FF2B5EF4-FFF2-40B4-BE49-F238E27FC236}">
                <a16:creationId xmlns:a16="http://schemas.microsoft.com/office/drawing/2014/main" id="{DF60AB77-D23F-4E9D-8850-078C0CEC3FB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2EEECB8-25B7-41C2-8F8F-F5324B9799A7}"/>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18685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46178FB-272E-4AA4-9646-5574C30DF44C}"/>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3" name="Fußzeilenplatzhalter 2">
            <a:extLst>
              <a:ext uri="{FF2B5EF4-FFF2-40B4-BE49-F238E27FC236}">
                <a16:creationId xmlns:a16="http://schemas.microsoft.com/office/drawing/2014/main" id="{55FACFAD-FBA1-4DE9-B410-E256A1BAD3A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95D2EC00-593E-4409-B739-CB5527438AB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996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2BF5FB-1B46-49E8-A255-D7A57A584C2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947A7D92-5712-4DD9-828D-9923D0652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C4F57AD4-FFAF-46C0-9ABA-F79DD216D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D26E0AE-3227-4AAD-BD53-ACEC07588D0C}"/>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6" name="Fußzeilenplatzhalter 5">
            <a:extLst>
              <a:ext uri="{FF2B5EF4-FFF2-40B4-BE49-F238E27FC236}">
                <a16:creationId xmlns:a16="http://schemas.microsoft.com/office/drawing/2014/main" id="{64B2750E-274D-4EB0-BDBF-7D1DCEE9D92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D4EAE22-B135-4396-AAE6-354D35E0288A}"/>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48543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868BD-06BA-4B10-8CC9-CE2D761B7E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9C0EE2C0-CDC2-4418-A695-30863E43D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AT"/>
          </a:p>
        </p:txBody>
      </p:sp>
      <p:sp>
        <p:nvSpPr>
          <p:cNvPr id="4" name="Textplatzhalter 3">
            <a:extLst>
              <a:ext uri="{FF2B5EF4-FFF2-40B4-BE49-F238E27FC236}">
                <a16:creationId xmlns:a16="http://schemas.microsoft.com/office/drawing/2014/main" id="{596E46DB-A716-4455-9D12-286C56958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A12167-7A46-43A1-87DF-D1BBD0575C3E}"/>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6" name="Fußzeilenplatzhalter 5">
            <a:extLst>
              <a:ext uri="{FF2B5EF4-FFF2-40B4-BE49-F238E27FC236}">
                <a16:creationId xmlns:a16="http://schemas.microsoft.com/office/drawing/2014/main" id="{85984015-4B76-4E5E-BEA5-8DB26D50CF7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733ABFD-C495-45B9-A9D8-AF610BC517A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22206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90EF8-7898-440D-9891-866843D8EE2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7FB3B06D-2D9A-4FE2-8CA7-328932CDA1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12BE2B0-3C4A-469F-9924-BA33DC6F9633}"/>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5" name="Fußzeilenplatzhalter 4">
            <a:extLst>
              <a:ext uri="{FF2B5EF4-FFF2-40B4-BE49-F238E27FC236}">
                <a16:creationId xmlns:a16="http://schemas.microsoft.com/office/drawing/2014/main" id="{190AA6BA-60E6-4FB6-BE6F-847D30E371A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CF971E-641C-4E68-8A3C-CF258465E596}"/>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1524916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93F288F-26F5-46AF-AE70-BB75769BBF7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2DFE224-0AAB-46B0-8038-6E63BF18B1E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11A4FEE-5463-4A80-9BDE-3C89F824DAAD}"/>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5" name="Fußzeilenplatzhalter 4">
            <a:extLst>
              <a:ext uri="{FF2B5EF4-FFF2-40B4-BE49-F238E27FC236}">
                <a16:creationId xmlns:a16="http://schemas.microsoft.com/office/drawing/2014/main" id="{38F1765D-FEAE-4B4B-ADD7-E38906DD3E2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661623E-3F73-4E91-8EF2-8E38DA1F427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2367606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accent1"/>
                </a:solidFill>
              </a:defRPr>
            </a:lvl1p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224147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59752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239712" y="777402"/>
            <a:ext cx="10464800" cy="622300"/>
          </a:xfrm>
        </p:spPr>
        <p:txBody>
          <a:bodyPr lIns="0"/>
          <a:lstStyle>
            <a:lvl1pPr>
              <a:defRPr>
                <a:solidFill>
                  <a:schemeClr val="tx1"/>
                </a:solidFill>
                <a:latin typeface="Bahnschrift" panose="020B0502040204020203" pitchFamily="34" charset="0"/>
              </a:defRPr>
            </a:lvl1pPr>
          </a:lstStyle>
          <a:p>
            <a:pPr>
              <a:defRPr/>
            </a:pPr>
            <a:r>
              <a:rPr lang="de-DE"/>
              <a:t>Titelmasterformat durch Klicken bearbeiten</a:t>
            </a:r>
            <a:endParaRPr lang="de-AT"/>
          </a:p>
        </p:txBody>
      </p:sp>
      <p:sp>
        <p:nvSpPr>
          <p:cNvPr id="5" name="Inhaltsplatzhalter 2"/>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
        <p:nvSpPr>
          <p:cNvPr id="6" name="Rectangle 6"/>
          <p:cNvSpPr>
            <a:spLocks noGrp="1" noChangeArrowheads="1"/>
          </p:cNvSpPr>
          <p:nvPr>
            <p:ph type="sldNum" sz="quarter" idx="10"/>
          </p:nvPr>
        </p:nvSpPr>
        <p:spPr bwMode="auto">
          <a:xfrm>
            <a:off x="8401050" y="6237288"/>
            <a:ext cx="3599605"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7" name="Rectangle 5"/>
          <p:cNvSpPr>
            <a:spLocks noGrp="1" noChangeArrowheads="1"/>
          </p:cNvSpPr>
          <p:nvPr>
            <p:ph type="ftr" sz="quarter" idx="11"/>
          </p:nvPr>
        </p:nvSpPr>
        <p:spPr bwMode="auto">
          <a:xfrm>
            <a:off x="239712" y="6237288"/>
            <a:ext cx="7295620" cy="476250"/>
          </a:xfrm>
          <a:ln/>
        </p:spPr>
        <p:txBody>
          <a:bodyPr/>
          <a:lstStyle>
            <a:lvl1pPr>
              <a:defRPr>
                <a:latin typeface="+mj-lt"/>
              </a:defRPr>
            </a:lvl1pPr>
          </a:lstStyle>
          <a:p>
            <a:pPr>
              <a:defRPr/>
            </a:pPr>
            <a:endParaRPr lang="de-AT" kern="0"/>
          </a:p>
          <a:p>
            <a:pPr>
              <a:defRPr/>
            </a:pPr>
            <a:r>
              <a:rPr lang="de-AT" kern="0"/>
              <a:t>© 2024 FH Technikum Wien</a:t>
            </a:r>
            <a:endParaRPr kumimoji="0" sz="800" b="0" i="0" u="none" strike="noStrike" kern="0" cap="none" spc="0" normalizeH="0" baseline="0" noProof="0" dirty="0">
              <a:ln>
                <a:noFill/>
              </a:ln>
              <a:solidFill>
                <a:srgbClr val="626B71"/>
              </a:solidFill>
              <a:effectLst/>
              <a:uLnTx/>
              <a:uFillTx/>
              <a:latin typeface="Calibri Light"/>
              <a:cs typeface="Arial"/>
            </a:endParaRPr>
          </a:p>
        </p:txBody>
      </p:sp>
      <p:cxnSp>
        <p:nvCxnSpPr>
          <p:cNvPr id="8" name="Gerade Verbindung 5"/>
          <p:cNvCxnSpPr>
            <a:cxnSpLocks/>
          </p:cNvCxnSpPr>
          <p:nvPr userDrawn="1"/>
        </p:nvCxnSpPr>
        <p:spPr bwMode="auto">
          <a:xfrm flipH="1">
            <a:off x="242735" y="305351"/>
            <a:ext cx="1048463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feld 7"/>
          <p:cNvSpPr>
            <a:spLocks noAdjustHandles="1"/>
          </p:cNvSpPr>
          <p:nvPr userDrawn="1"/>
        </p:nvSpPr>
        <p:spPr bwMode="auto">
          <a:xfrm>
            <a:off x="242735" y="44624"/>
            <a:ext cx="10264844"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Kompetenzteam für klimafitte Stadtsanierung (KlimSta)</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pic>
        <p:nvPicPr>
          <p:cNvPr id="10" name="Grafik 8"/>
          <p:cNvPicPr>
            <a:picLocks noChangeAspect="1"/>
          </p:cNvPicPr>
          <p:nvPr userDrawn="1"/>
        </p:nvPicPr>
        <p:blipFill>
          <a:blip r:embed="rId2"/>
          <a:stretch/>
        </p:blipFill>
        <p:spPr bwMode="auto">
          <a:xfrm>
            <a:off x="10704512" y="44624"/>
            <a:ext cx="1379852" cy="746779"/>
          </a:xfrm>
          <a:prstGeom prst="rect">
            <a:avLst/>
          </a:prstGeom>
        </p:spPr>
      </p:pic>
    </p:spTree>
    <p:extLst>
      <p:ext uri="{BB962C8B-B14F-4D97-AF65-F5344CB8AC3E}">
        <p14:creationId xmlns:p14="http://schemas.microsoft.com/office/powerpoint/2010/main" val="2026302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1304317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oll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5C7FC-78A4-4EEA-B411-D4B8D2085F1E}"/>
              </a:ext>
            </a:extLst>
          </p:cNvPr>
          <p:cNvSpPr>
            <a:spLocks noGrp="1"/>
          </p:cNvSpPr>
          <p:nvPr>
            <p:ph type="title"/>
          </p:nvPr>
        </p:nvSpPr>
        <p:spPr/>
        <p:txBody>
          <a:bodyPr/>
          <a:lstStyle/>
          <a:p>
            <a:r>
              <a:rPr lang="de-DE"/>
              <a:t>Titelmasterformat durch Klicken bearbeiten</a:t>
            </a:r>
            <a:endParaRPr lang="de-AT"/>
          </a:p>
        </p:txBody>
      </p:sp>
      <p:sp>
        <p:nvSpPr>
          <p:cNvPr id="3" name="Inhaltsplatzhalter 2">
            <a:extLst>
              <a:ext uri="{FF2B5EF4-FFF2-40B4-BE49-F238E27FC236}">
                <a16:creationId xmlns:a16="http://schemas.microsoft.com/office/drawing/2014/main" id="{8D91BAEE-20C8-433E-A5B3-07E5BEE3747A}"/>
              </a:ext>
            </a:extLst>
          </p:cNvPr>
          <p:cNvSpPr>
            <a:spLocks noGrp="1"/>
          </p:cNvSpPr>
          <p:nvPr>
            <p:ph sz="half" idx="1"/>
          </p:nvPr>
        </p:nvSpPr>
        <p:spPr>
          <a:xfrm>
            <a:off x="474359" y="2228852"/>
            <a:ext cx="11239069" cy="396240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0FC5EE4-E8FA-45FF-A84E-7A016BADF22A}"/>
              </a:ext>
            </a:extLst>
          </p:cNvPr>
          <p:cNvSpPr>
            <a:spLocks noGrp="1"/>
          </p:cNvSpPr>
          <p:nvPr>
            <p:ph type="dt" sz="half" idx="10"/>
          </p:nvPr>
        </p:nvSpPr>
        <p:spPr/>
        <p:txBody>
          <a:bodyPr/>
          <a:lstStyle/>
          <a:p>
            <a:fld id="{C2E9FAEE-756D-46F9-BB2D-CF472042B11A}" type="datetimeFigureOut">
              <a:rPr lang="de-AT" smtClean="0"/>
              <a:t>18.11.2025</a:t>
            </a:fld>
            <a:endParaRPr lang="de-AT"/>
          </a:p>
        </p:txBody>
      </p:sp>
      <p:sp>
        <p:nvSpPr>
          <p:cNvPr id="6" name="Fußzeilenplatzhalter 5">
            <a:extLst>
              <a:ext uri="{FF2B5EF4-FFF2-40B4-BE49-F238E27FC236}">
                <a16:creationId xmlns:a16="http://schemas.microsoft.com/office/drawing/2014/main" id="{CBFE78F5-2A0E-4319-B89B-F998FD2A8C0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C1D65CD6-244A-4740-8F53-54A880EB2E0A}"/>
              </a:ext>
            </a:extLst>
          </p:cNvPr>
          <p:cNvSpPr>
            <a:spLocks noGrp="1"/>
          </p:cNvSpPr>
          <p:nvPr>
            <p:ph type="sldNum" sz="quarter" idx="12"/>
          </p:nvPr>
        </p:nvSpPr>
        <p:spPr/>
        <p:txBody>
          <a:bodyPr/>
          <a:lstStyle/>
          <a:p>
            <a:fld id="{9A7E6D26-00FC-4AEB-93A9-14AB1AD1112B}" type="slidenum">
              <a:rPr lang="de-AT" smtClean="0"/>
              <a:t>‹Nr.›</a:t>
            </a:fld>
            <a:endParaRPr lang="de-AT"/>
          </a:p>
        </p:txBody>
      </p:sp>
      <p:sp>
        <p:nvSpPr>
          <p:cNvPr id="8" name="Textplatzhalter 10">
            <a:extLst>
              <a:ext uri="{FF2B5EF4-FFF2-40B4-BE49-F238E27FC236}">
                <a16:creationId xmlns:a16="http://schemas.microsoft.com/office/drawing/2014/main" id="{F655D4A5-2205-4F85-AF14-45107B4BD994}"/>
              </a:ext>
            </a:extLst>
          </p:cNvPr>
          <p:cNvSpPr>
            <a:spLocks noGrp="1"/>
          </p:cNvSpPr>
          <p:nvPr>
            <p:ph type="body" sz="quarter" idx="14"/>
          </p:nvPr>
        </p:nvSpPr>
        <p:spPr>
          <a:xfrm>
            <a:off x="474357" y="958852"/>
            <a:ext cx="11239070" cy="698315"/>
          </a:xfrm>
        </p:spPr>
        <p:txBody>
          <a:bodyPr/>
          <a:lstStyle>
            <a:lvl1pPr>
              <a:lnSpc>
                <a:spcPct val="109000"/>
              </a:lnSpc>
              <a:defRPr sz="2911">
                <a:solidFill>
                  <a:schemeClr val="accent1"/>
                </a:solidFill>
              </a:defRPr>
            </a:lvl1pPr>
            <a:lvl2pPr marL="0" indent="0">
              <a:buNone/>
              <a:defRPr/>
            </a:lvl2pPr>
          </a:lstStyle>
          <a:p>
            <a:pPr lvl="0"/>
            <a:r>
              <a:rPr lang="de-DE"/>
              <a:t>Formatvorlagen des Textmasters bearbeiten</a:t>
            </a:r>
          </a:p>
        </p:txBody>
      </p:sp>
    </p:spTree>
    <p:extLst>
      <p:ext uri="{BB962C8B-B14F-4D97-AF65-F5344CB8AC3E}">
        <p14:creationId xmlns:p14="http://schemas.microsoft.com/office/powerpoint/2010/main" val="4279896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C4FC39-7EE8-48A9-B5A9-7E7577AC040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a:extLst>
              <a:ext uri="{FF2B5EF4-FFF2-40B4-BE49-F238E27FC236}">
                <a16:creationId xmlns:a16="http://schemas.microsoft.com/office/drawing/2014/main" id="{167268AA-1A15-47C6-8A85-3CFE8A0FA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C5C28C3-20AB-4F53-862A-2E3BCFBD6E3C}"/>
              </a:ext>
            </a:extLst>
          </p:cNvPr>
          <p:cNvSpPr>
            <a:spLocks noGrp="1"/>
          </p:cNvSpPr>
          <p:nvPr>
            <p:ph type="dt" sz="half" idx="10"/>
          </p:nvPr>
        </p:nvSpPr>
        <p:spPr/>
        <p:txBody>
          <a:bodyPr/>
          <a:lstStyle/>
          <a:p>
            <a:fld id="{C657FE73-F067-4066-8050-8E4E0A3B60A8}" type="datetime1">
              <a:rPr lang="it-IT" smtClean="0"/>
              <a:t>18/11/2025</a:t>
            </a:fld>
            <a:endParaRPr lang="it-IT"/>
          </a:p>
        </p:txBody>
      </p:sp>
      <p:sp>
        <p:nvSpPr>
          <p:cNvPr id="5" name="Segnaposto piè di pagina 4">
            <a:extLst>
              <a:ext uri="{FF2B5EF4-FFF2-40B4-BE49-F238E27FC236}">
                <a16:creationId xmlns:a16="http://schemas.microsoft.com/office/drawing/2014/main" id="{BD331F3B-2BA3-4E68-97E0-78F7670BB3E8}"/>
              </a:ext>
            </a:extLst>
          </p:cNvPr>
          <p:cNvSpPr>
            <a:spLocks noGrp="1"/>
          </p:cNvSpPr>
          <p:nvPr>
            <p:ph type="ftr" sz="quarter" idx="11"/>
          </p:nvPr>
        </p:nvSpPr>
        <p:spPr/>
        <p:txBody>
          <a:bodyPr/>
          <a:lstStyle/>
          <a:p>
            <a:r>
              <a:rPr lang="it-IT"/>
              <a:t>PAPER TITLE</a:t>
            </a:r>
          </a:p>
        </p:txBody>
      </p:sp>
      <p:sp>
        <p:nvSpPr>
          <p:cNvPr id="6" name="Segnaposto numero diapositiva 5">
            <a:extLst>
              <a:ext uri="{FF2B5EF4-FFF2-40B4-BE49-F238E27FC236}">
                <a16:creationId xmlns:a16="http://schemas.microsoft.com/office/drawing/2014/main" id="{BBBF9127-857B-4103-95BD-D79105634127}"/>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2473815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517E29-2E98-46ED-B5F1-D78832082AA4}"/>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26370967-AF19-485D-BE33-EEDC0FFE3475}"/>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5EF102-CEF8-4AD9-A12F-ACEF5990EE3E}"/>
              </a:ext>
            </a:extLst>
          </p:cNvPr>
          <p:cNvSpPr>
            <a:spLocks noGrp="1"/>
          </p:cNvSpPr>
          <p:nvPr>
            <p:ph type="dt" sz="half" idx="10"/>
          </p:nvPr>
        </p:nvSpPr>
        <p:spPr/>
        <p:txBody>
          <a:bodyPr/>
          <a:lstStyle/>
          <a:p>
            <a:fld id="{49620BAE-C986-48D9-B7AF-2FA682C06553}" type="datetime1">
              <a:rPr lang="it-IT" smtClean="0"/>
              <a:t>18/11/2025</a:t>
            </a:fld>
            <a:endParaRPr lang="it-IT"/>
          </a:p>
        </p:txBody>
      </p:sp>
      <p:sp>
        <p:nvSpPr>
          <p:cNvPr id="5" name="Segnaposto piè di pagina 4">
            <a:extLst>
              <a:ext uri="{FF2B5EF4-FFF2-40B4-BE49-F238E27FC236}">
                <a16:creationId xmlns:a16="http://schemas.microsoft.com/office/drawing/2014/main" id="{319EEC0D-F7AE-4723-9805-D8631E249B6B}"/>
              </a:ext>
            </a:extLst>
          </p:cNvPr>
          <p:cNvSpPr>
            <a:spLocks noGrp="1"/>
          </p:cNvSpPr>
          <p:nvPr>
            <p:ph type="ftr" sz="quarter" idx="11"/>
          </p:nvPr>
        </p:nvSpPr>
        <p:spPr/>
        <p:txBody>
          <a:bodyPr/>
          <a:lstStyle/>
          <a:p>
            <a:r>
              <a:rPr lang="it-IT"/>
              <a:t>PAPER TITLE</a:t>
            </a:r>
          </a:p>
        </p:txBody>
      </p:sp>
      <p:sp>
        <p:nvSpPr>
          <p:cNvPr id="6" name="Segnaposto numero diapositiva 5">
            <a:extLst>
              <a:ext uri="{FF2B5EF4-FFF2-40B4-BE49-F238E27FC236}">
                <a16:creationId xmlns:a16="http://schemas.microsoft.com/office/drawing/2014/main" id="{44A7D87A-D3A3-4CC0-98B7-1CD93C4282DA}"/>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1548825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F65F5-83FE-46ED-A921-A02C2147E99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a:extLst>
              <a:ext uri="{FF2B5EF4-FFF2-40B4-BE49-F238E27FC236}">
                <a16:creationId xmlns:a16="http://schemas.microsoft.com/office/drawing/2014/main" id="{EE6706DF-B6C6-466A-AB3D-FD3CB998C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73F82DEA-409B-42F0-9652-B7EC6F25CC60}"/>
              </a:ext>
            </a:extLst>
          </p:cNvPr>
          <p:cNvSpPr>
            <a:spLocks noGrp="1"/>
          </p:cNvSpPr>
          <p:nvPr>
            <p:ph type="dt" sz="half" idx="10"/>
          </p:nvPr>
        </p:nvSpPr>
        <p:spPr/>
        <p:txBody>
          <a:bodyPr/>
          <a:lstStyle/>
          <a:p>
            <a:fld id="{54B4FBF0-CCFB-4453-A47D-855E5975AEA4}" type="datetime1">
              <a:rPr lang="it-IT" smtClean="0"/>
              <a:t>18/11/2025</a:t>
            </a:fld>
            <a:endParaRPr lang="it-IT"/>
          </a:p>
        </p:txBody>
      </p:sp>
      <p:sp>
        <p:nvSpPr>
          <p:cNvPr id="5" name="Segnaposto piè di pagina 4">
            <a:extLst>
              <a:ext uri="{FF2B5EF4-FFF2-40B4-BE49-F238E27FC236}">
                <a16:creationId xmlns:a16="http://schemas.microsoft.com/office/drawing/2014/main" id="{A065CC23-0044-4CD3-8031-D2217AC7E4CC}"/>
              </a:ext>
            </a:extLst>
          </p:cNvPr>
          <p:cNvSpPr>
            <a:spLocks noGrp="1"/>
          </p:cNvSpPr>
          <p:nvPr>
            <p:ph type="ftr" sz="quarter" idx="11"/>
          </p:nvPr>
        </p:nvSpPr>
        <p:spPr/>
        <p:txBody>
          <a:bodyPr/>
          <a:lstStyle/>
          <a:p>
            <a:r>
              <a:rPr lang="it-IT"/>
              <a:t>PAPER TITLE</a:t>
            </a:r>
          </a:p>
        </p:txBody>
      </p:sp>
      <p:sp>
        <p:nvSpPr>
          <p:cNvPr id="6" name="Segnaposto numero diapositiva 5">
            <a:extLst>
              <a:ext uri="{FF2B5EF4-FFF2-40B4-BE49-F238E27FC236}">
                <a16:creationId xmlns:a16="http://schemas.microsoft.com/office/drawing/2014/main" id="{59792A9A-659A-468D-B539-4C57A071D499}"/>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3856086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A9D8E4-2540-4BDE-AB4E-D5712F465D7C}"/>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7A600CD2-7657-4BCE-A134-82466CC3E0DE}"/>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09A93F-1D16-4290-AE49-A4281262228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5993B73-6A28-4CC9-846A-993FFECCB7B6}"/>
              </a:ext>
            </a:extLst>
          </p:cNvPr>
          <p:cNvSpPr>
            <a:spLocks noGrp="1"/>
          </p:cNvSpPr>
          <p:nvPr>
            <p:ph type="dt" sz="half" idx="10"/>
          </p:nvPr>
        </p:nvSpPr>
        <p:spPr/>
        <p:txBody>
          <a:bodyPr/>
          <a:lstStyle/>
          <a:p>
            <a:fld id="{513490AA-C724-4945-91A4-848CDEF97DC7}" type="datetime1">
              <a:rPr lang="it-IT" smtClean="0"/>
              <a:t>18/11/2025</a:t>
            </a:fld>
            <a:endParaRPr lang="it-IT"/>
          </a:p>
        </p:txBody>
      </p:sp>
      <p:sp>
        <p:nvSpPr>
          <p:cNvPr id="6" name="Segnaposto piè di pagina 5">
            <a:extLst>
              <a:ext uri="{FF2B5EF4-FFF2-40B4-BE49-F238E27FC236}">
                <a16:creationId xmlns:a16="http://schemas.microsoft.com/office/drawing/2014/main" id="{810A78C0-FC02-4920-9DBA-7BD4AA74F5E4}"/>
              </a:ext>
            </a:extLst>
          </p:cNvPr>
          <p:cNvSpPr>
            <a:spLocks noGrp="1"/>
          </p:cNvSpPr>
          <p:nvPr>
            <p:ph type="ftr" sz="quarter" idx="11"/>
          </p:nvPr>
        </p:nvSpPr>
        <p:spPr/>
        <p:txBody>
          <a:bodyPr/>
          <a:lstStyle/>
          <a:p>
            <a:r>
              <a:rPr lang="it-IT"/>
              <a:t>PAPER TITLE</a:t>
            </a:r>
          </a:p>
        </p:txBody>
      </p:sp>
      <p:sp>
        <p:nvSpPr>
          <p:cNvPr id="7" name="Segnaposto numero diapositiva 6">
            <a:extLst>
              <a:ext uri="{FF2B5EF4-FFF2-40B4-BE49-F238E27FC236}">
                <a16:creationId xmlns:a16="http://schemas.microsoft.com/office/drawing/2014/main" id="{52EF1FC0-2AE6-4DB2-987C-C6E599518F8B}"/>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1193076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19B69-1774-4BE2-BA41-4F939B0E5428}"/>
              </a:ext>
            </a:extLst>
          </p:cNvPr>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a:extLst>
              <a:ext uri="{FF2B5EF4-FFF2-40B4-BE49-F238E27FC236}">
                <a16:creationId xmlns:a16="http://schemas.microsoft.com/office/drawing/2014/main" id="{357F170B-A67B-4020-9367-01D00C352A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B3DEEDDB-8BA4-495F-89DC-8E8D6AEFB79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109D863-6D1B-4EEC-8A8C-A3C38A04F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50ED8272-32D2-4523-9045-3524E990A9B8}"/>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FF05ABF-0DA9-4140-94C9-D435B02DBAAD}"/>
              </a:ext>
            </a:extLst>
          </p:cNvPr>
          <p:cNvSpPr>
            <a:spLocks noGrp="1"/>
          </p:cNvSpPr>
          <p:nvPr>
            <p:ph type="dt" sz="half" idx="10"/>
          </p:nvPr>
        </p:nvSpPr>
        <p:spPr/>
        <p:txBody>
          <a:bodyPr/>
          <a:lstStyle/>
          <a:p>
            <a:fld id="{D5E4634F-D539-4DA6-93B7-06A77ED28550}" type="datetime1">
              <a:rPr lang="it-IT" smtClean="0"/>
              <a:t>18/11/2025</a:t>
            </a:fld>
            <a:endParaRPr lang="it-IT"/>
          </a:p>
        </p:txBody>
      </p:sp>
      <p:sp>
        <p:nvSpPr>
          <p:cNvPr id="8" name="Segnaposto piè di pagina 7">
            <a:extLst>
              <a:ext uri="{FF2B5EF4-FFF2-40B4-BE49-F238E27FC236}">
                <a16:creationId xmlns:a16="http://schemas.microsoft.com/office/drawing/2014/main" id="{E387F11E-5C64-4D6A-9FEB-CBD9F0098931}"/>
              </a:ext>
            </a:extLst>
          </p:cNvPr>
          <p:cNvSpPr>
            <a:spLocks noGrp="1"/>
          </p:cNvSpPr>
          <p:nvPr>
            <p:ph type="ftr" sz="quarter" idx="11"/>
          </p:nvPr>
        </p:nvSpPr>
        <p:spPr/>
        <p:txBody>
          <a:bodyPr/>
          <a:lstStyle/>
          <a:p>
            <a:r>
              <a:rPr lang="it-IT"/>
              <a:t>PAPER TITLE</a:t>
            </a:r>
          </a:p>
        </p:txBody>
      </p:sp>
      <p:sp>
        <p:nvSpPr>
          <p:cNvPr id="9" name="Segnaposto numero diapositiva 8">
            <a:extLst>
              <a:ext uri="{FF2B5EF4-FFF2-40B4-BE49-F238E27FC236}">
                <a16:creationId xmlns:a16="http://schemas.microsoft.com/office/drawing/2014/main" id="{74FACCAB-418E-4CAB-B92F-28E024CD5DE6}"/>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196966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F3018F-F902-400B-9F2F-EEF4DAA96AB9}"/>
              </a:ext>
            </a:extLst>
          </p:cNvPr>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A87B1D7D-9228-43FB-804A-5164FAB1BC47}"/>
              </a:ext>
            </a:extLst>
          </p:cNvPr>
          <p:cNvSpPr>
            <a:spLocks noGrp="1"/>
          </p:cNvSpPr>
          <p:nvPr>
            <p:ph type="dt" sz="half" idx="10"/>
          </p:nvPr>
        </p:nvSpPr>
        <p:spPr/>
        <p:txBody>
          <a:bodyPr/>
          <a:lstStyle/>
          <a:p>
            <a:fld id="{FFB64159-FBC8-4739-BCD1-B89C32CE1E2B}" type="datetime1">
              <a:rPr lang="it-IT" smtClean="0"/>
              <a:t>18/11/2025</a:t>
            </a:fld>
            <a:endParaRPr lang="it-IT"/>
          </a:p>
        </p:txBody>
      </p:sp>
      <p:sp>
        <p:nvSpPr>
          <p:cNvPr id="4" name="Segnaposto piè di pagina 3">
            <a:extLst>
              <a:ext uri="{FF2B5EF4-FFF2-40B4-BE49-F238E27FC236}">
                <a16:creationId xmlns:a16="http://schemas.microsoft.com/office/drawing/2014/main" id="{3220D603-7541-4B7C-B31F-18AB6D9093B7}"/>
              </a:ext>
            </a:extLst>
          </p:cNvPr>
          <p:cNvSpPr>
            <a:spLocks noGrp="1"/>
          </p:cNvSpPr>
          <p:nvPr>
            <p:ph type="ftr" sz="quarter" idx="11"/>
          </p:nvPr>
        </p:nvSpPr>
        <p:spPr/>
        <p:txBody>
          <a:bodyPr/>
          <a:lstStyle/>
          <a:p>
            <a:r>
              <a:rPr lang="it-IT"/>
              <a:t>PAPER TITLE</a:t>
            </a:r>
          </a:p>
        </p:txBody>
      </p:sp>
      <p:sp>
        <p:nvSpPr>
          <p:cNvPr id="5" name="Segnaposto numero diapositiva 4">
            <a:extLst>
              <a:ext uri="{FF2B5EF4-FFF2-40B4-BE49-F238E27FC236}">
                <a16:creationId xmlns:a16="http://schemas.microsoft.com/office/drawing/2014/main" id="{67106003-3B9D-43C4-A75E-35BA2DA5F4DB}"/>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3406782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C0F3326-E4F0-49CC-A19E-CAB4DBE4E463}"/>
              </a:ext>
            </a:extLst>
          </p:cNvPr>
          <p:cNvSpPr>
            <a:spLocks noGrp="1"/>
          </p:cNvSpPr>
          <p:nvPr>
            <p:ph type="dt" sz="half" idx="10"/>
          </p:nvPr>
        </p:nvSpPr>
        <p:spPr/>
        <p:txBody>
          <a:bodyPr/>
          <a:lstStyle/>
          <a:p>
            <a:fld id="{25AEA1A1-820E-440F-BDFB-CB5B0D99D64B}" type="datetime1">
              <a:rPr lang="it-IT" smtClean="0"/>
              <a:t>18/11/2025</a:t>
            </a:fld>
            <a:endParaRPr lang="it-IT"/>
          </a:p>
        </p:txBody>
      </p:sp>
      <p:sp>
        <p:nvSpPr>
          <p:cNvPr id="3" name="Segnaposto piè di pagina 2">
            <a:extLst>
              <a:ext uri="{FF2B5EF4-FFF2-40B4-BE49-F238E27FC236}">
                <a16:creationId xmlns:a16="http://schemas.microsoft.com/office/drawing/2014/main" id="{ADD702FD-3317-49D8-861A-EF50B0605F3B}"/>
              </a:ext>
            </a:extLst>
          </p:cNvPr>
          <p:cNvSpPr>
            <a:spLocks noGrp="1"/>
          </p:cNvSpPr>
          <p:nvPr>
            <p:ph type="ftr" sz="quarter" idx="11"/>
          </p:nvPr>
        </p:nvSpPr>
        <p:spPr/>
        <p:txBody>
          <a:bodyPr/>
          <a:lstStyle/>
          <a:p>
            <a:r>
              <a:rPr lang="it-IT"/>
              <a:t>PAPER TITLE</a:t>
            </a:r>
          </a:p>
        </p:txBody>
      </p:sp>
      <p:sp>
        <p:nvSpPr>
          <p:cNvPr id="4" name="Segnaposto numero diapositiva 3">
            <a:extLst>
              <a:ext uri="{FF2B5EF4-FFF2-40B4-BE49-F238E27FC236}">
                <a16:creationId xmlns:a16="http://schemas.microsoft.com/office/drawing/2014/main" id="{3CB9EE26-7F3A-41E2-A96D-921BF0B74542}"/>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3090100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431D08-60F0-43F2-A81E-0F2AE01A5EB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a:extLst>
              <a:ext uri="{FF2B5EF4-FFF2-40B4-BE49-F238E27FC236}">
                <a16:creationId xmlns:a16="http://schemas.microsoft.com/office/drawing/2014/main" id="{38CAB081-0215-4712-AD6A-963930053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EE63CD1-6BCF-4F59-9CDD-10C1CC8CD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D2DB5F8-9C5C-4ABB-9838-7D6A33BD887D}"/>
              </a:ext>
            </a:extLst>
          </p:cNvPr>
          <p:cNvSpPr>
            <a:spLocks noGrp="1"/>
          </p:cNvSpPr>
          <p:nvPr>
            <p:ph type="dt" sz="half" idx="10"/>
          </p:nvPr>
        </p:nvSpPr>
        <p:spPr/>
        <p:txBody>
          <a:bodyPr/>
          <a:lstStyle/>
          <a:p>
            <a:fld id="{25BC31A2-A648-4076-9B8C-44D7D4889EDC}" type="datetime1">
              <a:rPr lang="it-IT" smtClean="0"/>
              <a:t>18/11/2025</a:t>
            </a:fld>
            <a:endParaRPr lang="it-IT"/>
          </a:p>
        </p:txBody>
      </p:sp>
      <p:sp>
        <p:nvSpPr>
          <p:cNvPr id="6" name="Segnaposto piè di pagina 5">
            <a:extLst>
              <a:ext uri="{FF2B5EF4-FFF2-40B4-BE49-F238E27FC236}">
                <a16:creationId xmlns:a16="http://schemas.microsoft.com/office/drawing/2014/main" id="{45ED91DD-2C68-4E87-86AB-308C38F213D3}"/>
              </a:ext>
            </a:extLst>
          </p:cNvPr>
          <p:cNvSpPr>
            <a:spLocks noGrp="1"/>
          </p:cNvSpPr>
          <p:nvPr>
            <p:ph type="ftr" sz="quarter" idx="11"/>
          </p:nvPr>
        </p:nvSpPr>
        <p:spPr/>
        <p:txBody>
          <a:bodyPr/>
          <a:lstStyle/>
          <a:p>
            <a:r>
              <a:rPr lang="it-IT"/>
              <a:t>PAPER TITLE</a:t>
            </a:r>
          </a:p>
        </p:txBody>
      </p:sp>
      <p:sp>
        <p:nvSpPr>
          <p:cNvPr id="7" name="Segnaposto numero diapositiva 6">
            <a:extLst>
              <a:ext uri="{FF2B5EF4-FFF2-40B4-BE49-F238E27FC236}">
                <a16:creationId xmlns:a16="http://schemas.microsoft.com/office/drawing/2014/main" id="{27005E25-CBC4-4EE9-AABF-D461B9F91442}"/>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206712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Extern/Formell">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Externe/formelle Präsentation</a:t>
            </a:r>
            <a:endParaRPr lang="de-AT"/>
          </a:p>
        </p:txBody>
      </p:sp>
      <p:sp>
        <p:nvSpPr>
          <p:cNvPr id="6" name="Rectangle 6"/>
          <p:cNvSpPr>
            <a:spLocks noGrp="1" noChangeArrowheads="1"/>
          </p:cNvSpPr>
          <p:nvPr>
            <p:ph type="sldNum" sz="quarter" idx="10"/>
          </p:nvPr>
        </p:nvSpPr>
        <p:spPr bwMode="auto">
          <a:xfrm>
            <a:off x="9130939" y="6349684"/>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cxnSp>
        <p:nvCxnSpPr>
          <p:cNvPr id="8" name="Gerade Verbindung 5"/>
          <p:cNvCxnSpPr>
            <a:cxnSpLocks/>
          </p:cNvCxnSpPr>
          <p:nvPr userDrawn="1"/>
        </p:nvCxnSpPr>
        <p:spPr bwMode="auto">
          <a:xfrm flipH="1">
            <a:off x="88291" y="6282021"/>
            <a:ext cx="1209175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fik 8"/>
          <p:cNvPicPr>
            <a:picLocks noChangeAspect="1"/>
          </p:cNvPicPr>
          <p:nvPr userDrawn="1"/>
        </p:nvPicPr>
        <p:blipFill>
          <a:blip r:embed="rId2"/>
          <a:stretch/>
        </p:blipFill>
        <p:spPr bwMode="auto">
          <a:xfrm>
            <a:off x="0" y="629752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04886" y="6290294"/>
            <a:ext cx="1598823" cy="490579"/>
          </a:xfrm>
          <a:prstGeom prst="rect">
            <a:avLst/>
          </a:prstGeom>
        </p:spPr>
      </p:pic>
      <p:sp>
        <p:nvSpPr>
          <p:cNvPr id="9" name="Textfeld 7"/>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455F51"/>
                </a:solidFill>
                <a:effectLst/>
                <a:uLnTx/>
                <a:uFillTx/>
                <a:latin typeface="Calibri Light"/>
                <a:ea typeface="Roboto Mono"/>
                <a:cs typeface="Calibri Light"/>
              </a:rPr>
              <a:t>PEEExcel – A fast one-stop-shop Assessment and Simulation framework for Positive Energy Districts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455F51"/>
                </a:solidFill>
                <a:effectLst/>
                <a:uLnTx/>
                <a:uFillTx/>
                <a:latin typeface="Calibri Light"/>
                <a:ea typeface="Roboto Mono"/>
                <a:cs typeface="Calibri Light"/>
              </a:rPr>
              <a:t>25.09.2024, BauSim Konferenz 2024 TU Wien</a:t>
            </a:r>
            <a:endParaRPr kumimoji="0" lang="de-AT" sz="1000" b="0" i="0" u="none" strike="noStrike" kern="0" cap="none" spc="0" normalizeH="0" baseline="0" noProof="0" dirty="0">
              <a:ln>
                <a:noFill/>
              </a:ln>
              <a:solidFill>
                <a:srgbClr val="455F51"/>
              </a:solidFill>
              <a:effectLst/>
              <a:uLnTx/>
              <a:uFillTx/>
              <a:latin typeface="Calibri Light"/>
              <a:ea typeface="Roboto Mono"/>
              <a:cs typeface="Calibri Light"/>
            </a:endParaRPr>
          </a:p>
        </p:txBody>
      </p:sp>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2725135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EBB93C-2E8A-47D8-BF80-189E3796CBB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a:extLst>
              <a:ext uri="{FF2B5EF4-FFF2-40B4-BE49-F238E27FC236}">
                <a16:creationId xmlns:a16="http://schemas.microsoft.com/office/drawing/2014/main" id="{C93D37C2-83C7-4E7F-8481-C661AF9E4D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A8BAEEE3-DA01-4413-A721-49F52002E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1BCF96B1-6A4F-4681-A341-00FD4D978F13}"/>
              </a:ext>
            </a:extLst>
          </p:cNvPr>
          <p:cNvSpPr>
            <a:spLocks noGrp="1"/>
          </p:cNvSpPr>
          <p:nvPr>
            <p:ph type="dt" sz="half" idx="10"/>
          </p:nvPr>
        </p:nvSpPr>
        <p:spPr/>
        <p:txBody>
          <a:bodyPr/>
          <a:lstStyle/>
          <a:p>
            <a:fld id="{96CF23CC-4E2D-4836-A92F-68E77C2D174E}" type="datetime1">
              <a:rPr lang="it-IT" smtClean="0"/>
              <a:t>18/11/2025</a:t>
            </a:fld>
            <a:endParaRPr lang="it-IT"/>
          </a:p>
        </p:txBody>
      </p:sp>
      <p:sp>
        <p:nvSpPr>
          <p:cNvPr id="6" name="Segnaposto piè di pagina 5">
            <a:extLst>
              <a:ext uri="{FF2B5EF4-FFF2-40B4-BE49-F238E27FC236}">
                <a16:creationId xmlns:a16="http://schemas.microsoft.com/office/drawing/2014/main" id="{E1484ED0-5FE0-4C97-9C5E-C66C2423A92D}"/>
              </a:ext>
            </a:extLst>
          </p:cNvPr>
          <p:cNvSpPr>
            <a:spLocks noGrp="1"/>
          </p:cNvSpPr>
          <p:nvPr>
            <p:ph type="ftr" sz="quarter" idx="11"/>
          </p:nvPr>
        </p:nvSpPr>
        <p:spPr/>
        <p:txBody>
          <a:bodyPr/>
          <a:lstStyle/>
          <a:p>
            <a:r>
              <a:rPr lang="it-IT"/>
              <a:t>PAPER TITLE</a:t>
            </a:r>
          </a:p>
        </p:txBody>
      </p:sp>
      <p:sp>
        <p:nvSpPr>
          <p:cNvPr id="7" name="Segnaposto numero diapositiva 6">
            <a:extLst>
              <a:ext uri="{FF2B5EF4-FFF2-40B4-BE49-F238E27FC236}">
                <a16:creationId xmlns:a16="http://schemas.microsoft.com/office/drawing/2014/main" id="{C8FDC5FC-014F-4B22-822E-5642165A0AA1}"/>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2426196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4C9A27-802B-42CD-9547-0E398456A8F0}"/>
              </a:ext>
            </a:extLst>
          </p:cNvPr>
          <p:cNvSpPr>
            <a:spLocks noGrp="1"/>
          </p:cNvSpPr>
          <p:nvPr>
            <p:ph type="title"/>
          </p:nvPr>
        </p:nvSpPr>
        <p:spPr/>
        <p:txBody>
          <a:bodyPr/>
          <a:lstStyle/>
          <a:p>
            <a:r>
              <a:rPr lang="it-IT"/>
              <a:t>Fare clic per modificare lo stile del titolo</a:t>
            </a:r>
          </a:p>
        </p:txBody>
      </p:sp>
      <p:sp>
        <p:nvSpPr>
          <p:cNvPr id="3" name="Segnaposto testo verticale 2">
            <a:extLst>
              <a:ext uri="{FF2B5EF4-FFF2-40B4-BE49-F238E27FC236}">
                <a16:creationId xmlns:a16="http://schemas.microsoft.com/office/drawing/2014/main" id="{487568F7-39F4-4EF4-9996-926493D5ADE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7027465-CBC7-4ACC-B678-987CBBE46298}"/>
              </a:ext>
            </a:extLst>
          </p:cNvPr>
          <p:cNvSpPr>
            <a:spLocks noGrp="1"/>
          </p:cNvSpPr>
          <p:nvPr>
            <p:ph type="dt" sz="half" idx="10"/>
          </p:nvPr>
        </p:nvSpPr>
        <p:spPr/>
        <p:txBody>
          <a:bodyPr/>
          <a:lstStyle/>
          <a:p>
            <a:fld id="{87A4F39D-6E5C-4A11-AD9E-59E86527D8F1}" type="datetime1">
              <a:rPr lang="it-IT" smtClean="0"/>
              <a:t>18/11/2025</a:t>
            </a:fld>
            <a:endParaRPr lang="it-IT"/>
          </a:p>
        </p:txBody>
      </p:sp>
      <p:sp>
        <p:nvSpPr>
          <p:cNvPr id="5" name="Segnaposto piè di pagina 4">
            <a:extLst>
              <a:ext uri="{FF2B5EF4-FFF2-40B4-BE49-F238E27FC236}">
                <a16:creationId xmlns:a16="http://schemas.microsoft.com/office/drawing/2014/main" id="{A991D1A9-538B-4D26-8D3C-03CB0968EE35}"/>
              </a:ext>
            </a:extLst>
          </p:cNvPr>
          <p:cNvSpPr>
            <a:spLocks noGrp="1"/>
          </p:cNvSpPr>
          <p:nvPr>
            <p:ph type="ftr" sz="quarter" idx="11"/>
          </p:nvPr>
        </p:nvSpPr>
        <p:spPr/>
        <p:txBody>
          <a:bodyPr/>
          <a:lstStyle/>
          <a:p>
            <a:r>
              <a:rPr lang="it-IT"/>
              <a:t>PAPER TITLE</a:t>
            </a:r>
          </a:p>
        </p:txBody>
      </p:sp>
      <p:sp>
        <p:nvSpPr>
          <p:cNvPr id="6" name="Segnaposto numero diapositiva 5">
            <a:extLst>
              <a:ext uri="{FF2B5EF4-FFF2-40B4-BE49-F238E27FC236}">
                <a16:creationId xmlns:a16="http://schemas.microsoft.com/office/drawing/2014/main" id="{C4580F26-9A9B-42DC-ABB1-80EDCBFD4D00}"/>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7475612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DB8BB35-F623-4547-88F5-C14F3626B81E}"/>
              </a:ext>
            </a:extLst>
          </p:cNvPr>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a:extLst>
              <a:ext uri="{FF2B5EF4-FFF2-40B4-BE49-F238E27FC236}">
                <a16:creationId xmlns:a16="http://schemas.microsoft.com/office/drawing/2014/main" id="{949503B1-EACD-4B40-9D9E-007580EA3967}"/>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C8336BC-02B8-4724-ADA2-D44C8AF12ED5}"/>
              </a:ext>
            </a:extLst>
          </p:cNvPr>
          <p:cNvSpPr>
            <a:spLocks noGrp="1"/>
          </p:cNvSpPr>
          <p:nvPr>
            <p:ph type="dt" sz="half" idx="10"/>
          </p:nvPr>
        </p:nvSpPr>
        <p:spPr/>
        <p:txBody>
          <a:bodyPr/>
          <a:lstStyle/>
          <a:p>
            <a:fld id="{B1B1FC86-58E8-4086-908E-E7A75AB1C295}" type="datetime1">
              <a:rPr lang="it-IT" smtClean="0"/>
              <a:t>18/11/2025</a:t>
            </a:fld>
            <a:endParaRPr lang="it-IT"/>
          </a:p>
        </p:txBody>
      </p:sp>
      <p:sp>
        <p:nvSpPr>
          <p:cNvPr id="5" name="Segnaposto piè di pagina 4">
            <a:extLst>
              <a:ext uri="{FF2B5EF4-FFF2-40B4-BE49-F238E27FC236}">
                <a16:creationId xmlns:a16="http://schemas.microsoft.com/office/drawing/2014/main" id="{CA6C77BF-1C17-481D-9A04-EA6207F70F25}"/>
              </a:ext>
            </a:extLst>
          </p:cNvPr>
          <p:cNvSpPr>
            <a:spLocks noGrp="1"/>
          </p:cNvSpPr>
          <p:nvPr>
            <p:ph type="ftr" sz="quarter" idx="11"/>
          </p:nvPr>
        </p:nvSpPr>
        <p:spPr/>
        <p:txBody>
          <a:bodyPr/>
          <a:lstStyle/>
          <a:p>
            <a:r>
              <a:rPr lang="it-IT"/>
              <a:t>PAPER TITLE</a:t>
            </a:r>
          </a:p>
        </p:txBody>
      </p:sp>
      <p:sp>
        <p:nvSpPr>
          <p:cNvPr id="6" name="Segnaposto numero diapositiva 5">
            <a:extLst>
              <a:ext uri="{FF2B5EF4-FFF2-40B4-BE49-F238E27FC236}">
                <a16:creationId xmlns:a16="http://schemas.microsoft.com/office/drawing/2014/main" id="{DCC982F9-DD03-4F87-B08F-391E93AEAFE9}"/>
              </a:ext>
            </a:extLst>
          </p:cNvPr>
          <p:cNvSpPr>
            <a:spLocks noGrp="1"/>
          </p:cNvSpPr>
          <p:nvPr>
            <p:ph type="sldNum" sz="quarter" idx="12"/>
          </p:nvPr>
        </p:nvSpPr>
        <p:spPr/>
        <p:txBody>
          <a:bodyPr/>
          <a:lstStyle/>
          <a:p>
            <a:fld id="{128BA298-F52E-4FFC-92BF-A3852AA6941C}" type="slidenum">
              <a:rPr lang="it-IT" smtClean="0"/>
              <a:t>‹Nr.›</a:t>
            </a:fld>
            <a:endParaRPr lang="it-IT"/>
          </a:p>
        </p:txBody>
      </p:sp>
    </p:spTree>
    <p:extLst>
      <p:ext uri="{BB962C8B-B14F-4D97-AF65-F5344CB8AC3E}">
        <p14:creationId xmlns:p14="http://schemas.microsoft.com/office/powerpoint/2010/main" val="12795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Interne/formlose Folie">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239711" y="317214"/>
            <a:ext cx="11671393" cy="622300"/>
          </a:xfrm>
        </p:spPr>
        <p:txBody>
          <a:bodyPr lIns="0"/>
          <a:lstStyle>
            <a:lvl1pPr>
              <a:defRPr>
                <a:solidFill>
                  <a:schemeClr val="tx1"/>
                </a:solidFill>
                <a:latin typeface="Bahnschrift" panose="020B0502040204020203" pitchFamily="34" charset="0"/>
              </a:defRPr>
            </a:lvl1pPr>
          </a:lstStyle>
          <a:p>
            <a:pPr>
              <a:defRPr/>
            </a:pPr>
            <a:r>
              <a:rPr lang="de-DE"/>
              <a:t>Interne / formlose Präsentation</a:t>
            </a:r>
            <a:endParaRPr lang="de-AT"/>
          </a:p>
        </p:txBody>
      </p:sp>
      <p:sp>
        <p:nvSpPr>
          <p:cNvPr id="6" name="Rectangle 6"/>
          <p:cNvSpPr>
            <a:spLocks noGrp="1" noChangeArrowheads="1"/>
          </p:cNvSpPr>
          <p:nvPr>
            <p:ph type="sldNum" sz="quarter" idx="10"/>
          </p:nvPr>
        </p:nvSpPr>
        <p:spPr bwMode="auto">
          <a:xfrm>
            <a:off x="8110082" y="6327238"/>
            <a:ext cx="1237031" cy="476250"/>
          </a:xfr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8"/>
          <p:cNvPicPr>
            <a:picLocks noChangeAspect="1"/>
          </p:cNvPicPr>
          <p:nvPr userDrawn="1"/>
        </p:nvPicPr>
        <p:blipFill>
          <a:blip r:embed="rId2"/>
          <a:stretch/>
        </p:blipFill>
        <p:spPr bwMode="auto">
          <a:xfrm>
            <a:off x="11126832" y="6280362"/>
            <a:ext cx="1053216" cy="570003"/>
          </a:xfrm>
          <a:prstGeom prst="rect">
            <a:avLst/>
          </a:prstGeom>
        </p:spPr>
      </p:pic>
      <p:pic>
        <p:nvPicPr>
          <p:cNvPr id="3" name="Grafik 2">
            <a:extLst>
              <a:ext uri="{FF2B5EF4-FFF2-40B4-BE49-F238E27FC236}">
                <a16:creationId xmlns:a16="http://schemas.microsoft.com/office/drawing/2014/main" id="{7A032F0F-416B-70E8-56F4-FC924B6FB8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528009" y="6295496"/>
            <a:ext cx="1598823" cy="490579"/>
          </a:xfrm>
          <a:prstGeom prst="rect">
            <a:avLst/>
          </a:prstGeom>
        </p:spPr>
      </p:pic>
      <p:sp>
        <p:nvSpPr>
          <p:cNvPr id="11" name="Inhaltsplatzhalter 2">
            <a:extLst>
              <a:ext uri="{FF2B5EF4-FFF2-40B4-BE49-F238E27FC236}">
                <a16:creationId xmlns:a16="http://schemas.microsoft.com/office/drawing/2014/main" id="{BCA78159-342C-BCF6-F117-116DD689D753}"/>
              </a:ext>
            </a:extLst>
          </p:cNvPr>
          <p:cNvSpPr>
            <a:spLocks noGrp="1"/>
          </p:cNvSpPr>
          <p:nvPr>
            <p:ph idx="1"/>
          </p:nvPr>
        </p:nvSpPr>
        <p:spPr bwMode="auto">
          <a:xfrm>
            <a:off x="239712" y="1628800"/>
            <a:ext cx="11952288" cy="4391003"/>
          </a:xfrm>
        </p:spPr>
        <p:txBody>
          <a:bodyPr/>
          <a:lstStyle>
            <a:lvl1pPr marL="342900" indent="-342900">
              <a:lnSpc>
                <a:spcPct val="150000"/>
              </a:lnSpc>
              <a:buClr>
                <a:schemeClr val="accent6"/>
              </a:buClr>
              <a:buFont typeface="Calibri"/>
              <a:buChar char="⌂"/>
              <a:defRPr>
                <a:solidFill>
                  <a:schemeClr val="tx1"/>
                </a:solidFill>
                <a:latin typeface="Bahnschrift" panose="020B0502040204020203" pitchFamily="34" charset="0"/>
              </a:defRPr>
            </a:lvl1pPr>
            <a:lvl2pPr marL="742950" indent="-285750">
              <a:lnSpc>
                <a:spcPct val="150000"/>
              </a:lnSpc>
              <a:buClr>
                <a:schemeClr val="accent6"/>
              </a:buClr>
              <a:buFontTx/>
              <a:buChar char="►"/>
              <a:defRPr>
                <a:solidFill>
                  <a:schemeClr val="tx1"/>
                </a:solidFill>
                <a:latin typeface="Bahnschrift" panose="020B0502040204020203" pitchFamily="34" charset="0"/>
              </a:defRPr>
            </a:lvl2pPr>
            <a:lvl3pPr>
              <a:lnSpc>
                <a:spcPct val="150000"/>
              </a:lnSpc>
              <a:buClr>
                <a:schemeClr val="accent6"/>
              </a:buClr>
              <a:buSzPct val="120000"/>
              <a:defRPr>
                <a:solidFill>
                  <a:schemeClr val="tx1"/>
                </a:solidFill>
                <a:latin typeface="Bahnschrift" panose="020B0502040204020203" pitchFamily="34" charset="0"/>
              </a:defRPr>
            </a:lvl3pPr>
            <a:lvl4pPr>
              <a:lnSpc>
                <a:spcPct val="150000"/>
              </a:lnSpc>
              <a:buClr>
                <a:schemeClr val="accent6"/>
              </a:buClr>
              <a:defRPr>
                <a:solidFill>
                  <a:schemeClr val="tx1"/>
                </a:solidFill>
                <a:latin typeface="Bahnschrift" panose="020B0502040204020203" pitchFamily="34" charset="0"/>
              </a:defRPr>
            </a:lvl4pPr>
            <a:lvl5pPr>
              <a:lnSpc>
                <a:spcPct val="150000"/>
              </a:lnSpc>
              <a:buClr>
                <a:schemeClr val="accent6"/>
              </a:buClr>
              <a:defRPr>
                <a:solidFill>
                  <a:schemeClr val="tx1"/>
                </a:solidFill>
                <a:latin typeface="Bahnschrift" panose="020B0502040204020203" pitchFamily="34" charset="0"/>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AT"/>
          </a:p>
        </p:txBody>
      </p:sp>
    </p:spTree>
    <p:extLst>
      <p:ext uri="{BB962C8B-B14F-4D97-AF65-F5344CB8AC3E}">
        <p14:creationId xmlns:p14="http://schemas.microsoft.com/office/powerpoint/2010/main" val="3790154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8" name="Textplatzhalter 7"/>
          <p:cNvSpPr>
            <a:spLocks noGrp="1"/>
          </p:cNvSpPr>
          <p:nvPr>
            <p:ph type="body" sz="quarter" idx="13"/>
          </p:nvPr>
        </p:nvSpPr>
        <p:spPr>
          <a:xfrm>
            <a:off x="719669" y="2390400"/>
            <a:ext cx="10638367" cy="3753600"/>
          </a:xfrm>
        </p:spPr>
        <p:txBody>
          <a:bodyPr/>
          <a:lstStyle/>
          <a:p>
            <a:pPr lvl="0"/>
            <a:r>
              <a:rPr lang="de-DE"/>
              <a:t>Formatvorlagen des Textmasters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de-AT" dirty="0"/>
              <a:t>klima</a:t>
            </a:r>
            <a:r>
              <a:rPr lang="de-AT" b="1" dirty="0"/>
              <a:t>aktiv</a:t>
            </a:r>
            <a:r>
              <a:rPr lang="de-AT" dirty="0"/>
              <a:t> Siedlungen und Quartiere</a:t>
            </a:r>
          </a:p>
        </p:txBody>
      </p:sp>
      <p:sp>
        <p:nvSpPr>
          <p:cNvPr id="5" name="Foliennummernplatzhalter 4"/>
          <p:cNvSpPr>
            <a:spLocks noGrp="1"/>
          </p:cNvSpPr>
          <p:nvPr>
            <p:ph type="sldNum" sz="quarter" idx="12"/>
          </p:nvPr>
        </p:nvSpPr>
        <p:spPr>
          <a:xfrm>
            <a:off x="10272004" y="6387003"/>
            <a:ext cx="1086029" cy="266700"/>
          </a:xfrm>
        </p:spPr>
        <p:txBody>
          <a:bodyPr/>
          <a:lstStyle/>
          <a:p>
            <a:fld id="{1206269C-C24E-4E80-9A4B-E7E19BB59A67}" type="slidenum">
              <a:rPr lang="de-AT" smtClean="0"/>
              <a:pPr/>
              <a:t>‹Nr.›</a:t>
            </a:fld>
            <a:endParaRPr lang="de-AT" dirty="0"/>
          </a:p>
        </p:txBody>
      </p:sp>
      <p:pic>
        <p:nvPicPr>
          <p:cNvPr id="3" name="Grafik 8">
            <a:extLst>
              <a:ext uri="{FF2B5EF4-FFF2-40B4-BE49-F238E27FC236}">
                <a16:creationId xmlns:a16="http://schemas.microsoft.com/office/drawing/2014/main" id="{B45B29F3-C614-2703-8049-9081D93B0CE3}"/>
              </a:ext>
            </a:extLst>
          </p:cNvPr>
          <p:cNvPicPr>
            <a:picLocks noChangeAspect="1"/>
          </p:cNvPicPr>
          <p:nvPr userDrawn="1"/>
        </p:nvPicPr>
        <p:blipFill>
          <a:blip r:embed="rId2"/>
          <a:stretch/>
        </p:blipFill>
        <p:spPr bwMode="auto">
          <a:xfrm>
            <a:off x="5552267" y="204298"/>
            <a:ext cx="1155964" cy="625611"/>
          </a:xfrm>
          <a:prstGeom prst="rect">
            <a:avLst/>
          </a:prstGeom>
        </p:spPr>
      </p:pic>
      <p:pic>
        <p:nvPicPr>
          <p:cNvPr id="6" name="Grafik 5">
            <a:extLst>
              <a:ext uri="{FF2B5EF4-FFF2-40B4-BE49-F238E27FC236}">
                <a16:creationId xmlns:a16="http://schemas.microsoft.com/office/drawing/2014/main" id="{3A351269-43E8-45F4-8012-70B00FD5A9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7575421" y="204298"/>
            <a:ext cx="1754800" cy="538439"/>
          </a:xfrm>
          <a:prstGeom prst="rect">
            <a:avLst/>
          </a:prstGeom>
        </p:spPr>
      </p:pic>
      <p:sp>
        <p:nvSpPr>
          <p:cNvPr id="7" name="Textfeld 7">
            <a:extLst>
              <a:ext uri="{FF2B5EF4-FFF2-40B4-BE49-F238E27FC236}">
                <a16:creationId xmlns:a16="http://schemas.microsoft.com/office/drawing/2014/main" id="{2E928887-D646-D7D1-6BD5-474E88664B19}"/>
              </a:ext>
            </a:extLst>
          </p:cNvPr>
          <p:cNvSpPr>
            <a:spLocks noAdjustHandles="1"/>
          </p:cNvSpPr>
          <p:nvPr userDrawn="1"/>
        </p:nvSpPr>
        <p:spPr bwMode="auto">
          <a:xfrm>
            <a:off x="1444579" y="8358597"/>
            <a:ext cx="13686459" cy="707694"/>
          </a:xfrm>
          <a:prstGeom prst="rect">
            <a:avLst/>
          </a:prstGeom>
          <a:noFill/>
        </p:spPr>
        <p:txBody>
          <a:bodyPr wrap="square" l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333" b="0" i="0" u="none" strike="noStrike" kern="0" cap="none" spc="0" normalizeH="0" baseline="0" noProof="0">
                <a:ln>
                  <a:noFill/>
                </a:ln>
                <a:solidFill>
                  <a:srgbClr val="455F51"/>
                </a:solidFill>
                <a:effectLst/>
                <a:uLnTx/>
                <a:uFillTx/>
                <a:latin typeface="Calibri Light"/>
                <a:ea typeface="Roboto Mono"/>
                <a:cs typeface="Calibri Light"/>
              </a:rPr>
              <a:t>Simon Schneider – Stadt Wien Kompetenzteam für klimafitte Stadtsanierung (KlimSta)</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1" i="0" u="none" strike="noStrike" kern="0" cap="none" spc="0" normalizeH="0" baseline="0" noProof="0">
                <a:ln>
                  <a:noFill/>
                </a:ln>
                <a:solidFill>
                  <a:srgbClr val="455F51"/>
                </a:solidFill>
                <a:effectLst/>
                <a:uLnTx/>
                <a:uFillTx/>
                <a:latin typeface="Calibri Light"/>
                <a:ea typeface="Roboto Mono"/>
                <a:cs typeface="Calibri Light"/>
              </a:rPr>
              <a:t>Titel der Präsentation, des eigenen Inhalts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333" b="0" i="0" u="none" strike="noStrike" kern="0" cap="none" spc="0" normalizeH="0" baseline="0" noProof="0">
                <a:ln>
                  <a:noFill/>
                </a:ln>
                <a:solidFill>
                  <a:srgbClr val="455F51"/>
                </a:solidFill>
                <a:effectLst/>
                <a:uLnTx/>
                <a:uFillTx/>
                <a:latin typeface="Calibri Light"/>
                <a:ea typeface="Roboto Mono"/>
                <a:cs typeface="Calibri Light"/>
              </a:rPr>
              <a:t>Datum, Titel der Veranstaltung / des Rahmens / des Kontexts</a:t>
            </a:r>
            <a:endParaRPr kumimoji="0" lang="de-AT" sz="1333" b="0" i="0" u="none" strike="noStrike" kern="0" cap="none" spc="0" normalizeH="0" baseline="0" noProof="0" dirty="0">
              <a:ln>
                <a:noFill/>
              </a:ln>
              <a:solidFill>
                <a:srgbClr val="455F51"/>
              </a:solidFill>
              <a:effectLst/>
              <a:uLnTx/>
              <a:uFillTx/>
              <a:latin typeface="Calibri Light"/>
              <a:ea typeface="Roboto Mono"/>
              <a:cs typeface="Calibri Light"/>
            </a:endParaRPr>
          </a:p>
        </p:txBody>
      </p:sp>
    </p:spTree>
    <p:extLst>
      <p:ext uri="{BB962C8B-B14F-4D97-AF65-F5344CB8AC3E}">
        <p14:creationId xmlns:p14="http://schemas.microsoft.com/office/powerpoint/2010/main" val="6161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FA3257D2-6BBE-3CAE-C751-FB4352E21852}"/>
              </a:ext>
            </a:extLst>
          </p:cNvPr>
          <p:cNvSpPr/>
          <p:nvPr userDrawn="1"/>
        </p:nvSpPr>
        <p:spPr>
          <a:xfrm>
            <a:off x="-790575" y="6273343"/>
            <a:ext cx="13373100" cy="7986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p:cNvSpPr>
            <a:spLocks noGrp="1"/>
          </p:cNvSpPr>
          <p:nvPr>
            <p:ph type="title"/>
          </p:nvPr>
        </p:nvSpPr>
        <p:spPr>
          <a:xfrm>
            <a:off x="239712" y="777402"/>
            <a:ext cx="10464800" cy="622300"/>
          </a:xfrm>
          <a:prstGeom prst="rect">
            <a:avLst/>
          </a:prstGeom>
        </p:spPr>
        <p:txBody>
          <a:bodyPr lIns="0"/>
          <a:lstStyle>
            <a:lvl1pPr>
              <a:defRPr>
                <a:solidFill>
                  <a:schemeClr val="accent6">
                    <a:lumMod val="20000"/>
                    <a:lumOff val="80000"/>
                  </a:schemeClr>
                </a:solidFill>
                <a:latin typeface="Bahnschrift" panose="020B0502040204020203" pitchFamily="34" charset="0"/>
              </a:defRPr>
            </a:lvl1pPr>
          </a:lstStyle>
          <a:p>
            <a:r>
              <a:rPr lang="de-DE" dirty="0"/>
              <a:t>Titelmasterformat durch Klicken bearbeiten</a:t>
            </a:r>
            <a:endParaRPr lang="de-AT" dirty="0"/>
          </a:p>
        </p:txBody>
      </p:sp>
      <p:sp>
        <p:nvSpPr>
          <p:cNvPr id="9" name="Rectangle 6">
            <a:extLst>
              <a:ext uri="{FF2B5EF4-FFF2-40B4-BE49-F238E27FC236}">
                <a16:creationId xmlns:a16="http://schemas.microsoft.com/office/drawing/2014/main" id="{302F6DD1-983A-9183-1EE7-7C5C3A13C8FE}"/>
              </a:ext>
            </a:extLst>
          </p:cNvPr>
          <p:cNvSpPr>
            <a:spLocks noGrp="1" noChangeArrowheads="1"/>
          </p:cNvSpPr>
          <p:nvPr>
            <p:ph type="sldNum" sz="quarter" idx="4"/>
          </p:nvPr>
        </p:nvSpPr>
        <p:spPr bwMode="auto">
          <a:xfrm>
            <a:off x="9130939" y="6349684"/>
            <a:ext cx="1237031" cy="476250"/>
          </a:xfrm>
          <a:prstGeom prst="rect">
            <a:avLst/>
          </a:prstGeom>
          <a:ln/>
        </p:spPr>
        <p:txBody>
          <a:bodyPr/>
          <a:lstStyle>
            <a:lvl1pP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1" name="Grafik 10">
            <a:extLst>
              <a:ext uri="{FF2B5EF4-FFF2-40B4-BE49-F238E27FC236}">
                <a16:creationId xmlns:a16="http://schemas.microsoft.com/office/drawing/2014/main" id="{0B661AEE-8112-089D-7DA6-3D0E8E98A5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10548866" y="6466391"/>
            <a:ext cx="1598823" cy="490579"/>
          </a:xfrm>
          <a:prstGeom prst="rect">
            <a:avLst/>
          </a:prstGeom>
        </p:spPr>
      </p:pic>
      <p:sp>
        <p:nvSpPr>
          <p:cNvPr id="12" name="Textfeld 7">
            <a:extLst>
              <a:ext uri="{FF2B5EF4-FFF2-40B4-BE49-F238E27FC236}">
                <a16:creationId xmlns:a16="http://schemas.microsoft.com/office/drawing/2014/main" id="{A826373C-08C4-20ED-2D11-C978CEDE0536}"/>
              </a:ext>
            </a:extLst>
          </p:cNvPr>
          <p:cNvSpPr>
            <a:spLocks noAdjustHandles="1"/>
          </p:cNvSpPr>
          <p:nvPr userDrawn="1"/>
        </p:nvSpPr>
        <p:spPr bwMode="auto">
          <a:xfrm>
            <a:off x="1083434" y="6268948"/>
            <a:ext cx="10264844" cy="55399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02324A"/>
                </a:solidFill>
                <a:effectLst/>
                <a:uLnTx/>
                <a:uFillTx/>
                <a:latin typeface="Calibri Light"/>
                <a:ea typeface="Roboto Mono"/>
                <a:cs typeface="Calibri Light"/>
              </a:rPr>
              <a:t>Simon Schneider – Stadt Wien Kompetenzteam für klimafitte Stadtsanierung (KlimSta)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1" i="0" u="none" strike="noStrike" kern="0" cap="none" spc="0" normalizeH="0" baseline="0" noProof="0">
                <a:ln>
                  <a:noFill/>
                </a:ln>
                <a:solidFill>
                  <a:srgbClr val="02324A"/>
                </a:solidFill>
                <a:effectLst/>
                <a:uLnTx/>
                <a:uFillTx/>
                <a:latin typeface="Calibri Light"/>
                <a:ea typeface="Roboto Mono"/>
                <a:cs typeface="Calibri Light"/>
              </a:rPr>
              <a:t>Titel der Präsentation, des eigenen Inhalts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a:ln>
                  <a:noFill/>
                </a:ln>
                <a:solidFill>
                  <a:srgbClr val="02324A"/>
                </a:solidFill>
                <a:effectLst/>
                <a:uLnTx/>
                <a:uFillTx/>
                <a:latin typeface="Calibri Light"/>
                <a:ea typeface="Roboto Mono"/>
                <a:cs typeface="Calibri Light"/>
              </a:rPr>
              <a:t>Datum, Titel der Veranstaltung / des Rahmens / des Kontexts</a:t>
            </a:r>
            <a:endParaRPr kumimoji="0" lang="de-AT" sz="1000" b="0" i="0" u="none" strike="noStrike" kern="0" cap="none" spc="0" normalizeH="0" baseline="0" noProof="0" dirty="0">
              <a:ln>
                <a:noFill/>
              </a:ln>
              <a:solidFill>
                <a:srgbClr val="02324A"/>
              </a:solidFill>
              <a:effectLst/>
              <a:uLnTx/>
              <a:uFillTx/>
              <a:latin typeface="Calibri Light"/>
              <a:ea typeface="Roboto Mono"/>
              <a:cs typeface="Calibri Light"/>
            </a:endParaRPr>
          </a:p>
        </p:txBody>
      </p:sp>
      <p:pic>
        <p:nvPicPr>
          <p:cNvPr id="16" name="Grafik 8">
            <a:extLst>
              <a:ext uri="{FF2B5EF4-FFF2-40B4-BE49-F238E27FC236}">
                <a16:creationId xmlns:a16="http://schemas.microsoft.com/office/drawing/2014/main" id="{A9B6370B-A64E-EB82-7C53-F0010D2F676F}"/>
              </a:ext>
            </a:extLst>
          </p:cNvPr>
          <p:cNvPicPr>
            <a:picLocks noChangeAspect="1"/>
          </p:cNvPicPr>
          <p:nvPr userDrawn="1"/>
        </p:nvPicPr>
        <p:blipFill>
          <a:blip r:embed="rId3"/>
          <a:stretch/>
        </p:blipFill>
        <p:spPr bwMode="auto">
          <a:xfrm>
            <a:off x="0" y="6297522"/>
            <a:ext cx="1053216" cy="570003"/>
          </a:xfrm>
          <a:prstGeom prst="rect">
            <a:avLst/>
          </a:prstGeom>
        </p:spPr>
      </p:pic>
    </p:spTree>
    <p:extLst>
      <p:ext uri="{BB962C8B-B14F-4D97-AF65-F5344CB8AC3E}">
        <p14:creationId xmlns:p14="http://schemas.microsoft.com/office/powerpoint/2010/main" val="2573102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582E3A-564F-4E3E-B6D4-4FE79B690D4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447A72F8-29F4-437C-80E8-F1AA48A23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EFEFFEBE-29AC-46C9-888D-3B9D2D3AA239}"/>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5" name="Fußzeilenplatzhalter 4">
            <a:extLst>
              <a:ext uri="{FF2B5EF4-FFF2-40B4-BE49-F238E27FC236}">
                <a16:creationId xmlns:a16="http://schemas.microsoft.com/office/drawing/2014/main" id="{F923BBBB-9029-4F35-A850-368CE0937C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4D3015F-B006-4FEC-900D-0B3C896590D1}"/>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35278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892B1F-D8CA-4AB1-A14B-955DFDC44179}"/>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FAA81C56-5CD2-4E43-9AE1-85D11E88D9D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94F22B7-DCD7-4B99-9D3B-C53A6AB88AA6}"/>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5" name="Fußzeilenplatzhalter 4">
            <a:extLst>
              <a:ext uri="{FF2B5EF4-FFF2-40B4-BE49-F238E27FC236}">
                <a16:creationId xmlns:a16="http://schemas.microsoft.com/office/drawing/2014/main" id="{3747A5CA-6A9F-400A-AD33-A105F5AFA0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30008BA-A442-48BE-A7C7-01BFE9E7E873}"/>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7738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2E435-8C7A-487D-A61E-A234E09CC5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CB53D672-3EFE-40F6-8664-15F877CCA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8158BCF-9801-4553-BA58-F1DBF0BF58BE}"/>
              </a:ext>
            </a:extLst>
          </p:cNvPr>
          <p:cNvSpPr>
            <a:spLocks noGrp="1"/>
          </p:cNvSpPr>
          <p:nvPr>
            <p:ph type="dt" sz="half" idx="10"/>
          </p:nvPr>
        </p:nvSpPr>
        <p:spPr/>
        <p:txBody>
          <a:bodyPr/>
          <a:lstStyle/>
          <a:p>
            <a:fld id="{3B304FD4-D54F-423C-8DBD-D9215A38A140}" type="datetimeFigureOut">
              <a:rPr lang="de-DE" smtClean="0"/>
              <a:t>18.11.2025</a:t>
            </a:fld>
            <a:endParaRPr lang="de-DE"/>
          </a:p>
        </p:txBody>
      </p:sp>
      <p:sp>
        <p:nvSpPr>
          <p:cNvPr id="5" name="Fußzeilenplatzhalter 4">
            <a:extLst>
              <a:ext uri="{FF2B5EF4-FFF2-40B4-BE49-F238E27FC236}">
                <a16:creationId xmlns:a16="http://schemas.microsoft.com/office/drawing/2014/main" id="{117401AB-47BB-47CF-AFE1-642A13B9C0B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500090F-4C04-48D1-BEE5-FE5913EB9014}"/>
              </a:ext>
            </a:extLst>
          </p:cNvPr>
          <p:cNvSpPr>
            <a:spLocks noGrp="1"/>
          </p:cNvSpPr>
          <p:nvPr>
            <p:ph type="sldNum" sz="quarter" idx="12"/>
          </p:nvPr>
        </p:nvSpPr>
        <p:spPr/>
        <p:txBody>
          <a:bodyPr/>
          <a:lstStyle/>
          <a:p>
            <a:fld id="{9A5E9127-D66F-46D7-977A-222A04F2B139}" type="slidenum">
              <a:rPr lang="de-DE" smtClean="0"/>
              <a:t>‹Nr.›</a:t>
            </a:fld>
            <a:endParaRPr lang="de-DE"/>
          </a:p>
        </p:txBody>
      </p:sp>
    </p:spTree>
    <p:extLst>
      <p:ext uri="{BB962C8B-B14F-4D97-AF65-F5344CB8AC3E}">
        <p14:creationId xmlns:p14="http://schemas.microsoft.com/office/powerpoint/2010/main" val="4197730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title"/>
          </p:nvPr>
        </p:nvSpPr>
        <p:spPr bwMode="auto">
          <a:xfrm>
            <a:off x="814917" y="908050"/>
            <a:ext cx="10464800" cy="622300"/>
          </a:xfrm>
          <a:prstGeom prst="rect">
            <a:avLst/>
          </a:prstGeom>
          <a:noFill/>
          <a:ln>
            <a:noFill/>
          </a:ln>
        </p:spPr>
        <p:txBody>
          <a:bodyPr vert="horz" wrap="none" lIns="91440" tIns="45720" rIns="91440" bIns="45720" numCol="1" anchor="ctr" anchorCtr="0" compatLnSpc="1">
            <a:prstTxWarp prst="textNoShape">
              <a:avLst/>
            </a:prstTxWarp>
          </a:bodyPr>
          <a:lstStyle/>
          <a:p>
            <a:pPr lvl="0">
              <a:defRPr/>
            </a:pPr>
            <a:r>
              <a:rPr lang="de-AT"/>
              <a:t>Titelmasterformat</a:t>
            </a:r>
            <a:endParaRPr/>
          </a:p>
        </p:txBody>
      </p:sp>
      <p:sp>
        <p:nvSpPr>
          <p:cNvPr id="5" name="Rectangle 3"/>
          <p:cNvSpPr>
            <a:spLocks noGrp="1" noChangeArrowheads="1"/>
          </p:cNvSpPr>
          <p:nvPr>
            <p:ph type="body" idx="1"/>
          </p:nvPr>
        </p:nvSpPr>
        <p:spPr bwMode="auto">
          <a:xfrm>
            <a:off x="823384" y="1844678"/>
            <a:ext cx="10464800" cy="417512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de-AT"/>
              <a:t>Textmasterformate durch Klicken bearbeiten</a:t>
            </a:r>
            <a:endParaRPr/>
          </a:p>
          <a:p>
            <a:pPr lvl="1">
              <a:defRPr/>
            </a:pPr>
            <a:r>
              <a:rPr lang="de-AT"/>
              <a:t>Zweite Ebene</a:t>
            </a:r>
            <a:endParaRPr/>
          </a:p>
          <a:p>
            <a:pPr lvl="2">
              <a:defRPr/>
            </a:pPr>
            <a:r>
              <a:rPr lang="de-AT"/>
              <a:t>Dritte Ebene</a:t>
            </a:r>
            <a:endParaRPr/>
          </a:p>
          <a:p>
            <a:pPr lvl="3">
              <a:defRPr/>
            </a:pPr>
            <a:r>
              <a:rPr lang="de-AT"/>
              <a:t>Vierte Ebene</a:t>
            </a:r>
            <a:endParaRPr/>
          </a:p>
          <a:p>
            <a:pPr lvl="4">
              <a:defRPr/>
            </a:pPr>
            <a:r>
              <a:rPr lang="de-AT"/>
              <a:t>Fünfte Ebene</a:t>
            </a:r>
            <a:endParaRPr/>
          </a:p>
        </p:txBody>
      </p:sp>
      <p:sp>
        <p:nvSpPr>
          <p:cNvPr id="6" name="Rectangle 6"/>
          <p:cNvSpPr>
            <a:spLocks noGrp="1" noChangeArrowheads="1"/>
          </p:cNvSpPr>
          <p:nvPr>
            <p:ph type="sldNum" sz="quarter" idx="4"/>
          </p:nvPr>
        </p:nvSpPr>
        <p:spPr bwMode="auto">
          <a:xfrm>
            <a:off x="8401051" y="6237288"/>
            <a:ext cx="2844800" cy="476250"/>
          </a:xfrm>
          <a:prstGeom prst="rect">
            <a:avLst/>
          </a:prstGeom>
          <a:noFill/>
          <a:ln>
            <a:noFill/>
          </a:ln>
        </p:spPr>
        <p:txBody>
          <a:bodyPr vert="horz" wrap="square" lIns="0" tIns="45720" rIns="0" bIns="45720" numCol="1" anchor="t" anchorCtr="0" compatLnSpc="1">
            <a:prstTxWarp prst="textNoShape">
              <a:avLst/>
            </a:prstTxWarp>
          </a:bodyPr>
          <a:lstStyle>
            <a:lvl1pPr algn="r">
              <a:defRPr sz="800">
                <a:solidFill>
                  <a:srgbClr val="626B7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5A383EEB-5FB3-41BF-83A0-B5D99D96C4B7}" type="slidenum">
              <a:rPr kumimoji="0" lang="de-AT" sz="800" b="0" i="0" u="none" strike="noStrike" kern="0" cap="none" spc="0" normalizeH="0" baseline="0" noProof="0">
                <a:ln>
                  <a:noFill/>
                </a:ln>
                <a:solidFill>
                  <a:srgbClr val="626B71"/>
                </a:solidFill>
                <a:effectLst/>
                <a:uLnTx/>
                <a:uFillTx/>
                <a:latin typeface="Calibri"/>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AT" sz="800" b="0" i="0" u="none" strike="noStrike" kern="0" cap="none" spc="0" normalizeH="0" baseline="0" noProof="0">
              <a:ln>
                <a:noFill/>
              </a:ln>
              <a:solidFill>
                <a:srgbClr val="626B71"/>
              </a:solidFill>
              <a:effectLst/>
              <a:uLnTx/>
              <a:uFillTx/>
              <a:latin typeface="Calibri"/>
              <a:ea typeface="+mn-ea"/>
              <a:cs typeface="Arial"/>
            </a:endParaRPr>
          </a:p>
        </p:txBody>
      </p:sp>
      <p:sp>
        <p:nvSpPr>
          <p:cNvPr id="7" name="Rectangle 5"/>
          <p:cNvSpPr>
            <a:spLocks noGrp="1" noChangeArrowheads="1"/>
          </p:cNvSpPr>
          <p:nvPr>
            <p:ph type="ftr" sz="quarter" idx="3"/>
          </p:nvPr>
        </p:nvSpPr>
        <p:spPr bwMode="auto">
          <a:xfrm>
            <a:off x="814917" y="6237288"/>
            <a:ext cx="6720416" cy="476250"/>
          </a:xfrm>
          <a:prstGeom prst="rect">
            <a:avLst/>
          </a:prstGeom>
          <a:noFill/>
          <a:ln>
            <a:noFill/>
          </a:ln>
        </p:spPr>
        <p:txBody>
          <a:bodyPr vert="horz" wrap="square" lIns="0" tIns="45720" rIns="0" bIns="45720" numCol="1" anchor="t" anchorCtr="0" compatLnSpc="1">
            <a:prstTxWarp prst="textNoShape">
              <a:avLst/>
            </a:prstTxWarp>
          </a:bodyPr>
          <a:lstStyle>
            <a:lvl1pPr>
              <a:defRPr sz="800">
                <a:solidFill>
                  <a:srgbClr val="626B7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800" b="0" i="0" u="none" strike="noStrike" kern="0" cap="none" spc="0" normalizeH="0" baseline="0" noProof="0">
              <a:ln>
                <a:noFill/>
              </a:ln>
              <a:solidFill>
                <a:srgbClr val="626B71"/>
              </a:solidFill>
              <a:effectLst/>
              <a:uLnTx/>
              <a:uFillTx/>
              <a:latin typeface="Calibri"/>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800" b="0" i="0" u="none" strike="noStrike" kern="0" cap="none" spc="0" normalizeH="0" baseline="0" noProof="0">
                <a:ln>
                  <a:noFill/>
                </a:ln>
                <a:solidFill>
                  <a:srgbClr val="626B71"/>
                </a:solidFill>
                <a:effectLst/>
                <a:uLnTx/>
                <a:uFillTx/>
                <a:latin typeface="Calibri"/>
                <a:ea typeface="+mn-ea"/>
                <a:cs typeface="Arial"/>
              </a:rPr>
              <a:t>© 2014/15 FH Technikum Wien</a:t>
            </a:r>
            <a:endParaRPr kumimoji="0" sz="800" b="0" i="0" u="none" strike="noStrike" kern="0" cap="none" spc="0" normalizeH="0" baseline="0" noProof="0">
              <a:ln>
                <a:noFill/>
              </a:ln>
              <a:solidFill>
                <a:srgbClr val="626B71"/>
              </a:solidFill>
              <a:effectLst/>
              <a:uLnTx/>
              <a:uFillTx/>
              <a:latin typeface="Calibri"/>
              <a:cs typeface="Arial"/>
            </a:endParaRPr>
          </a:p>
        </p:txBody>
      </p:sp>
    </p:spTree>
    <p:extLst>
      <p:ext uri="{BB962C8B-B14F-4D97-AF65-F5344CB8AC3E}">
        <p14:creationId xmlns:p14="http://schemas.microsoft.com/office/powerpoint/2010/main" val="159273023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7" r:id="rId5"/>
  </p:sldLayoutIdLst>
  <p:hf hdr="0" dt="0"/>
  <p:txStyles>
    <p:titleStyle>
      <a:lvl1pPr algn="l">
        <a:spcBef>
          <a:spcPts val="0"/>
        </a:spcBef>
        <a:spcAft>
          <a:spcPts val="0"/>
        </a:spcAft>
        <a:defRPr sz="3200">
          <a:solidFill>
            <a:schemeClr val="tx2"/>
          </a:solidFill>
          <a:latin typeface="+mj-lt"/>
          <a:ea typeface="+mj-ea"/>
          <a:cs typeface="+mj-cs"/>
        </a:defRPr>
      </a:lvl1pPr>
      <a:lvl2pPr algn="l">
        <a:spcBef>
          <a:spcPts val="0"/>
        </a:spcBef>
        <a:spcAft>
          <a:spcPts val="0"/>
        </a:spcAft>
        <a:defRPr sz="3200">
          <a:solidFill>
            <a:schemeClr val="tx2"/>
          </a:solidFill>
          <a:latin typeface="Arial"/>
          <a:cs typeface="Arial"/>
        </a:defRPr>
      </a:lvl2pPr>
      <a:lvl3pPr algn="l">
        <a:spcBef>
          <a:spcPts val="0"/>
        </a:spcBef>
        <a:spcAft>
          <a:spcPts val="0"/>
        </a:spcAft>
        <a:defRPr sz="3200">
          <a:solidFill>
            <a:schemeClr val="tx2"/>
          </a:solidFill>
          <a:latin typeface="Arial"/>
          <a:cs typeface="Arial"/>
        </a:defRPr>
      </a:lvl3pPr>
      <a:lvl4pPr algn="l">
        <a:spcBef>
          <a:spcPts val="0"/>
        </a:spcBef>
        <a:spcAft>
          <a:spcPts val="0"/>
        </a:spcAft>
        <a:defRPr sz="3200">
          <a:solidFill>
            <a:schemeClr val="tx2"/>
          </a:solidFill>
          <a:latin typeface="Arial"/>
          <a:cs typeface="Arial"/>
        </a:defRPr>
      </a:lvl4pPr>
      <a:lvl5pPr algn="l">
        <a:spcBef>
          <a:spcPts val="0"/>
        </a:spcBef>
        <a:spcAft>
          <a:spcPts val="0"/>
        </a:spcAft>
        <a:defRPr sz="3200">
          <a:solidFill>
            <a:schemeClr val="tx2"/>
          </a:solidFill>
          <a:latin typeface="Arial"/>
          <a:cs typeface="Arial"/>
        </a:defRPr>
      </a:lvl5pPr>
      <a:lvl6pPr marL="457200" algn="l">
        <a:spcBef>
          <a:spcPts val="0"/>
        </a:spcBef>
        <a:spcAft>
          <a:spcPts val="0"/>
        </a:spcAft>
        <a:defRPr sz="3200">
          <a:solidFill>
            <a:schemeClr val="tx2"/>
          </a:solidFill>
          <a:latin typeface="Arial"/>
          <a:cs typeface="Arial"/>
        </a:defRPr>
      </a:lvl6pPr>
      <a:lvl7pPr marL="914400" algn="l">
        <a:spcBef>
          <a:spcPts val="0"/>
        </a:spcBef>
        <a:spcAft>
          <a:spcPts val="0"/>
        </a:spcAft>
        <a:defRPr sz="3200">
          <a:solidFill>
            <a:schemeClr val="tx2"/>
          </a:solidFill>
          <a:latin typeface="Arial"/>
          <a:cs typeface="Arial"/>
        </a:defRPr>
      </a:lvl7pPr>
      <a:lvl8pPr marL="1371600" algn="l">
        <a:spcBef>
          <a:spcPts val="0"/>
        </a:spcBef>
        <a:spcAft>
          <a:spcPts val="0"/>
        </a:spcAft>
        <a:defRPr sz="3200">
          <a:solidFill>
            <a:schemeClr val="tx2"/>
          </a:solidFill>
          <a:latin typeface="Arial"/>
          <a:cs typeface="Arial"/>
        </a:defRPr>
      </a:lvl8pPr>
      <a:lvl9pPr marL="1828800" algn="l">
        <a:spcBef>
          <a:spcPts val="0"/>
        </a:spcBef>
        <a:spcAft>
          <a:spcPts val="0"/>
        </a:spcAft>
        <a:defRPr sz="3200">
          <a:solidFill>
            <a:schemeClr val="tx2"/>
          </a:solidFill>
          <a:latin typeface="Arial"/>
          <a:cs typeface="Arial"/>
        </a:defRPr>
      </a:lvl9pPr>
    </p:titleStyle>
    <p:bodyStyle>
      <a:lvl1pPr marL="342900" indent="-342900" algn="l">
        <a:spcBef>
          <a:spcPts val="0"/>
        </a:spcBef>
        <a:spcAft>
          <a:spcPts val="0"/>
        </a:spcAft>
        <a:buClr>
          <a:srgbClr val="008462"/>
        </a:buClr>
        <a:buFont typeface="Wingdings"/>
        <a:buChar char="§"/>
        <a:defRPr sz="2200">
          <a:solidFill>
            <a:schemeClr val="tx1"/>
          </a:solidFill>
          <a:latin typeface="+mn-lt"/>
          <a:ea typeface="+mn-ea"/>
          <a:cs typeface="+mn-cs"/>
        </a:defRPr>
      </a:lvl1pPr>
      <a:lvl2pPr marL="742950" indent="-285750" algn="l">
        <a:spcBef>
          <a:spcPts val="0"/>
        </a:spcBef>
        <a:spcAft>
          <a:spcPts val="0"/>
        </a:spcAft>
        <a:buClr>
          <a:srgbClr val="008462"/>
        </a:buClr>
        <a:buFont typeface="Arial"/>
        <a:buChar char="–"/>
        <a:defRPr sz="2000">
          <a:solidFill>
            <a:schemeClr val="tx1"/>
          </a:solidFill>
          <a:latin typeface="+mn-lt"/>
          <a:cs typeface="+mn-cs"/>
        </a:defRPr>
      </a:lvl2pPr>
      <a:lvl3pPr marL="1143000" indent="-228600" algn="l">
        <a:spcBef>
          <a:spcPts val="0"/>
        </a:spcBef>
        <a:spcAft>
          <a:spcPts val="0"/>
        </a:spcAft>
        <a:buClr>
          <a:srgbClr val="008462"/>
        </a:buClr>
        <a:buFont typeface="Wingdings"/>
        <a:buChar char="§"/>
        <a:defRPr>
          <a:solidFill>
            <a:schemeClr val="tx1"/>
          </a:solidFill>
          <a:latin typeface="+mn-lt"/>
          <a:cs typeface="+mn-cs"/>
        </a:defRPr>
      </a:lvl3pPr>
      <a:lvl4pPr marL="1600200" indent="-228600" algn="l">
        <a:spcBef>
          <a:spcPts val="0"/>
        </a:spcBef>
        <a:spcAft>
          <a:spcPts val="0"/>
        </a:spcAft>
        <a:buClr>
          <a:srgbClr val="008462"/>
        </a:buClr>
        <a:buFont typeface="Arial"/>
        <a:buChar char="–"/>
        <a:defRPr sz="1600">
          <a:solidFill>
            <a:schemeClr val="tx1"/>
          </a:solidFill>
          <a:latin typeface="+mn-lt"/>
          <a:cs typeface="+mn-cs"/>
        </a:defRPr>
      </a:lvl4pPr>
      <a:lvl5pPr marL="2057400" indent="-228600" algn="l">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343335"/>
            </a:gs>
            <a:gs pos="100000">
              <a:srgbClr val="131313"/>
            </a:gs>
          </a:gsLst>
          <a:path path="circle">
            <a:fillToRect l="50000" t="50000" r="50000" b="50000"/>
          </a:path>
        </a:gradFill>
        <a:effectLst/>
      </p:bgPr>
    </p:bg>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190208C3-8697-BA57-56BC-555D2EE435B9}"/>
              </a:ext>
            </a:extLst>
          </p:cNvPr>
          <p:cNvSpPr txBox="1">
            <a:spLocks/>
          </p:cNvSpPr>
          <p:nvPr userDrawn="1"/>
        </p:nvSpPr>
        <p:spPr bwMode="auto">
          <a:xfrm>
            <a:off x="239711" y="317214"/>
            <a:ext cx="11671393" cy="622300"/>
          </a:xfrm>
          <a:prstGeom prst="rect">
            <a:avLst/>
          </a:prstGeom>
        </p:spPr>
        <p:txBody>
          <a:bodyPr lIns="0"/>
          <a:lstStyle>
            <a:lvl1pPr algn="l" rtl="0" eaLnBrk="1" fontAlgn="base" hangingPunct="1">
              <a:spcBef>
                <a:spcPct val="0"/>
              </a:spcBef>
              <a:spcAft>
                <a:spcPct val="0"/>
              </a:spcAft>
              <a:defRPr sz="3200">
                <a:solidFill>
                  <a:schemeClr val="tx1"/>
                </a:solidFill>
                <a:latin typeface="Bahnschrift" panose="020B0502040204020203" pitchFamily="34" charset="0"/>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a:lstStyle>
          <a:p>
            <a:pPr>
              <a:defRPr/>
            </a:pPr>
            <a:r>
              <a:rPr lang="de-DE" kern="0">
                <a:solidFill>
                  <a:srgbClr val="DCF3FE"/>
                </a:solidFill>
              </a:rPr>
              <a:t>Externe/formelle Präsentation</a:t>
            </a:r>
            <a:endParaRPr lang="de-AT" kern="0">
              <a:solidFill>
                <a:srgbClr val="DCF3FE"/>
              </a:solidFill>
            </a:endParaRPr>
          </a:p>
        </p:txBody>
      </p:sp>
      <p:sp>
        <p:nvSpPr>
          <p:cNvPr id="13" name="Inhaltsplatzhalter 2">
            <a:extLst>
              <a:ext uri="{FF2B5EF4-FFF2-40B4-BE49-F238E27FC236}">
                <a16:creationId xmlns:a16="http://schemas.microsoft.com/office/drawing/2014/main" id="{E1A8E293-5B95-F8F3-5060-B7799125EB4E}"/>
              </a:ext>
            </a:extLst>
          </p:cNvPr>
          <p:cNvSpPr txBox="1">
            <a:spLocks/>
          </p:cNvSpPr>
          <p:nvPr userDrawn="1"/>
        </p:nvSpPr>
        <p:spPr bwMode="auto">
          <a:xfrm>
            <a:off x="239712" y="1628800"/>
            <a:ext cx="11952288" cy="4391003"/>
          </a:xfrm>
          <a:prstGeom prst="rect">
            <a:avLst/>
          </a:prstGeom>
        </p:spPr>
        <p:txBody>
          <a:bodyPr/>
          <a:lstStyle>
            <a:lvl1pPr marL="342900" indent="-342900" algn="l" rtl="0" eaLnBrk="1" fontAlgn="base" hangingPunct="1">
              <a:lnSpc>
                <a:spcPct val="150000"/>
              </a:lnSpc>
              <a:spcBef>
                <a:spcPct val="20000"/>
              </a:spcBef>
              <a:spcAft>
                <a:spcPct val="0"/>
              </a:spcAft>
              <a:buClr>
                <a:schemeClr val="accent6"/>
              </a:buClr>
              <a:buFont typeface="Calibri"/>
              <a:buChar char="⌂"/>
              <a:defRPr sz="2200">
                <a:solidFill>
                  <a:schemeClr val="tx1"/>
                </a:solidFill>
                <a:latin typeface="Bahnschrift" panose="020B0502040204020203" pitchFamily="34" charset="0"/>
                <a:ea typeface="+mn-ea"/>
                <a:cs typeface="+mn-cs"/>
              </a:defRPr>
            </a:lvl1pPr>
            <a:lvl2pPr marL="742950" indent="-285750" algn="l" rtl="0" eaLnBrk="1" fontAlgn="base" hangingPunct="1">
              <a:lnSpc>
                <a:spcPct val="150000"/>
              </a:lnSpc>
              <a:spcBef>
                <a:spcPct val="20000"/>
              </a:spcBef>
              <a:spcAft>
                <a:spcPct val="0"/>
              </a:spcAft>
              <a:buClr>
                <a:schemeClr val="accent6"/>
              </a:buClr>
              <a:buFontTx/>
              <a:buChar char="►"/>
              <a:defRPr sz="2000">
                <a:solidFill>
                  <a:schemeClr val="tx1"/>
                </a:solidFill>
                <a:latin typeface="Bahnschrift" panose="020B0502040204020203" pitchFamily="34" charset="0"/>
                <a:cs typeface="+mn-cs"/>
              </a:defRPr>
            </a:lvl2pPr>
            <a:lvl3pPr marL="1143000" indent="-228600" algn="l" rtl="0" eaLnBrk="1" fontAlgn="base" hangingPunct="1">
              <a:lnSpc>
                <a:spcPct val="150000"/>
              </a:lnSpc>
              <a:spcBef>
                <a:spcPct val="20000"/>
              </a:spcBef>
              <a:spcAft>
                <a:spcPct val="0"/>
              </a:spcAft>
              <a:buClr>
                <a:schemeClr val="accent6"/>
              </a:buClr>
              <a:buSzPct val="120000"/>
              <a:buFont typeface="Wingdings" pitchFamily="2" charset="2"/>
              <a:buChar char="§"/>
              <a:defRPr>
                <a:solidFill>
                  <a:schemeClr val="tx1"/>
                </a:solidFill>
                <a:latin typeface="Bahnschrift" panose="020B0502040204020203" pitchFamily="34" charset="0"/>
                <a:cs typeface="+mn-cs"/>
              </a:defRPr>
            </a:lvl3pPr>
            <a:lvl4pPr marL="16002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4pPr>
            <a:lvl5pPr marL="2057400" indent="-228600" algn="l" rtl="0" eaLnBrk="1" fontAlgn="base" hangingPunct="1">
              <a:lnSpc>
                <a:spcPct val="150000"/>
              </a:lnSpc>
              <a:spcBef>
                <a:spcPct val="20000"/>
              </a:spcBef>
              <a:spcAft>
                <a:spcPct val="0"/>
              </a:spcAft>
              <a:buClr>
                <a:schemeClr val="accent6"/>
              </a:buClr>
              <a:buFont typeface="Arial" charset="0"/>
              <a:buChar char="»"/>
              <a:defRPr sz="1600">
                <a:solidFill>
                  <a:schemeClr val="tx1"/>
                </a:solidFill>
                <a:latin typeface="Bahnschrift" panose="020B0502040204020203" pitchFamily="34" charset="0"/>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a:lstStyle>
          <a:p>
            <a:pPr>
              <a:defRPr/>
            </a:pPr>
            <a:r>
              <a:rPr lang="de-DE" kern="0">
                <a:solidFill>
                  <a:srgbClr val="DCF3FE"/>
                </a:solidFill>
              </a:rPr>
              <a:t>Textmasterformat bearbeiten</a:t>
            </a:r>
          </a:p>
          <a:p>
            <a:pPr lvl="1">
              <a:defRPr/>
            </a:pPr>
            <a:r>
              <a:rPr lang="de-DE" kern="0">
                <a:solidFill>
                  <a:srgbClr val="DCF3FE"/>
                </a:solidFill>
              </a:rPr>
              <a:t>Zweite Ebene</a:t>
            </a:r>
          </a:p>
          <a:p>
            <a:pPr lvl="2">
              <a:defRPr/>
            </a:pPr>
            <a:r>
              <a:rPr lang="de-DE" kern="0">
                <a:solidFill>
                  <a:srgbClr val="DCF3FE"/>
                </a:solidFill>
              </a:rPr>
              <a:t>Dritte Ebene</a:t>
            </a:r>
          </a:p>
          <a:p>
            <a:pPr lvl="3">
              <a:defRPr/>
            </a:pPr>
            <a:r>
              <a:rPr lang="de-DE" kern="0">
                <a:solidFill>
                  <a:srgbClr val="DCF3FE"/>
                </a:solidFill>
              </a:rPr>
              <a:t>Vierte Ebene</a:t>
            </a:r>
          </a:p>
          <a:p>
            <a:pPr lvl="4">
              <a:defRPr/>
            </a:pPr>
            <a:r>
              <a:rPr lang="de-DE" kern="0">
                <a:solidFill>
                  <a:srgbClr val="DCF3FE"/>
                </a:solidFill>
              </a:rPr>
              <a:t>Fünfte Ebene</a:t>
            </a:r>
          </a:p>
        </p:txBody>
      </p:sp>
    </p:spTree>
    <p:extLst>
      <p:ext uri="{BB962C8B-B14F-4D97-AF65-F5344CB8AC3E}">
        <p14:creationId xmlns:p14="http://schemas.microsoft.com/office/powerpoint/2010/main" val="479336378"/>
      </p:ext>
    </p:extLst>
  </p:cSld>
  <p:clrMap bg1="dk1" tx1="lt1" bg2="dk2" tx2="lt2" accent1="accent1" accent2="accent2" accent3="accent3" accent4="accent4" accent5="accent5" accent6="accent6" hlink="hlink" folHlink="folHlink"/>
  <p:sldLayoutIdLst>
    <p:sldLayoutId id="2147483666" r:id="rId1"/>
  </p:sldLayoutIdLst>
  <p:hf hdr="0" dt="0"/>
  <p:txStyles>
    <p:titleStyle>
      <a:lvl1pPr algn="l" rtl="0" eaLnBrk="1" fontAlgn="base" hangingPunct="1">
        <a:spcBef>
          <a:spcPct val="0"/>
        </a:spcBef>
        <a:spcAft>
          <a:spcPct val="0"/>
        </a:spcAft>
        <a:defRPr sz="3200">
          <a:solidFill>
            <a:schemeClr val="accent6">
              <a:lumMod val="20000"/>
              <a:lumOff val="80000"/>
            </a:schemeClr>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cs typeface="Arial" charset="0"/>
        </a:defRPr>
      </a:lvl2pPr>
      <a:lvl3pPr algn="l" rtl="0" eaLnBrk="1" fontAlgn="base" hangingPunct="1">
        <a:spcBef>
          <a:spcPct val="0"/>
        </a:spcBef>
        <a:spcAft>
          <a:spcPct val="0"/>
        </a:spcAft>
        <a:defRPr sz="3200">
          <a:solidFill>
            <a:schemeClr val="tx2"/>
          </a:solidFill>
          <a:latin typeface="Arial" charset="0"/>
          <a:cs typeface="Arial" charset="0"/>
        </a:defRPr>
      </a:lvl3pPr>
      <a:lvl4pPr algn="l" rtl="0" eaLnBrk="1" fontAlgn="base" hangingPunct="1">
        <a:spcBef>
          <a:spcPct val="0"/>
        </a:spcBef>
        <a:spcAft>
          <a:spcPct val="0"/>
        </a:spcAft>
        <a:defRPr sz="3200">
          <a:solidFill>
            <a:schemeClr val="tx2"/>
          </a:solidFill>
          <a:latin typeface="Arial" charset="0"/>
          <a:cs typeface="Arial" charset="0"/>
        </a:defRPr>
      </a:lvl4pPr>
      <a:lvl5pPr algn="l" rtl="0" eaLnBrk="1" fontAlgn="base" hangingPunct="1">
        <a:spcBef>
          <a:spcPct val="0"/>
        </a:spcBef>
        <a:spcAft>
          <a:spcPct val="0"/>
        </a:spcAft>
        <a:defRPr sz="3200">
          <a:solidFill>
            <a:schemeClr val="tx2"/>
          </a:solidFill>
          <a:latin typeface="Arial" charset="0"/>
          <a:cs typeface="Arial" charset="0"/>
        </a:defRPr>
      </a:lvl5pPr>
      <a:lvl6pPr marL="457200" algn="l" rtl="0" eaLnBrk="1" fontAlgn="base" hangingPunct="1">
        <a:spcBef>
          <a:spcPct val="0"/>
        </a:spcBef>
        <a:spcAft>
          <a:spcPct val="0"/>
        </a:spcAft>
        <a:defRPr sz="3200">
          <a:solidFill>
            <a:schemeClr val="tx2"/>
          </a:solidFill>
          <a:latin typeface="Arial" charset="0"/>
          <a:cs typeface="Arial" charset="0"/>
        </a:defRPr>
      </a:lvl6pPr>
      <a:lvl7pPr marL="914400" algn="l" rtl="0" eaLnBrk="1" fontAlgn="base" hangingPunct="1">
        <a:spcBef>
          <a:spcPct val="0"/>
        </a:spcBef>
        <a:spcAft>
          <a:spcPct val="0"/>
        </a:spcAft>
        <a:defRPr sz="3200">
          <a:solidFill>
            <a:schemeClr val="tx2"/>
          </a:solidFill>
          <a:latin typeface="Arial" charset="0"/>
          <a:cs typeface="Arial" charset="0"/>
        </a:defRPr>
      </a:lvl7pPr>
      <a:lvl8pPr marL="1371600" algn="l" rtl="0" eaLnBrk="1" fontAlgn="base" hangingPunct="1">
        <a:spcBef>
          <a:spcPct val="0"/>
        </a:spcBef>
        <a:spcAft>
          <a:spcPct val="0"/>
        </a:spcAft>
        <a:defRPr sz="3200">
          <a:solidFill>
            <a:schemeClr val="tx2"/>
          </a:solidFill>
          <a:latin typeface="Arial" charset="0"/>
          <a:cs typeface="Arial" charset="0"/>
        </a:defRPr>
      </a:lvl8pPr>
      <a:lvl9pPr marL="1828800" algn="l" rtl="0" eaLnBrk="1" fontAlgn="base" hangingPunct="1">
        <a:spcBef>
          <a:spcPct val="0"/>
        </a:spcBef>
        <a:spcAft>
          <a:spcPct val="0"/>
        </a:spcAft>
        <a:defRPr sz="32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lr>
          <a:schemeClr val="accent6"/>
        </a:buClr>
        <a:buFont typeface="Wingdings" pitchFamily="2" charset="2"/>
        <a:buChar char="§"/>
        <a:defRPr sz="2200">
          <a:solidFill>
            <a:schemeClr val="accent6">
              <a:lumMod val="20000"/>
              <a:lumOff val="80000"/>
            </a:schemeClr>
          </a:solidFill>
          <a:latin typeface="+mn-lt"/>
          <a:ea typeface="+mn-ea"/>
          <a:cs typeface="+mn-cs"/>
        </a:defRPr>
      </a:lvl1pPr>
      <a:lvl2pPr marL="742950" indent="-285750" algn="l" rtl="0" eaLnBrk="1" fontAlgn="base" hangingPunct="1">
        <a:spcBef>
          <a:spcPct val="20000"/>
        </a:spcBef>
        <a:spcAft>
          <a:spcPct val="0"/>
        </a:spcAft>
        <a:buClr>
          <a:schemeClr val="accent6"/>
        </a:buClr>
        <a:buFont typeface="Arial" charset="0"/>
        <a:buChar char="–"/>
        <a:defRPr sz="2000">
          <a:solidFill>
            <a:schemeClr val="accent6">
              <a:lumMod val="20000"/>
              <a:lumOff val="80000"/>
            </a:schemeClr>
          </a:solidFill>
          <a:latin typeface="+mn-lt"/>
          <a:cs typeface="+mn-cs"/>
        </a:defRPr>
      </a:lvl2pPr>
      <a:lvl3pPr marL="1143000" indent="-228600" algn="l" rtl="0" eaLnBrk="1" fontAlgn="base" hangingPunct="1">
        <a:spcBef>
          <a:spcPct val="20000"/>
        </a:spcBef>
        <a:spcAft>
          <a:spcPct val="0"/>
        </a:spcAft>
        <a:buClr>
          <a:schemeClr val="accent6"/>
        </a:buClr>
        <a:buFont typeface="Wingdings" pitchFamily="2" charset="2"/>
        <a:buChar char="§"/>
        <a:defRPr>
          <a:solidFill>
            <a:schemeClr val="accent6">
              <a:lumMod val="20000"/>
              <a:lumOff val="80000"/>
            </a:schemeClr>
          </a:solidFill>
          <a:latin typeface="+mn-lt"/>
          <a:cs typeface="+mn-cs"/>
        </a:defRPr>
      </a:lvl3pPr>
      <a:lvl4pPr marL="16002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4pPr>
      <a:lvl5pPr marL="2057400" indent="-228600" algn="l" rtl="0" eaLnBrk="1" fontAlgn="base" hangingPunct="1">
        <a:spcBef>
          <a:spcPct val="20000"/>
        </a:spcBef>
        <a:spcAft>
          <a:spcPct val="0"/>
        </a:spcAft>
        <a:buClr>
          <a:srgbClr val="008462"/>
        </a:buClr>
        <a:buFont typeface="Arial" charset="0"/>
        <a:buChar char="»"/>
        <a:defRPr sz="1600">
          <a:solidFill>
            <a:schemeClr val="accent6">
              <a:lumMod val="20000"/>
              <a:lumOff val="80000"/>
            </a:schemeClr>
          </a:solidFill>
          <a:latin typeface="+mn-lt"/>
          <a:cs typeface="+mn-cs"/>
        </a:defRPr>
      </a:lvl5pPr>
      <a:lvl6pPr marL="25146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6pPr>
      <a:lvl7pPr marL="29718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7pPr>
      <a:lvl8pPr marL="34290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8pPr>
      <a:lvl9pPr marL="3886200" indent="-228600" algn="l" rtl="0" eaLnBrk="1" fontAlgn="base" hangingPunct="1">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1E8C837-BAED-43C9-8133-6D922E711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A2A0FF4B-5D53-48E5-8FE6-437ACB5E8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D16E097-1B86-412B-AAB9-F897AE9E2A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9FAEE-756D-46F9-BB2D-CF472042B11A}" type="datetimeFigureOut">
              <a:rPr lang="de-AT" smtClean="0"/>
              <a:pPr/>
              <a:t>18.11.2025</a:t>
            </a:fld>
            <a:endParaRPr lang="de-AT"/>
          </a:p>
        </p:txBody>
      </p:sp>
      <p:sp>
        <p:nvSpPr>
          <p:cNvPr id="5" name="Fußzeilenplatzhalter 4">
            <a:extLst>
              <a:ext uri="{FF2B5EF4-FFF2-40B4-BE49-F238E27FC236}">
                <a16:creationId xmlns:a16="http://schemas.microsoft.com/office/drawing/2014/main" id="{16DA180D-DE3D-4727-B31C-7D97EC5DC5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dirty="0"/>
          </a:p>
        </p:txBody>
      </p:sp>
      <p:sp>
        <p:nvSpPr>
          <p:cNvPr id="6" name="Foliennummernplatzhalter 5">
            <a:extLst>
              <a:ext uri="{FF2B5EF4-FFF2-40B4-BE49-F238E27FC236}">
                <a16:creationId xmlns:a16="http://schemas.microsoft.com/office/drawing/2014/main" id="{BB5DFB66-DBFF-4C9C-9F66-7DA45058C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E6D26-00FC-4AEB-93A9-14AB1AD1112B}" type="slidenum">
              <a:rPr lang="de-AT" smtClean="0"/>
              <a:pPr/>
              <a:t>‹Nr.›</a:t>
            </a:fld>
            <a:endParaRPr lang="de-AT"/>
          </a:p>
        </p:txBody>
      </p:sp>
    </p:spTree>
    <p:extLst>
      <p:ext uri="{BB962C8B-B14F-4D97-AF65-F5344CB8AC3E}">
        <p14:creationId xmlns:p14="http://schemas.microsoft.com/office/powerpoint/2010/main" val="408027875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65EC19D-42A7-47DF-B998-501CAFBCB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CE78447-9F43-4D86-B065-1AE7D08A2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17744D-3989-4777-93AD-C26E161A3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C2236-AF92-421C-9D43-6FA464003007}" type="datetime1">
              <a:rPr lang="it-IT" smtClean="0"/>
              <a:t>18/11/2025</a:t>
            </a:fld>
            <a:endParaRPr lang="it-IT"/>
          </a:p>
        </p:txBody>
      </p:sp>
      <p:sp>
        <p:nvSpPr>
          <p:cNvPr id="5" name="Segnaposto piè di pagina 4">
            <a:extLst>
              <a:ext uri="{FF2B5EF4-FFF2-40B4-BE49-F238E27FC236}">
                <a16:creationId xmlns:a16="http://schemas.microsoft.com/office/drawing/2014/main" id="{C061F29D-8A5E-4FD5-BFDB-211D8D6DF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PAPER TITLE</a:t>
            </a:r>
          </a:p>
        </p:txBody>
      </p:sp>
      <p:sp>
        <p:nvSpPr>
          <p:cNvPr id="6" name="Segnaposto numero diapositiva 5">
            <a:extLst>
              <a:ext uri="{FF2B5EF4-FFF2-40B4-BE49-F238E27FC236}">
                <a16:creationId xmlns:a16="http://schemas.microsoft.com/office/drawing/2014/main" id="{24F723C3-4C59-4A4A-BD4D-A9B98719B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A298-F52E-4FFC-92BF-A3852AA6941C}" type="slidenum">
              <a:rPr lang="it-IT" smtClean="0"/>
              <a:t>‹Nr.›</a:t>
            </a:fld>
            <a:endParaRPr lang="it-IT"/>
          </a:p>
        </p:txBody>
      </p:sp>
    </p:spTree>
    <p:extLst>
      <p:ext uri="{BB962C8B-B14F-4D97-AF65-F5344CB8AC3E}">
        <p14:creationId xmlns:p14="http://schemas.microsoft.com/office/powerpoint/2010/main" val="33990739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3" Type="http://schemas.openxmlformats.org/officeDocument/2006/relationships/tags" Target="../tags/tag44.xml"/><Relationship Id="rId21" Type="http://schemas.openxmlformats.org/officeDocument/2006/relationships/tags" Target="../tags/tag62.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slideLayout" Target="../slideLayouts/slideLayout8.xml"/><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tags" Target="../tags/tag63.xml"/></Relationships>
</file>

<file path=ppt/slides/_rels/slide11.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slideLayout" Target="../slideLayouts/slideLayout18.xml"/><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4.xml"/><Relationship Id="rId7" Type="http://schemas.openxmlformats.org/officeDocument/2006/relationships/image" Target="../media/image27.png"/><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image" Target="../media/image31.png"/><Relationship Id="rId3" Type="http://schemas.openxmlformats.org/officeDocument/2006/relationships/tags" Target="../tags/tag88.xml"/><Relationship Id="rId21" Type="http://schemas.openxmlformats.org/officeDocument/2006/relationships/tags" Target="../tags/tag106.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image" Target="../media/image30.png"/><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image" Target="../media/image29.png"/><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notesSlide" Target="../notesSlides/notesSlide6.xml"/><Relationship Id="rId10" Type="http://schemas.openxmlformats.org/officeDocument/2006/relationships/tags" Target="../tags/tag95.xml"/><Relationship Id="rId19" Type="http://schemas.openxmlformats.org/officeDocument/2006/relationships/tags" Target="../tags/tag104.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klimaneutralestadt.at/resources/pdf/Broschuere_PEQ_klimaaktiv.pdf?m=1739371075" TargetMode="External"/><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hyperlink" Target="https://www.preprints.org/manuscript/202509.1033/v1"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1.png"/><Relationship Id="rId10" Type="http://schemas.openxmlformats.org/officeDocument/2006/relationships/image" Target="../media/image41.png"/><Relationship Id="rId4" Type="http://schemas.openxmlformats.org/officeDocument/2006/relationships/image" Target="../media/image30.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repository.corp.at/id/eprint/487" TargetMode="External"/><Relationship Id="rId7" Type="http://schemas.openxmlformats.org/officeDocument/2006/relationships/hyperlink" Target="https://github.com/simonschaluppe/peexcel" TargetMode="External"/><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emf"/><Relationship Id="rId18" Type="http://schemas.openxmlformats.org/officeDocument/2006/relationships/hyperlink" Target="file:///C:\Users\Simon%20Schneider\Code\peexcel\peexcel\&#127774;PV" TargetMode="External"/><Relationship Id="rId3" Type="http://schemas.openxmlformats.org/officeDocument/2006/relationships/image" Target="../media/image53.emf"/><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hyperlink" Target="#RANGE!A1"/><Relationship Id="rId2" Type="http://schemas.openxmlformats.org/officeDocument/2006/relationships/image" Target="../media/image52.emf"/><Relationship Id="rId16" Type="http://schemas.openxmlformats.org/officeDocument/2006/relationships/hyperlink" Target="file:///C:\Users\Simon%20Schneider\Code\peexcel\peexcel\&#128293;H" TargetMode="External"/><Relationship Id="rId1" Type="http://schemas.openxmlformats.org/officeDocument/2006/relationships/slideLayout" Target="../slideLayouts/slideLayout20.xml"/><Relationship Id="rId6" Type="http://schemas.openxmlformats.org/officeDocument/2006/relationships/image" Target="../media/image56.emf"/><Relationship Id="rId11" Type="http://schemas.openxmlformats.org/officeDocument/2006/relationships/image" Target="../media/image61.emf"/><Relationship Id="rId5" Type="http://schemas.openxmlformats.org/officeDocument/2006/relationships/image" Target="../media/image55.emf"/><Relationship Id="rId15" Type="http://schemas.openxmlformats.org/officeDocument/2006/relationships/image" Target="../media/image6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 Id="rId14" Type="http://schemas.openxmlformats.org/officeDocument/2006/relationships/image" Target="../media/image64.emf"/></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68.png"/><Relationship Id="rId7" Type="http://schemas.openxmlformats.org/officeDocument/2006/relationships/customXml" Target="../ink/ink2.xml"/><Relationship Id="rId12" Type="http://schemas.openxmlformats.org/officeDocument/2006/relationships/image" Target="../media/image440.png"/><Relationship Id="rId2" Type="http://schemas.openxmlformats.org/officeDocument/2006/relationships/image" Target="../media/image67.png"/><Relationship Id="rId1" Type="http://schemas.openxmlformats.org/officeDocument/2006/relationships/slideLayout" Target="../slideLayouts/slideLayout20.xml"/><Relationship Id="rId6" Type="http://schemas.openxmlformats.org/officeDocument/2006/relationships/image" Target="../media/image41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430.png"/><Relationship Id="rId4" Type="http://schemas.openxmlformats.org/officeDocument/2006/relationships/image" Target="../media/image69.png"/><Relationship Id="rId9" Type="http://schemas.openxmlformats.org/officeDocument/2006/relationships/customXml" Target="../ink/ink3.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0.png"/><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hyperlink" Target="https://www.jusline.at/gesetz/bo_fuer_wien/paragraf/118"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00.png"/><Relationship Id="rId5" Type="http://schemas.openxmlformats.org/officeDocument/2006/relationships/hyperlink" Target="https://klimaaktiv.baudock.at/demo.htm?version_id=768&amp;sop=768_17605" TargetMode="External"/><Relationship Id="rId4" Type="http://schemas.openxmlformats.org/officeDocument/2006/relationships/hyperlink" Target="https://www.oib.or.at/wp-content/uploads/oib-rl_6_september_2025.pdf"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18" Type="http://schemas.openxmlformats.org/officeDocument/2006/relationships/image" Target="../media/image94.emf"/><Relationship Id="rId3" Type="http://schemas.openxmlformats.org/officeDocument/2006/relationships/image" Target="../media/image79.emf"/><Relationship Id="rId7" Type="http://schemas.openxmlformats.org/officeDocument/2006/relationships/image" Target="../media/image83.emf"/><Relationship Id="rId12" Type="http://schemas.openxmlformats.org/officeDocument/2006/relationships/image" Target="../media/image88.emf"/><Relationship Id="rId17" Type="http://schemas.openxmlformats.org/officeDocument/2006/relationships/image" Target="../media/image93.emf"/><Relationship Id="rId2" Type="http://schemas.openxmlformats.org/officeDocument/2006/relationships/image" Target="../media/image78.emf"/><Relationship Id="rId16" Type="http://schemas.openxmlformats.org/officeDocument/2006/relationships/image" Target="../media/image92.emf"/><Relationship Id="rId1" Type="http://schemas.openxmlformats.org/officeDocument/2006/relationships/slideLayout" Target="../slideLayouts/slideLayout20.xml"/><Relationship Id="rId6" Type="http://schemas.openxmlformats.org/officeDocument/2006/relationships/image" Target="../media/image82.emf"/><Relationship Id="rId11" Type="http://schemas.openxmlformats.org/officeDocument/2006/relationships/image" Target="../media/image87.emf"/><Relationship Id="rId5" Type="http://schemas.openxmlformats.org/officeDocument/2006/relationships/image" Target="../media/image81.emf"/><Relationship Id="rId15" Type="http://schemas.openxmlformats.org/officeDocument/2006/relationships/image" Target="../media/image91.emf"/><Relationship Id="rId10" Type="http://schemas.openxmlformats.org/officeDocument/2006/relationships/image" Target="../media/image86.emf"/><Relationship Id="rId19" Type="http://schemas.openxmlformats.org/officeDocument/2006/relationships/image" Target="../media/image95.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0.emf"/></Relationships>
</file>

<file path=ppt/slides/_rels/slide34.xml.rels><?xml version="1.0" encoding="UTF-8" standalone="yes"?>
<Relationships xmlns="http://schemas.openxmlformats.org/package/2006/relationships"><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image" Target="../media/image84.emf"/><Relationship Id="rId21" Type="http://schemas.openxmlformats.org/officeDocument/2006/relationships/tags" Target="../tags/tag127.xml"/><Relationship Id="rId34" Type="http://schemas.openxmlformats.org/officeDocument/2006/relationships/image" Target="../media/image92.emf"/><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image" Target="../media/image83.emf"/><Relationship Id="rId33" Type="http://schemas.openxmlformats.org/officeDocument/2006/relationships/image" Target="../media/image91.emf"/><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image" Target="../media/image87.emf"/><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image" Target="../media/image82.emf"/><Relationship Id="rId32" Type="http://schemas.openxmlformats.org/officeDocument/2006/relationships/image" Target="../media/image90.emf"/><Relationship Id="rId37" Type="http://schemas.openxmlformats.org/officeDocument/2006/relationships/image" Target="../media/image95.emf"/><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image" Target="../media/image81.emf"/><Relationship Id="rId28" Type="http://schemas.openxmlformats.org/officeDocument/2006/relationships/image" Target="../media/image86.emf"/><Relationship Id="rId36" Type="http://schemas.openxmlformats.org/officeDocument/2006/relationships/image" Target="../media/image94.emf"/><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89.emf"/><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slideLayout" Target="../slideLayouts/slideLayout8.xml"/><Relationship Id="rId27" Type="http://schemas.openxmlformats.org/officeDocument/2006/relationships/image" Target="../media/image85.emf"/><Relationship Id="rId30" Type="http://schemas.openxmlformats.org/officeDocument/2006/relationships/image" Target="../media/image88.emf"/><Relationship Id="rId35" Type="http://schemas.openxmlformats.org/officeDocument/2006/relationships/image" Target="../media/image93.emf"/><Relationship Id="rId8" Type="http://schemas.openxmlformats.org/officeDocument/2006/relationships/tags" Target="../tags/tag114.xml"/><Relationship Id="rId3" Type="http://schemas.openxmlformats.org/officeDocument/2006/relationships/tags" Target="../tags/tag109.xml"/></Relationships>
</file>

<file path=ppt/slides/_rels/slide3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0.xml"/><Relationship Id="rId5" Type="http://schemas.openxmlformats.org/officeDocument/2006/relationships/image" Target="../media/image100.emf"/><Relationship Id="rId4" Type="http://schemas.openxmlformats.org/officeDocument/2006/relationships/image" Target="../media/image99.emf"/></Relationships>
</file>

<file path=ppt/slides/_rels/slide37.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image" Target="../media/image101.emf"/><Relationship Id="rId1" Type="http://schemas.openxmlformats.org/officeDocument/2006/relationships/slideLayout" Target="../slideLayouts/slideLayout2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slides/_rels/slide38.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image" Target="../media/image101.emf"/><Relationship Id="rId1" Type="http://schemas.openxmlformats.org/officeDocument/2006/relationships/slideLayout" Target="../slideLayouts/slideLayout2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0.xml"/><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8" Type="http://schemas.openxmlformats.org/officeDocument/2006/relationships/tags" Target="../tags/tag135.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121.png"/><Relationship Id="rId5" Type="http://schemas.openxmlformats.org/officeDocument/2006/relationships/tags" Target="../tags/tag132.xml"/><Relationship Id="rId10" Type="http://schemas.openxmlformats.org/officeDocument/2006/relationships/slideLayout" Target="../slideLayouts/slideLayout20.xml"/><Relationship Id="rId4" Type="http://schemas.openxmlformats.org/officeDocument/2006/relationships/tags" Target="../tags/tag131.xml"/><Relationship Id="rId9" Type="http://schemas.openxmlformats.org/officeDocument/2006/relationships/tags" Target="../tags/tag1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0.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10" Type="http://schemas.openxmlformats.org/officeDocument/2006/relationships/image" Target="../media/image121.png"/><Relationship Id="rId4" Type="http://schemas.openxmlformats.org/officeDocument/2006/relationships/tags" Target="../tags/tag140.xml"/><Relationship Id="rId9"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4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tags" Target="../tags/tag166.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slideLayout" Target="../slideLayouts/slideLayout8.xml"/><Relationship Id="rId10" Type="http://schemas.openxmlformats.org/officeDocument/2006/relationships/tags" Target="../tags/tag155.xml"/><Relationship Id="rId19" Type="http://schemas.openxmlformats.org/officeDocument/2006/relationships/tags" Target="../tags/tag164.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s>
</file>

<file path=ppt/slides/_rels/slide51.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image" Target="../media/image860.png"/><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image" Target="../media/image850.png"/><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image" Target="../media/image890.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slideLayout" Target="../slideLayouts/slideLayout8.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image" Target="../media/image880.png"/><Relationship Id="rId10" Type="http://schemas.openxmlformats.org/officeDocument/2006/relationships/tags" Target="../tags/tag177.xml"/><Relationship Id="rId19" Type="http://schemas.openxmlformats.org/officeDocument/2006/relationships/tags" Target="../tags/tag186.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image" Target="../media/image870.png"/><Relationship Id="rId30" Type="http://schemas.openxmlformats.org/officeDocument/2006/relationships/image" Target="../media/image900.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17.jpeg"/><Relationship Id="rId10" Type="http://schemas.openxmlformats.org/officeDocument/2006/relationships/diagramQuickStyle" Target="../diagrams/quickStyle2.xml"/><Relationship Id="rId4" Type="http://schemas.openxmlformats.org/officeDocument/2006/relationships/image" Target="../media/image16.pn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19.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6.sv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tags" Target="../tags/tag4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260B780-AE30-E3C0-343F-A1A3A029F99F}"/>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1709370" y="-88978"/>
            <a:ext cx="13901370" cy="6946978"/>
          </a:xfrm>
          <a:prstGeom prst="rect">
            <a:avLst/>
          </a:prstGeom>
        </p:spPr>
      </p:pic>
      <p:sp>
        <p:nvSpPr>
          <p:cNvPr id="5" name="Title" descr="Title">
            <a:extLst>
              <a:ext uri="{FF2B5EF4-FFF2-40B4-BE49-F238E27FC236}">
                <a16:creationId xmlns:a16="http://schemas.microsoft.com/office/drawing/2014/main" id="{07AB895E-6D75-8AC8-F6BA-002F68BC78E6}"/>
              </a:ext>
            </a:extLst>
          </p:cNvPr>
          <p:cNvSpPr txBox="1">
            <a:spLocks/>
          </p:cNvSpPr>
          <p:nvPr/>
        </p:nvSpPr>
        <p:spPr bwMode="auto">
          <a:xfrm>
            <a:off x="874758" y="380199"/>
            <a:ext cx="10779092" cy="2169860"/>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6000" b="1"/>
              <a:t>klimaaktiv Deklarationstool</a:t>
            </a:r>
            <a:endParaRPr lang="en-US" sz="7200" b="1"/>
          </a:p>
          <a:p>
            <a:r>
              <a:rPr lang="en-US" sz="7200" b="1"/>
              <a:t>Plus-Energie-Quartiere</a:t>
            </a:r>
            <a:endParaRPr lang="de-AT" sz="7200" b="1"/>
          </a:p>
        </p:txBody>
      </p:sp>
      <p:sp>
        <p:nvSpPr>
          <p:cNvPr id="6" name="Subtitle" descr="Subtitle">
            <a:extLst>
              <a:ext uri="{FF2B5EF4-FFF2-40B4-BE49-F238E27FC236}">
                <a16:creationId xmlns:a16="http://schemas.microsoft.com/office/drawing/2014/main" id="{0177ABD3-68E7-C027-4893-9479BECB750C}"/>
              </a:ext>
            </a:extLst>
          </p:cNvPr>
          <p:cNvSpPr txBox="1">
            <a:spLocks/>
          </p:cNvSpPr>
          <p:nvPr/>
        </p:nvSpPr>
        <p:spPr bwMode="auto">
          <a:xfrm>
            <a:off x="922884" y="2724150"/>
            <a:ext cx="7882092" cy="1409699"/>
          </a:xfrm>
          <a:prstGeom prst="rect">
            <a:avLst/>
          </a:prstGeom>
        </p:spPr>
        <p:txBody>
          <a:bodyPr lIns="0"/>
          <a:lstStyle>
            <a:lvl1pPr algn="l" eaLnBrk="1" hangingPunct="1">
              <a:spcBef>
                <a:spcPts val="0"/>
              </a:spcBef>
              <a:spcAft>
                <a:spcPts val="0"/>
              </a:spcAft>
              <a:defRPr sz="2520">
                <a:solidFill>
                  <a:schemeClr val="tx1"/>
                </a:solidFill>
                <a:latin typeface="Bahnschrift" panose="020B0502040204020203" pitchFamily="34" charset="0"/>
                <a:ea typeface="+mj-ea"/>
                <a:cs typeface="+mj-cs"/>
              </a:defRPr>
            </a:lvl1pPr>
            <a:lvl2pPr algn="l" eaLnBrk="1" hangingPunct="1">
              <a:spcBef>
                <a:spcPts val="0"/>
              </a:spcBef>
              <a:spcAft>
                <a:spcPts val="0"/>
              </a:spcAft>
              <a:defRPr sz="2520">
                <a:solidFill>
                  <a:schemeClr val="tx2"/>
                </a:solidFill>
                <a:latin typeface="Arial"/>
                <a:cs typeface="Arial"/>
              </a:defRPr>
            </a:lvl2pPr>
            <a:lvl3pPr algn="l" eaLnBrk="1" hangingPunct="1">
              <a:spcBef>
                <a:spcPts val="0"/>
              </a:spcBef>
              <a:spcAft>
                <a:spcPts val="0"/>
              </a:spcAft>
              <a:defRPr sz="2520">
                <a:solidFill>
                  <a:schemeClr val="tx2"/>
                </a:solidFill>
                <a:latin typeface="Arial"/>
                <a:cs typeface="Arial"/>
              </a:defRPr>
            </a:lvl3pPr>
            <a:lvl4pPr algn="l" eaLnBrk="1" hangingPunct="1">
              <a:spcBef>
                <a:spcPts val="0"/>
              </a:spcBef>
              <a:spcAft>
                <a:spcPts val="0"/>
              </a:spcAft>
              <a:defRPr sz="2520">
                <a:solidFill>
                  <a:schemeClr val="tx2"/>
                </a:solidFill>
                <a:latin typeface="Arial"/>
                <a:cs typeface="Arial"/>
              </a:defRPr>
            </a:lvl4pPr>
            <a:lvl5pPr algn="l" eaLnBrk="1" hangingPunct="1">
              <a:spcBef>
                <a:spcPts val="0"/>
              </a:spcBef>
              <a:spcAft>
                <a:spcPts val="0"/>
              </a:spcAft>
              <a:defRPr sz="2520">
                <a:solidFill>
                  <a:schemeClr val="tx2"/>
                </a:solidFill>
                <a:latin typeface="Arial"/>
                <a:cs typeface="Arial"/>
              </a:defRPr>
            </a:lvl5pPr>
            <a:lvl6pPr marL="360047" algn="l" eaLnBrk="1" hangingPunct="1">
              <a:spcBef>
                <a:spcPts val="0"/>
              </a:spcBef>
              <a:spcAft>
                <a:spcPts val="0"/>
              </a:spcAft>
              <a:defRPr sz="2520">
                <a:solidFill>
                  <a:schemeClr val="tx2"/>
                </a:solidFill>
                <a:latin typeface="Arial"/>
                <a:cs typeface="Arial"/>
              </a:defRPr>
            </a:lvl6pPr>
            <a:lvl7pPr marL="720093" algn="l" eaLnBrk="1" hangingPunct="1">
              <a:spcBef>
                <a:spcPts val="0"/>
              </a:spcBef>
              <a:spcAft>
                <a:spcPts val="0"/>
              </a:spcAft>
              <a:defRPr sz="2520">
                <a:solidFill>
                  <a:schemeClr val="tx2"/>
                </a:solidFill>
                <a:latin typeface="Arial"/>
                <a:cs typeface="Arial"/>
              </a:defRPr>
            </a:lvl7pPr>
            <a:lvl8pPr marL="1080139" algn="l" eaLnBrk="1" hangingPunct="1">
              <a:spcBef>
                <a:spcPts val="0"/>
              </a:spcBef>
              <a:spcAft>
                <a:spcPts val="0"/>
              </a:spcAft>
              <a:defRPr sz="2520">
                <a:solidFill>
                  <a:schemeClr val="tx2"/>
                </a:solidFill>
                <a:latin typeface="Arial"/>
                <a:cs typeface="Arial"/>
              </a:defRPr>
            </a:lvl8pPr>
            <a:lvl9pPr marL="1440186" algn="l" eaLnBrk="1" hangingPunct="1">
              <a:spcBef>
                <a:spcPts val="0"/>
              </a:spcBef>
              <a:spcAft>
                <a:spcPts val="0"/>
              </a:spcAft>
              <a:defRPr sz="2520">
                <a:solidFill>
                  <a:schemeClr val="tx2"/>
                </a:solidFill>
                <a:latin typeface="Arial"/>
                <a:cs typeface="Arial"/>
              </a:defRPr>
            </a:lvl9pPr>
          </a:lstStyle>
          <a:p>
            <a:r>
              <a:rPr lang="en-US" sz="3600">
                <a:effectLst>
                  <a:outerShdw blurRad="38100" dist="38100" dir="2700000" algn="tl">
                    <a:srgbClr val="000000">
                      <a:alpha val="43137"/>
                    </a:srgbClr>
                  </a:outerShdw>
                </a:effectLst>
              </a:rPr>
              <a:t>A fast one-stop-shop Assessment and Simulation framework for Positive Energy Districts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Simon Schneider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Raphael Drexel</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Thomas Zelger</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José Baptista</a:t>
            </a:r>
            <a:r>
              <a:rPr kumimoji="0" lang="de-AT" altLang="de-DE" sz="1600" b="0" i="0" u="none" strike="noStrike" cap="none" normalizeH="0" baseline="3000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a:t>
            </a:r>
            <a:r>
              <a:rPr kumimoji="0" lang="de-AT" altLang="de-DE" sz="1600" b="0" i="0"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 </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1 Department of Industrial Engineering, University of Applied Sciences Technikum Wien, Austria, E-Mail: simon.schneider@technikum-wien.at</a:t>
            </a:r>
            <a:endParaRPr kumimoji="0" lang="de-AT" altLang="de-DE" sz="1000" b="0" i="0" u="none" strike="noStrike" cap="none" normalizeH="0" baseline="0">
              <a:ln>
                <a:noFill/>
              </a:ln>
              <a:solidFill>
                <a:schemeClr val="tx1"/>
              </a:solidFill>
              <a:effectLst/>
              <a:highlight>
                <a:srgbClr val="C0C0C0"/>
              </a:highligh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de-DE" sz="1400" b="0" i="1" u="none" strike="noStrike" cap="none" normalizeH="0" baseline="0">
                <a:ln>
                  <a:noFill/>
                </a:ln>
                <a:solidFill>
                  <a:schemeClr val="tx1"/>
                </a:solidFill>
                <a:effectLst/>
                <a:highlight>
                  <a:srgbClr val="C0C0C0"/>
                </a:highlight>
                <a:latin typeface="Arial" panose="020B0604020202020204" pitchFamily="34" charset="0"/>
                <a:ea typeface="Times New Roman" panose="02020603050405020304" pitchFamily="18" charset="0"/>
                <a:cs typeface="Arial" panose="020B0604020202020204" pitchFamily="34" charset="0"/>
              </a:rPr>
              <a:t>2 Department of Engineering, School of Science and Technology, University of Trás-os-Montes and Alto Douro, Portugal</a:t>
            </a:r>
            <a:endParaRPr kumimoji="0" lang="de-AT" altLang="de-DE" sz="1000" b="0" i="0" u="none" strike="noStrike" cap="none" normalizeH="0" baseline="0">
              <a:ln>
                <a:noFill/>
              </a:ln>
              <a:solidFill>
                <a:schemeClr val="tx1"/>
              </a:solidFill>
              <a:effectLst/>
              <a:highlight>
                <a:srgbClr val="C0C0C0"/>
              </a:highlight>
            </a:endParaRPr>
          </a:p>
          <a:p>
            <a:endParaRPr lang="en-US" sz="3600"/>
          </a:p>
          <a:p>
            <a:endParaRPr lang="en-US" sz="3600"/>
          </a:p>
          <a:p>
            <a:endParaRPr lang="en-US" sz="3600"/>
          </a:p>
          <a:p>
            <a:endParaRPr lang="de-DE" sz="3600" b="1"/>
          </a:p>
        </p:txBody>
      </p:sp>
      <p:pic>
        <p:nvPicPr>
          <p:cNvPr id="8" name="Grafik 7">
            <a:extLst>
              <a:ext uri="{FF2B5EF4-FFF2-40B4-BE49-F238E27FC236}">
                <a16:creationId xmlns:a16="http://schemas.microsoft.com/office/drawing/2014/main" id="{9823BC5A-5B4A-D53A-BBD3-3E7C981CF90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bwMode="auto">
          <a:xfrm>
            <a:off x="8864600" y="5539553"/>
            <a:ext cx="3881591" cy="1191018"/>
          </a:xfrm>
          <a:prstGeom prst="rect">
            <a:avLst/>
          </a:prstGeom>
        </p:spPr>
      </p:pic>
    </p:spTree>
    <p:extLst>
      <p:ext uri="{BB962C8B-B14F-4D97-AF65-F5344CB8AC3E}">
        <p14:creationId xmlns:p14="http://schemas.microsoft.com/office/powerpoint/2010/main" val="419178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0A6D0-A213-482D-3341-5F03626898D7}"/>
            </a:ext>
          </a:extLst>
        </p:cNvPr>
        <p:cNvGrpSpPr/>
        <p:nvPr/>
      </p:nvGrpSpPr>
      <p:grpSpPr>
        <a:xfrm>
          <a:off x="0" y="0"/>
          <a:ext cx="0" cy="0"/>
          <a:chOff x="0" y="0"/>
          <a:chExt cx="0" cy="0"/>
        </a:xfrm>
      </p:grpSpPr>
      <p:sp>
        <p:nvSpPr>
          <p:cNvPr id="16" name="Textfeld 15">
            <a:extLst>
              <a:ext uri="{FF2B5EF4-FFF2-40B4-BE49-F238E27FC236}">
                <a16:creationId xmlns:a16="http://schemas.microsoft.com/office/drawing/2014/main" id="{32A41AB3-24A3-B844-025E-DDF494577DFF}"/>
              </a:ext>
            </a:extLst>
          </p:cNvPr>
          <p:cNvSpPr txBox="1"/>
          <p:nvPr/>
        </p:nvSpPr>
        <p:spPr>
          <a:xfrm>
            <a:off x="2344265" y="-17711"/>
            <a:ext cx="6018799" cy="1200329"/>
          </a:xfrm>
          <a:prstGeom prst="rect">
            <a:avLst/>
          </a:prstGeom>
          <a:noFill/>
        </p:spPr>
        <p:txBody>
          <a:bodyPr wrap="square">
            <a:spAutoFit/>
          </a:bodyPr>
          <a:lstStyle/>
          <a:p>
            <a:r>
              <a:rPr lang="de-DE" sz="3600" dirty="0">
                <a:solidFill>
                  <a:schemeClr val="accent4"/>
                </a:solidFill>
              </a:rPr>
              <a:t>Mit🚗bidirektionalem Laden </a:t>
            </a:r>
            <a:r>
              <a:rPr lang="de-DE" sz="3600" b="1" dirty="0">
                <a:solidFill>
                  <a:srgbClr val="FF0000"/>
                </a:solidFill>
              </a:rPr>
              <a:t>und </a:t>
            </a:r>
            <a:r>
              <a:rPr lang="de-DE" sz="3600" b="1" dirty="0" err="1">
                <a:solidFill>
                  <a:srgbClr val="FF0000"/>
                </a:solidFill>
              </a:rPr>
              <a:t>FlexEinspeisung</a:t>
            </a:r>
            <a:endParaRPr lang="de-AT" sz="3600" b="1" dirty="0">
              <a:solidFill>
                <a:srgbClr val="FF0000"/>
              </a:solidFill>
            </a:endParaRPr>
          </a:p>
        </p:txBody>
      </p:sp>
      <p:sp>
        <p:nvSpPr>
          <p:cNvPr id="2" name="Rechteck 1">
            <a:extLst>
              <a:ext uri="{FF2B5EF4-FFF2-40B4-BE49-F238E27FC236}">
                <a16:creationId xmlns:a16="http://schemas.microsoft.com/office/drawing/2014/main" id="{79C40058-18C9-FDF8-4FED-2789CB46EEDD}"/>
              </a:ext>
            </a:extLst>
          </p:cNvPr>
          <p:cNvSpPr/>
          <p:nvPr/>
        </p:nvSpPr>
        <p:spPr>
          <a:xfrm>
            <a:off x="7427555" y="1054445"/>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D86317A8-8F08-3548-2CCE-24EF9136A711}"/>
              </a:ext>
            </a:extLst>
          </p:cNvPr>
          <p:cNvSpPr/>
          <p:nvPr/>
        </p:nvSpPr>
        <p:spPr>
          <a:xfrm>
            <a:off x="268476" y="1055275"/>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30DA0304-1337-F37D-DD9A-296A03F13015}"/>
              </a:ext>
            </a:extLst>
          </p:cNvPr>
          <p:cNvSpPr/>
          <p:nvPr/>
        </p:nvSpPr>
        <p:spPr>
          <a:xfrm>
            <a:off x="252776" y="4206608"/>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D4888446-5C00-3914-9741-EB9E55539380}"/>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DEA6E313-CE22-3524-EFE8-5D0CCD99228C}"/>
              </a:ext>
            </a:extLst>
          </p:cNvPr>
          <p:cNvCxnSpPr>
            <a:cxnSpLocks/>
          </p:cNvCxnSpPr>
          <p:nvPr/>
        </p:nvCxnSpPr>
        <p:spPr>
          <a:xfrm rot="5400000" flipH="1" flipV="1">
            <a:off x="9937886" y="1769080"/>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19F6ED2C-2DC1-C6FB-3887-993CEA626003}"/>
              </a:ext>
            </a:extLst>
          </p:cNvPr>
          <p:cNvSpPr txBox="1"/>
          <p:nvPr/>
        </p:nvSpPr>
        <p:spPr>
          <a:xfrm>
            <a:off x="2055349" y="6216185"/>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C9214650-9A2F-02DE-C9C1-198A559D2AFF}"/>
              </a:ext>
            </a:extLst>
          </p:cNvPr>
          <p:cNvSpPr txBox="1"/>
          <p:nvPr/>
        </p:nvSpPr>
        <p:spPr>
          <a:xfrm>
            <a:off x="2032798" y="4341543"/>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00F5C650-33BC-1B37-C803-3B12F7C772FF}"/>
              </a:ext>
            </a:extLst>
          </p:cNvPr>
          <p:cNvSpPr txBox="1"/>
          <p:nvPr/>
        </p:nvSpPr>
        <p:spPr>
          <a:xfrm>
            <a:off x="1423942" y="3576304"/>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AED16B0A-435B-333B-81BF-8DDD9483FFCA}"/>
              </a:ext>
            </a:extLst>
          </p:cNvPr>
          <p:cNvSpPr>
            <a:spLocks noChangeAspect="1" noEditPoints="1"/>
          </p:cNvSpPr>
          <p:nvPr>
            <p:custDataLst>
              <p:tags r:id="rId1"/>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AB8C6A2F-A7BE-FA54-6CF0-DF798A136CCD}"/>
              </a:ext>
            </a:extLst>
          </p:cNvPr>
          <p:cNvSpPr txBox="1"/>
          <p:nvPr/>
        </p:nvSpPr>
        <p:spPr>
          <a:xfrm>
            <a:off x="3867289" y="1163647"/>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E6F4B6E7-FF88-1766-1976-1B49599A0A64}"/>
              </a:ext>
            </a:extLst>
          </p:cNvPr>
          <p:cNvCxnSpPr>
            <a:cxnSpLocks/>
          </p:cNvCxnSpPr>
          <p:nvPr/>
        </p:nvCxnSpPr>
        <p:spPr>
          <a:xfrm>
            <a:off x="1156591" y="1246522"/>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7B491BD6-F59F-6324-414A-BFF860351D35}"/>
              </a:ext>
            </a:extLst>
          </p:cNvPr>
          <p:cNvCxnSpPr>
            <a:cxnSpLocks/>
          </p:cNvCxnSpPr>
          <p:nvPr/>
        </p:nvCxnSpPr>
        <p:spPr>
          <a:xfrm>
            <a:off x="4140770" y="316522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95DB904A-3914-E11F-483E-BFADE98D4EC6}"/>
              </a:ext>
            </a:extLst>
          </p:cNvPr>
          <p:cNvCxnSpPr>
            <a:cxnSpLocks/>
          </p:cNvCxnSpPr>
          <p:nvPr/>
        </p:nvCxnSpPr>
        <p:spPr>
          <a:xfrm>
            <a:off x="5495983" y="318787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E42E0E78-4906-05A2-AA19-593D1B6410BD}"/>
              </a:ext>
            </a:extLst>
          </p:cNvPr>
          <p:cNvCxnSpPr>
            <a:cxnSpLocks/>
            <a:endCxn id="47" idx="2"/>
          </p:cNvCxnSpPr>
          <p:nvPr/>
        </p:nvCxnSpPr>
        <p:spPr>
          <a:xfrm>
            <a:off x="6855405" y="3193502"/>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8769709B-879D-ED20-AAEF-DB4F3A86876C}"/>
              </a:ext>
            </a:extLst>
          </p:cNvPr>
          <p:cNvCxnSpPr>
            <a:cxnSpLocks/>
          </p:cNvCxnSpPr>
          <p:nvPr/>
        </p:nvCxnSpPr>
        <p:spPr>
          <a:xfrm>
            <a:off x="8153677" y="3208491"/>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E38CCD3C-FD24-3B33-00B4-F19E111E712B}"/>
              </a:ext>
            </a:extLst>
          </p:cNvPr>
          <p:cNvCxnSpPr>
            <a:cxnSpLocks/>
          </p:cNvCxnSpPr>
          <p:nvPr/>
        </p:nvCxnSpPr>
        <p:spPr>
          <a:xfrm flipV="1">
            <a:off x="9456410" y="3187315"/>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73476DBC-1F6B-6AB1-5D84-7D96195B2C29}"/>
              </a:ext>
            </a:extLst>
          </p:cNvPr>
          <p:cNvCxnSpPr>
            <a:cxnSpLocks/>
          </p:cNvCxnSpPr>
          <p:nvPr/>
        </p:nvCxnSpPr>
        <p:spPr>
          <a:xfrm flipH="1">
            <a:off x="3884677" y="3176794"/>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284F223E-4C13-9153-3894-7A140140E9C8}"/>
              </a:ext>
            </a:extLst>
          </p:cNvPr>
          <p:cNvCxnSpPr>
            <a:cxnSpLocks/>
          </p:cNvCxnSpPr>
          <p:nvPr/>
        </p:nvCxnSpPr>
        <p:spPr>
          <a:xfrm flipH="1">
            <a:off x="3884677" y="3920415"/>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2B233451-1449-3EB4-858A-1C72F67D7DEA}"/>
              </a:ext>
            </a:extLst>
          </p:cNvPr>
          <p:cNvCxnSpPr>
            <a:cxnSpLocks/>
            <a:endCxn id="147" idx="2"/>
          </p:cNvCxnSpPr>
          <p:nvPr/>
        </p:nvCxnSpPr>
        <p:spPr>
          <a:xfrm flipH="1">
            <a:off x="3828938" y="5835480"/>
            <a:ext cx="3002590" cy="741697"/>
          </a:xfrm>
          <a:prstGeom prst="bentConnector5">
            <a:avLst>
              <a:gd name="adj1" fmla="val -14719"/>
              <a:gd name="adj2" fmla="val 36833"/>
              <a:gd name="adj3" fmla="val 107613"/>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59000A32-16B9-B155-BE1E-A5703E71C03C}"/>
              </a:ext>
            </a:extLst>
          </p:cNvPr>
          <p:cNvSpPr txBox="1"/>
          <p:nvPr/>
        </p:nvSpPr>
        <p:spPr>
          <a:xfrm>
            <a:off x="7848835" y="6303745"/>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FA644D40-B16D-E693-D545-EE268DB005FB}"/>
              </a:ext>
            </a:extLst>
          </p:cNvPr>
          <p:cNvSpPr>
            <a:spLocks noChangeAspect="1" noEditPoints="1"/>
          </p:cNvSpPr>
          <p:nvPr>
            <p:custDataLst>
              <p:tags r:id="rId2"/>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01008B81-7D93-F3C7-DB34-F6FDE2520018}"/>
              </a:ext>
            </a:extLst>
          </p:cNvPr>
          <p:cNvSpPr>
            <a:spLocks noChangeAspect="1" noEditPoints="1"/>
          </p:cNvSpPr>
          <p:nvPr>
            <p:custDataLst>
              <p:tags r:id="rId3"/>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34678E7E-A28A-6A8A-2F52-97D7AB2BBC11}"/>
              </a:ext>
            </a:extLst>
          </p:cNvPr>
          <p:cNvGrpSpPr/>
          <p:nvPr/>
        </p:nvGrpSpPr>
        <p:grpSpPr>
          <a:xfrm>
            <a:off x="3803718" y="2817008"/>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E23967BA-4538-94D0-8359-3E9C1CAD5AE0}"/>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AC4DFB78-9BB8-8E49-1DFC-D2A0864CA6F1}"/>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B2F70C4B-7422-FCD1-C7DA-02FA3121C6FC}"/>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57B7A5E6-9E06-9671-14DD-FF9B2368AE00}"/>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786C77AD-2228-6B0B-2EF1-7776DE55AED4}"/>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E9A226F1-B287-C87E-C466-1F8547971054}"/>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39014E96-1B74-565F-F14D-267F746A3293}"/>
              </a:ext>
            </a:extLst>
          </p:cNvPr>
          <p:cNvCxnSpPr>
            <a:cxnSpLocks/>
          </p:cNvCxnSpPr>
          <p:nvPr/>
        </p:nvCxnSpPr>
        <p:spPr>
          <a:xfrm>
            <a:off x="7186481" y="6579398"/>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940E79D0-066D-58AE-1047-8957B6222D86}"/>
              </a:ext>
            </a:extLst>
          </p:cNvPr>
          <p:cNvGrpSpPr/>
          <p:nvPr/>
        </p:nvGrpSpPr>
        <p:grpSpPr>
          <a:xfrm>
            <a:off x="3841026" y="3587766"/>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3835815A-76F9-2532-EF7C-7B7B1C93EDF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CF47AB18-8C49-8925-BBF5-8D8222284BC5}"/>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F4E3FFB0-DE13-72F8-F65A-E954BD3246A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2EA7E3CC-A454-E2C7-2ABF-3C9852AC3F70}"/>
              </a:ext>
            </a:extLst>
          </p:cNvPr>
          <p:cNvGrpSpPr/>
          <p:nvPr/>
        </p:nvGrpSpPr>
        <p:grpSpPr>
          <a:xfrm>
            <a:off x="3867289" y="4379291"/>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1D704137-85A9-B3EF-3A9D-D7B274F1B34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D1EDA225-9CA8-25CC-A266-2E7EC1543381}"/>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BF3E60D4-6A43-05BB-5878-0B9A3BBEA95A}"/>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C586A8DA-B470-3415-5991-484666511E4C}"/>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575FFADD-8EC7-81B3-85E4-5514C5A7A6D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528D760F-8D2B-AE59-A2B1-91DCF02F55A8}"/>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526D2EF4-03E9-0652-185C-C975895B690B}"/>
              </a:ext>
            </a:extLst>
          </p:cNvPr>
          <p:cNvGrpSpPr/>
          <p:nvPr/>
        </p:nvGrpSpPr>
        <p:grpSpPr>
          <a:xfrm>
            <a:off x="3828938" y="6185694"/>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0D160845-52EF-F9EC-F58D-0F3E2FEE5EF5}"/>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4E506A2C-5208-2945-6D50-D542B033058C}"/>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C96E9117-EC35-1C22-E185-55032021FD9E}"/>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7A019CAB-F1FB-C111-1CDC-8D238288E587}"/>
              </a:ext>
            </a:extLst>
          </p:cNvPr>
          <p:cNvCxnSpPr>
            <a:cxnSpLocks/>
          </p:cNvCxnSpPr>
          <p:nvPr/>
        </p:nvCxnSpPr>
        <p:spPr>
          <a:xfrm>
            <a:off x="4202919" y="3942132"/>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C2E3852E-677E-AB00-CA0D-40878349041E}"/>
              </a:ext>
            </a:extLst>
          </p:cNvPr>
          <p:cNvCxnSpPr>
            <a:cxnSpLocks/>
          </p:cNvCxnSpPr>
          <p:nvPr/>
        </p:nvCxnSpPr>
        <p:spPr>
          <a:xfrm>
            <a:off x="5558132" y="3964775"/>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08868C75-2346-9F31-F2E9-143A6460B810}"/>
              </a:ext>
            </a:extLst>
          </p:cNvPr>
          <p:cNvCxnSpPr>
            <a:cxnSpLocks/>
          </p:cNvCxnSpPr>
          <p:nvPr/>
        </p:nvCxnSpPr>
        <p:spPr>
          <a:xfrm>
            <a:off x="4276883" y="473834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AFDA8687-411B-5390-E8FF-A4F2C24DC613}"/>
              </a:ext>
            </a:extLst>
          </p:cNvPr>
          <p:cNvCxnSpPr>
            <a:cxnSpLocks/>
          </p:cNvCxnSpPr>
          <p:nvPr/>
        </p:nvCxnSpPr>
        <p:spPr>
          <a:xfrm>
            <a:off x="5632096" y="476099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44FA7ADA-96CE-D0A1-D14A-6E83B5D54270}"/>
              </a:ext>
            </a:extLst>
          </p:cNvPr>
          <p:cNvCxnSpPr>
            <a:cxnSpLocks/>
          </p:cNvCxnSpPr>
          <p:nvPr/>
        </p:nvCxnSpPr>
        <p:spPr>
          <a:xfrm>
            <a:off x="4212204" y="656598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F8EAA440-81CF-68F3-0FFA-52A101341A78}"/>
              </a:ext>
            </a:extLst>
          </p:cNvPr>
          <p:cNvCxnSpPr>
            <a:cxnSpLocks/>
          </p:cNvCxnSpPr>
          <p:nvPr/>
        </p:nvCxnSpPr>
        <p:spPr>
          <a:xfrm>
            <a:off x="5567417" y="658862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D13E74F2-3108-EBA3-BA9B-79D7F1DBEED0}"/>
              </a:ext>
            </a:extLst>
          </p:cNvPr>
          <p:cNvCxnSpPr>
            <a:cxnSpLocks/>
          </p:cNvCxnSpPr>
          <p:nvPr/>
        </p:nvCxnSpPr>
        <p:spPr>
          <a:xfrm>
            <a:off x="6936254" y="474303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E2F5B77C-E86B-0010-65BA-6A0DF617AFB7}"/>
              </a:ext>
            </a:extLst>
          </p:cNvPr>
          <p:cNvCxnSpPr>
            <a:cxnSpLocks/>
          </p:cNvCxnSpPr>
          <p:nvPr/>
        </p:nvCxnSpPr>
        <p:spPr>
          <a:xfrm>
            <a:off x="8234526" y="475802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7E27C06E-2FFF-84E1-B16C-26CC78CB3351}"/>
              </a:ext>
            </a:extLst>
          </p:cNvPr>
          <p:cNvCxnSpPr>
            <a:cxnSpLocks/>
          </p:cNvCxnSpPr>
          <p:nvPr/>
        </p:nvCxnSpPr>
        <p:spPr>
          <a:xfrm flipV="1">
            <a:off x="9537259" y="473685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28345BCC-C9B2-84FF-C01C-67B52AE8FDFC}"/>
              </a:ext>
            </a:extLst>
          </p:cNvPr>
          <p:cNvSpPr txBox="1"/>
          <p:nvPr/>
        </p:nvSpPr>
        <p:spPr>
          <a:xfrm>
            <a:off x="9731888" y="3563440"/>
            <a:ext cx="18678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X&gt;freigabe bat</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28" name="Rechteck 27">
            <a:extLst>
              <a:ext uri="{FF2B5EF4-FFF2-40B4-BE49-F238E27FC236}">
                <a16:creationId xmlns:a16="http://schemas.microsoft.com/office/drawing/2014/main" id="{09153C19-9D55-955D-DD1D-ED9AFC5EF5F4}"/>
              </a:ext>
            </a:extLst>
          </p:cNvPr>
          <p:cNvSpPr/>
          <p:nvPr/>
        </p:nvSpPr>
        <p:spPr>
          <a:xfrm>
            <a:off x="-2552186" y="4216427"/>
            <a:ext cx="3049272"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2248F051-B871-67E9-0C7F-27160121D79D}"/>
              </a:ext>
            </a:extLst>
          </p:cNvPr>
          <p:cNvSpPr/>
          <p:nvPr/>
        </p:nvSpPr>
        <p:spPr>
          <a:xfrm>
            <a:off x="2340926" y="6108106"/>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82AAA491-4177-154F-5EE7-65F080535B15}"/>
              </a:ext>
            </a:extLst>
          </p:cNvPr>
          <p:cNvSpPr txBox="1"/>
          <p:nvPr/>
        </p:nvSpPr>
        <p:spPr>
          <a:xfrm>
            <a:off x="1490501" y="6216185"/>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CF77EF0F-D429-ECD4-9B51-94C9D557DC4F}"/>
              </a:ext>
            </a:extLst>
          </p:cNvPr>
          <p:cNvSpPr txBox="1"/>
          <p:nvPr/>
        </p:nvSpPr>
        <p:spPr>
          <a:xfrm>
            <a:off x="1229211" y="6422560"/>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B350585E-7CDB-F37E-0B49-DED5649E02EB}"/>
              </a:ext>
            </a:extLst>
          </p:cNvPr>
          <p:cNvSpPr/>
          <p:nvPr/>
        </p:nvSpPr>
        <p:spPr>
          <a:xfrm>
            <a:off x="2318375" y="446153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38AE3B30-8449-D926-C310-8EE7F387736F}"/>
              </a:ext>
            </a:extLst>
          </p:cNvPr>
          <p:cNvSpPr txBox="1"/>
          <p:nvPr/>
        </p:nvSpPr>
        <p:spPr>
          <a:xfrm>
            <a:off x="52499" y="4387666"/>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D1FFF69C-9406-018E-B1F5-2D60AB0869A1}"/>
              </a:ext>
            </a:extLst>
          </p:cNvPr>
          <p:cNvSpPr txBox="1"/>
          <p:nvPr/>
        </p:nvSpPr>
        <p:spPr>
          <a:xfrm>
            <a:off x="525385" y="4723737"/>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9B4620D9-327E-8602-A77D-6821077C00A6}"/>
              </a:ext>
            </a:extLst>
          </p:cNvPr>
          <p:cNvSpPr/>
          <p:nvPr/>
        </p:nvSpPr>
        <p:spPr>
          <a:xfrm rot="5400000">
            <a:off x="2278515" y="3579506"/>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20C49C97-819C-70A4-D52D-ADF12A7A5513}"/>
              </a:ext>
            </a:extLst>
          </p:cNvPr>
          <p:cNvSpPr txBox="1"/>
          <p:nvPr/>
        </p:nvSpPr>
        <p:spPr>
          <a:xfrm>
            <a:off x="861467" y="3576304"/>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EC222DE1-4A3E-9FAA-9BCD-0D7CE2E541A0}"/>
              </a:ext>
            </a:extLst>
          </p:cNvPr>
          <p:cNvSpPr txBox="1"/>
          <p:nvPr/>
        </p:nvSpPr>
        <p:spPr>
          <a:xfrm>
            <a:off x="1608467" y="3782679"/>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3EA31EF6-9C40-0758-493F-D9D4B49E65B6}"/>
              </a:ext>
            </a:extLst>
          </p:cNvPr>
          <p:cNvSpPr/>
          <p:nvPr/>
        </p:nvSpPr>
        <p:spPr>
          <a:xfrm>
            <a:off x="2266531" y="2811096"/>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80C82E14-2DCE-BA7B-68F5-D45A2EF6DC76}"/>
              </a:ext>
            </a:extLst>
          </p:cNvPr>
          <p:cNvSpPr txBox="1"/>
          <p:nvPr/>
        </p:nvSpPr>
        <p:spPr>
          <a:xfrm>
            <a:off x="983296" y="2884151"/>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68C71BC0-8DF7-BCAB-5A58-2668997E79ED}"/>
              </a:ext>
            </a:extLst>
          </p:cNvPr>
          <p:cNvSpPr txBox="1"/>
          <p:nvPr/>
        </p:nvSpPr>
        <p:spPr>
          <a:xfrm>
            <a:off x="816583" y="3090526"/>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AD79F7E2-4C3F-844A-0CB0-733DD8A43E64}"/>
              </a:ext>
            </a:extLst>
          </p:cNvPr>
          <p:cNvSpPr>
            <a:spLocks noChangeAspect="1" noEditPoints="1"/>
          </p:cNvSpPr>
          <p:nvPr>
            <p:custDataLst>
              <p:tags r:id="rId4"/>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D70E6B45-6D45-8ADC-6EE4-100C7A1B7566}"/>
              </a:ext>
            </a:extLst>
          </p:cNvPr>
          <p:cNvSpPr/>
          <p:nvPr/>
        </p:nvSpPr>
        <p:spPr>
          <a:xfrm rot="5400000">
            <a:off x="10233211" y="1626592"/>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389B9D24-F316-F19D-E0F3-8323061BAF00}"/>
              </a:ext>
            </a:extLst>
          </p:cNvPr>
          <p:cNvGrpSpPr/>
          <p:nvPr/>
        </p:nvGrpSpPr>
        <p:grpSpPr>
          <a:xfrm>
            <a:off x="3485006" y="1200444"/>
            <a:ext cx="1045351" cy="1387463"/>
            <a:chOff x="3722275" y="1600596"/>
            <a:chExt cx="1045351" cy="1387463"/>
          </a:xfrm>
        </p:grpSpPr>
        <p:grpSp>
          <p:nvGrpSpPr>
            <p:cNvPr id="60" name="Gruppieren 59">
              <a:extLst>
                <a:ext uri="{FF2B5EF4-FFF2-40B4-BE49-F238E27FC236}">
                  <a16:creationId xmlns:a16="http://schemas.microsoft.com/office/drawing/2014/main" id="{163A61C6-C55B-99EA-7672-74E9058BE70F}"/>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CE295949-3364-1049-82B9-CF672C432DDB}"/>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5981C36E-24D1-612A-BC74-70F8A542CA71}"/>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A61C7B90-D6FA-4EEB-7B63-F533AAA91676}"/>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90FA829E-43D1-A92B-EA6C-ACE26F70FFA2}"/>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EA56351A-A062-9350-7A45-4679882DBF16}"/>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9B44BD13-2AD2-8530-CAAA-37129E62772C}"/>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AC6A0731-A926-0744-CC4C-3C23E3F61783}"/>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EB8C90B1-8858-0637-D888-1450F20E73A4}"/>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5F794ED8-4211-E4F3-A003-6918677B1070}"/>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075BE17F-3080-9F52-F509-A199B5DD5D10}"/>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27BDAAC3-F4DE-4528-658E-D81B6381BF6B}"/>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116D3F00-5822-45D8-C8DA-12CAFDE58C31}"/>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22D15213-1F61-BE0E-EC01-787B7B053A8D}"/>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2485EBAA-E39D-02F3-9DDB-16E49593AAD5}"/>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B3B968E7-5DAC-EF37-CE7E-712805F6397E}"/>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6442F7DD-AB17-2EFA-3FCE-8E08E1481440}"/>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8AAC0F54-3318-0B02-82E3-0478C4660DDB}"/>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E2E5C838-A8C9-8514-9104-7ACF528126BE}"/>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FE98D4C2-E606-4957-B7BD-341AD9F91E61}"/>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55776FB3-E6D6-37D9-2427-115F5807B679}"/>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14487A78-881D-BC8E-BF61-A39E7EEBAE92}"/>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E24E73E9-0893-E7A3-18A2-3C6FC435B073}"/>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47E247C3-C406-5C8A-39A9-8F21CB4D6A5E}"/>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D40EF472-D931-27F1-28C7-F158F488F816}"/>
              </a:ext>
            </a:extLst>
          </p:cNvPr>
          <p:cNvGrpSpPr/>
          <p:nvPr/>
        </p:nvGrpSpPr>
        <p:grpSpPr>
          <a:xfrm>
            <a:off x="5028710" y="1200444"/>
            <a:ext cx="1048685" cy="1424123"/>
            <a:chOff x="5265979" y="1600596"/>
            <a:chExt cx="1048685" cy="1424123"/>
          </a:xfrm>
        </p:grpSpPr>
        <p:grpSp>
          <p:nvGrpSpPr>
            <p:cNvPr id="123" name="Gruppieren 122">
              <a:extLst>
                <a:ext uri="{FF2B5EF4-FFF2-40B4-BE49-F238E27FC236}">
                  <a16:creationId xmlns:a16="http://schemas.microsoft.com/office/drawing/2014/main" id="{2C40F339-5C51-2436-6D24-C12946F00A6B}"/>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F430EE80-DE43-6E2B-B401-82F9CBE9426B}"/>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D09957D0-EA19-735C-3E12-C66E00CDE140}"/>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EAEF44A0-F48B-65E3-C3BA-5EC44BB5BD4F}"/>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AB33E029-94E4-0EB5-4001-0FB094279594}"/>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B74FD23C-EF46-A079-7BEF-0DC2CCB10715}"/>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5F84A984-87B2-A7D7-9927-0FA09C1B4466}"/>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415AAFE3-E284-9EAF-172E-010BAA74B058}"/>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FFC8F8DD-E2EC-EB0D-8DCA-9477291A8D7A}"/>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FB9A1372-2F7A-E90D-A4FC-AEF7D5A23C6A}"/>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3D03CE95-E7A8-3C49-C4FC-7E4F515DA64A}"/>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42F99170-01AA-A6D8-FA1C-CCC237357576}"/>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D9F6CFAF-304C-CD06-7EC4-664DEDD86544}"/>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91DCC4E2-494C-9683-E561-E99742F81AB3}"/>
              </a:ext>
            </a:extLst>
          </p:cNvPr>
          <p:cNvGrpSpPr/>
          <p:nvPr/>
        </p:nvGrpSpPr>
        <p:grpSpPr>
          <a:xfrm>
            <a:off x="7626610" y="1200444"/>
            <a:ext cx="1048685" cy="1424123"/>
            <a:chOff x="7863879" y="1600596"/>
            <a:chExt cx="1048685" cy="1424123"/>
          </a:xfrm>
        </p:grpSpPr>
        <p:grpSp>
          <p:nvGrpSpPr>
            <p:cNvPr id="167" name="Gruppieren 166">
              <a:extLst>
                <a:ext uri="{FF2B5EF4-FFF2-40B4-BE49-F238E27FC236}">
                  <a16:creationId xmlns:a16="http://schemas.microsoft.com/office/drawing/2014/main" id="{A4E595FF-6F37-C289-F9E7-EDB10635B4A5}"/>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49A40797-08DB-9061-4BC2-869815C4DF39}"/>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3D2E39FC-A181-E111-FB04-ACABCDF1F17F}"/>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956519EF-D7A1-97D3-3E4A-5476E2A45D20}"/>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88E4FD08-2455-536B-7777-4D3CB3D8DF76}"/>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F34E361E-E843-EEED-6644-86C0D7D09189}"/>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4C93A03B-016B-0E01-72C0-3D2A89E49EBC}"/>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4F960202-7188-5E1C-0CF7-47648594299A}"/>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E92FA21B-542F-58A7-3830-1B0D89B9CF54}"/>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0814B263-8259-B311-D6DD-AEAE1A53836A}"/>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7BA71061-0F98-B94D-51D7-06EC88F501C9}"/>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809364B5-C3A9-DFFB-4925-E7A3F3C08BFD}"/>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3F1A01A1-8982-E632-962F-E122C8ADD250}"/>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F6A59B84-D781-CE78-E566-EC3EFBFC6EFC}"/>
              </a:ext>
            </a:extLst>
          </p:cNvPr>
          <p:cNvGrpSpPr/>
          <p:nvPr/>
        </p:nvGrpSpPr>
        <p:grpSpPr>
          <a:xfrm>
            <a:off x="6293547" y="1200444"/>
            <a:ext cx="1228220" cy="1434733"/>
            <a:chOff x="6442096" y="1600596"/>
            <a:chExt cx="1228220" cy="1434733"/>
          </a:xfrm>
        </p:grpSpPr>
        <p:grpSp>
          <p:nvGrpSpPr>
            <p:cNvPr id="197" name="Gruppieren 196">
              <a:extLst>
                <a:ext uri="{FF2B5EF4-FFF2-40B4-BE49-F238E27FC236}">
                  <a16:creationId xmlns:a16="http://schemas.microsoft.com/office/drawing/2014/main" id="{E621975B-53E3-8C43-3C84-C272AC3CE157}"/>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6C56A76F-E0D9-922D-3EF2-87292C1F2161}"/>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0C9AAE2A-982C-8BC7-7296-2A92E5A7D4C8}"/>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96CC6DC5-7282-B02F-20CE-1011B300782F}"/>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E5EC746E-EC72-44A2-F209-E2FB61660676}"/>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865C3618-F285-7EC3-C1B1-91F2BDA6F28E}"/>
              </a:ext>
            </a:extLst>
          </p:cNvPr>
          <p:cNvGrpSpPr/>
          <p:nvPr/>
        </p:nvGrpSpPr>
        <p:grpSpPr>
          <a:xfrm>
            <a:off x="9963522" y="1200444"/>
            <a:ext cx="1369286" cy="525934"/>
            <a:chOff x="10617396" y="1600596"/>
            <a:chExt cx="1369286" cy="525934"/>
          </a:xfrm>
        </p:grpSpPr>
        <p:sp>
          <p:nvSpPr>
            <p:cNvPr id="203" name="Textfeld 202">
              <a:extLst>
                <a:ext uri="{FF2B5EF4-FFF2-40B4-BE49-F238E27FC236}">
                  <a16:creationId xmlns:a16="http://schemas.microsoft.com/office/drawing/2014/main" id="{7940AE5D-6465-A21E-0311-11656F7E165F}"/>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0CB4D5A3-190F-ADAC-D3D1-4CB95160BE76}"/>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A67C6A3D-9D37-2B36-AB87-EC0ED95E2D6A}"/>
              </a:ext>
            </a:extLst>
          </p:cNvPr>
          <p:cNvGrpSpPr/>
          <p:nvPr/>
        </p:nvGrpSpPr>
        <p:grpSpPr>
          <a:xfrm>
            <a:off x="8755957" y="1200444"/>
            <a:ext cx="1255472" cy="1457760"/>
            <a:chOff x="8993226" y="1600596"/>
            <a:chExt cx="1255472" cy="1457760"/>
          </a:xfrm>
        </p:grpSpPr>
        <p:grpSp>
          <p:nvGrpSpPr>
            <p:cNvPr id="206" name="Gruppieren 205">
              <a:extLst>
                <a:ext uri="{FF2B5EF4-FFF2-40B4-BE49-F238E27FC236}">
                  <a16:creationId xmlns:a16="http://schemas.microsoft.com/office/drawing/2014/main" id="{4A8E3392-0204-D2A5-B91B-63AF71296ADF}"/>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5F72E2BE-C19A-95E8-7203-BBF41FABEC8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8A1AF82B-B642-420A-D726-E8A1C3BEC9D3}"/>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E521E574-ECB9-5F36-1651-D1B5EC0BC5E8}"/>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89EBCC4A-B68E-A595-5317-C1A9D5B4956A}"/>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98DE65AB-6DD5-3459-BC48-CA637D80915A}"/>
              </a:ext>
            </a:extLst>
          </p:cNvPr>
          <p:cNvSpPr txBox="1"/>
          <p:nvPr/>
        </p:nvSpPr>
        <p:spPr>
          <a:xfrm>
            <a:off x="1109079" y="2316909"/>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087FD015-A1C9-3322-68F5-172FE131AB96}"/>
              </a:ext>
            </a:extLst>
          </p:cNvPr>
          <p:cNvSpPr txBox="1"/>
          <p:nvPr/>
        </p:nvSpPr>
        <p:spPr>
          <a:xfrm>
            <a:off x="1361046" y="1159254"/>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CD817C4E-912B-B0F3-0B19-AAB69C7CEB25}"/>
              </a:ext>
            </a:extLst>
          </p:cNvPr>
          <p:cNvSpPr txBox="1"/>
          <p:nvPr/>
        </p:nvSpPr>
        <p:spPr>
          <a:xfrm>
            <a:off x="7602252" y="6380688"/>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0C0A3014-D814-C1AD-D4C4-F0F6CF71CE05}"/>
              </a:ext>
            </a:extLst>
          </p:cNvPr>
          <p:cNvSpPr txBox="1"/>
          <p:nvPr/>
        </p:nvSpPr>
        <p:spPr>
          <a:xfrm>
            <a:off x="7615139" y="6549762"/>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D09FAA3E-AC8B-38EB-805F-395D322F191A}"/>
              </a:ext>
            </a:extLst>
          </p:cNvPr>
          <p:cNvSpPr txBox="1"/>
          <p:nvPr/>
        </p:nvSpPr>
        <p:spPr>
          <a:xfrm>
            <a:off x="10138897" y="185004"/>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C77931FB-0DEF-7112-6ED3-140858CA0B56}"/>
              </a:ext>
            </a:extLst>
          </p:cNvPr>
          <p:cNvSpPr txBox="1"/>
          <p:nvPr/>
        </p:nvSpPr>
        <p:spPr>
          <a:xfrm>
            <a:off x="10441865" y="542288"/>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8FD9C72D-91FF-FCF1-7DA5-C5B095CB4378}"/>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B6014A50-0FD2-62F5-FC17-0EE6DDE1C020}"/>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81EA0CC8-6797-8138-B0D7-58B997A57A08}"/>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5A3B85FA-D9B0-C1D0-8199-06F68D5D7B7E}"/>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2FFDFE43-7B77-189E-9118-699C90992CA6}"/>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AA636E77-B042-615F-9624-FD7932586305}"/>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D4138E83-B8AC-C652-4A8C-2E62F10B863B}"/>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AD00F72A-F28B-01BD-57C1-0A7063B8E136}"/>
              </a:ext>
            </a:extLst>
          </p:cNvPr>
          <p:cNvSpPr txBox="1"/>
          <p:nvPr/>
        </p:nvSpPr>
        <p:spPr>
          <a:xfrm>
            <a:off x="237022" y="0"/>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B141FDBD-0DCF-D3AF-A177-435766DAFAFB}"/>
              </a:ext>
            </a:extLst>
          </p:cNvPr>
          <p:cNvSpPr/>
          <p:nvPr/>
        </p:nvSpPr>
        <p:spPr>
          <a:xfrm>
            <a:off x="10094066" y="6088301"/>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B44FA0DA-0006-4DB2-B150-AA9249615452}"/>
              </a:ext>
            </a:extLst>
          </p:cNvPr>
          <p:cNvSpPr>
            <a:spLocks noChangeAspect="1" noEditPoints="1"/>
          </p:cNvSpPr>
          <p:nvPr>
            <p:custDataLst>
              <p:tags r:id="rId5"/>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F2F449D0-8F60-274E-F155-DC60B0BE0F56}"/>
              </a:ext>
            </a:extLst>
          </p:cNvPr>
          <p:cNvSpPr>
            <a:spLocks noChangeAspect="1" noEditPoints="1"/>
          </p:cNvSpPr>
          <p:nvPr>
            <p:custDataLst>
              <p:tags r:id="rId6"/>
            </p:custDataLst>
          </p:nvPr>
        </p:nvSpPr>
        <p:spPr bwMode="auto">
          <a:xfrm>
            <a:off x="2400546" y="4542723"/>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6FD57A3F-C8EC-2AC7-1C1A-F748CFA55703}"/>
              </a:ext>
            </a:extLst>
          </p:cNvPr>
          <p:cNvSpPr>
            <a:spLocks noChangeAspect="1" noEditPoints="1"/>
          </p:cNvSpPr>
          <p:nvPr>
            <p:custDataLst>
              <p:tags r:id="rId7"/>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4763A0EF-CECF-9CF7-6AEA-20FB1853E026}"/>
              </a:ext>
            </a:extLst>
          </p:cNvPr>
          <p:cNvSpPr>
            <a:spLocks noChangeAspect="1" noEditPoints="1"/>
          </p:cNvSpPr>
          <p:nvPr>
            <p:custDataLst>
              <p:tags r:id="rId8"/>
            </p:custDataLst>
          </p:nvPr>
        </p:nvSpPr>
        <p:spPr bwMode="auto">
          <a:xfrm>
            <a:off x="10541498" y="1879000"/>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2164AD46-C5C6-284B-B39B-6251F1B40CBD}"/>
              </a:ext>
            </a:extLst>
          </p:cNvPr>
          <p:cNvCxnSpPr>
            <a:cxnSpLocks/>
          </p:cNvCxnSpPr>
          <p:nvPr/>
        </p:nvCxnSpPr>
        <p:spPr>
          <a:xfrm>
            <a:off x="2894439" y="4736285"/>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DBDECBD3-E928-5434-BDA6-897676AE609B}"/>
              </a:ext>
            </a:extLst>
          </p:cNvPr>
          <p:cNvCxnSpPr>
            <a:cxnSpLocks/>
          </p:cNvCxnSpPr>
          <p:nvPr/>
        </p:nvCxnSpPr>
        <p:spPr>
          <a:xfrm>
            <a:off x="3002967" y="6380688"/>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uppieren 4">
            <a:extLst>
              <a:ext uri="{FF2B5EF4-FFF2-40B4-BE49-F238E27FC236}">
                <a16:creationId xmlns:a16="http://schemas.microsoft.com/office/drawing/2014/main" id="{C019ACEA-7574-5787-7875-A3239296035A}"/>
              </a:ext>
            </a:extLst>
          </p:cNvPr>
          <p:cNvGrpSpPr/>
          <p:nvPr/>
        </p:nvGrpSpPr>
        <p:grpSpPr>
          <a:xfrm>
            <a:off x="491338" y="5180566"/>
            <a:ext cx="2470505" cy="731132"/>
            <a:chOff x="6253183" y="2104168"/>
            <a:chExt cx="3861044" cy="1074899"/>
          </a:xfrm>
        </p:grpSpPr>
        <p:grpSp>
          <p:nvGrpSpPr>
            <p:cNvPr id="6" name="Gruppieren 5">
              <a:extLst>
                <a:ext uri="{FF2B5EF4-FFF2-40B4-BE49-F238E27FC236}">
                  <a16:creationId xmlns:a16="http://schemas.microsoft.com/office/drawing/2014/main" id="{EE9B1DF6-DBBF-A517-BE00-CB24BF4963F3}"/>
                </a:ext>
              </a:extLst>
            </p:cNvPr>
            <p:cNvGrpSpPr/>
            <p:nvPr/>
          </p:nvGrpSpPr>
          <p:grpSpPr>
            <a:xfrm>
              <a:off x="9151817" y="2104168"/>
              <a:ext cx="962410" cy="954188"/>
              <a:chOff x="8230696" y="575606"/>
              <a:chExt cx="825646" cy="818592"/>
            </a:xfrm>
          </p:grpSpPr>
          <p:sp>
            <p:nvSpPr>
              <p:cNvPr id="10" name="Flussdiagramm: Anzeige 9">
                <a:extLst>
                  <a:ext uri="{FF2B5EF4-FFF2-40B4-BE49-F238E27FC236}">
                    <a16:creationId xmlns:a16="http://schemas.microsoft.com/office/drawing/2014/main" id="{B56741E2-23B8-6B67-8F64-7720FC8C07B6}"/>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17D0E37C-487C-D9EB-77D1-E317269EDF13}"/>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8" name="Textfeld 7">
              <a:extLst>
                <a:ext uri="{FF2B5EF4-FFF2-40B4-BE49-F238E27FC236}">
                  <a16:creationId xmlns:a16="http://schemas.microsoft.com/office/drawing/2014/main" id="{1B73937C-BABB-9CB9-4C34-76B6778B94F9}"/>
                </a:ext>
              </a:extLst>
            </p:cNvPr>
            <p:cNvSpPr txBox="1"/>
            <p:nvPr/>
          </p:nvSpPr>
          <p:spPr>
            <a:xfrm>
              <a:off x="6287961" y="2189819"/>
              <a:ext cx="2732476"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Textfeld 8">
              <a:extLst>
                <a:ext uri="{FF2B5EF4-FFF2-40B4-BE49-F238E27FC236}">
                  <a16:creationId xmlns:a16="http://schemas.microsoft.com/office/drawing/2014/main" id="{C77989F5-D967-2196-E2D8-C88C8E05D148}"/>
                </a:ext>
              </a:extLst>
            </p:cNvPr>
            <p:cNvSpPr txBox="1"/>
            <p:nvPr/>
          </p:nvSpPr>
          <p:spPr>
            <a:xfrm>
              <a:off x="6253183" y="2545584"/>
              <a:ext cx="2879544"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3" name="Gruppieren 12">
            <a:extLst>
              <a:ext uri="{FF2B5EF4-FFF2-40B4-BE49-F238E27FC236}">
                <a16:creationId xmlns:a16="http://schemas.microsoft.com/office/drawing/2014/main" id="{BCC44244-49EB-7146-8B6C-ECE9E2DCFDA9}"/>
              </a:ext>
            </a:extLst>
          </p:cNvPr>
          <p:cNvGrpSpPr/>
          <p:nvPr/>
        </p:nvGrpSpPr>
        <p:grpSpPr>
          <a:xfrm>
            <a:off x="3884677" y="5343464"/>
            <a:ext cx="1815785"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2530387A-2C6E-520E-A70B-FA358AA3ADA8}"/>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 name="Pfeil: gebogen 14">
              <a:extLst>
                <a:ext uri="{FF2B5EF4-FFF2-40B4-BE49-F238E27FC236}">
                  <a16:creationId xmlns:a16="http://schemas.microsoft.com/office/drawing/2014/main" id="{26284778-CA5A-B3C5-4829-8377A7F6182A}"/>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22" name="Rechteck 21">
            <a:extLst>
              <a:ext uri="{FF2B5EF4-FFF2-40B4-BE49-F238E27FC236}">
                <a16:creationId xmlns:a16="http://schemas.microsoft.com/office/drawing/2014/main" id="{429F8B11-EF9F-516A-209D-BF365E4A67B8}"/>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3" name="Gewinkelter Verbinder 271">
            <a:extLst>
              <a:ext uri="{FF2B5EF4-FFF2-40B4-BE49-F238E27FC236}">
                <a16:creationId xmlns:a16="http://schemas.microsoft.com/office/drawing/2014/main" id="{129B9845-525E-CDB5-186A-4BC8D3954612}"/>
              </a:ext>
            </a:extLst>
          </p:cNvPr>
          <p:cNvCxnSpPr>
            <a:cxnSpLocks/>
          </p:cNvCxnSpPr>
          <p:nvPr/>
        </p:nvCxnSpPr>
        <p:spPr>
          <a:xfrm flipH="1">
            <a:off x="3903039" y="4783059"/>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C00B8B4A-986A-A75E-3FE2-5FDFF55B67CA}"/>
              </a:ext>
            </a:extLst>
          </p:cNvPr>
          <p:cNvCxnSpPr>
            <a:cxnSpLocks/>
          </p:cNvCxnSpPr>
          <p:nvPr/>
        </p:nvCxnSpPr>
        <p:spPr>
          <a:xfrm>
            <a:off x="4276883" y="5671809"/>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Gewinkelter Verbinder 283">
            <a:extLst>
              <a:ext uri="{FF2B5EF4-FFF2-40B4-BE49-F238E27FC236}">
                <a16:creationId xmlns:a16="http://schemas.microsoft.com/office/drawing/2014/main" id="{A7458C17-1D21-BF0F-F741-8A7E5E552995}"/>
              </a:ext>
            </a:extLst>
          </p:cNvPr>
          <p:cNvCxnSpPr>
            <a:cxnSpLocks/>
          </p:cNvCxnSpPr>
          <p:nvPr/>
        </p:nvCxnSpPr>
        <p:spPr>
          <a:xfrm flipV="1">
            <a:off x="7256062" y="962128"/>
            <a:ext cx="4310319" cy="2945801"/>
          </a:xfrm>
          <a:prstGeom prst="bentConnector3">
            <a:avLst>
              <a:gd name="adj1" fmla="val 99500"/>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C724C209-414D-481A-4321-34287B6D3994}"/>
              </a:ext>
            </a:extLst>
          </p:cNvPr>
          <p:cNvSpPr txBox="1"/>
          <p:nvPr/>
        </p:nvSpPr>
        <p:spPr>
          <a:xfrm>
            <a:off x="7725357" y="2718814"/>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rgbClr val="FF0000"/>
                </a:solidFill>
                <a:latin typeface="Aptos" panose="020B0004020202020204" pitchFamily="34" charset="0"/>
              </a:rPr>
              <a:t>w</a:t>
            </a:r>
            <a:r>
              <a:rPr lang="de-AT" b="1" dirty="0" err="1">
                <a:solidFill>
                  <a:srgbClr val="FF0000"/>
                </a:solidFill>
                <a:latin typeface="Aptos" panose="020B0004020202020204" pitchFamily="34" charset="0"/>
              </a:rPr>
              <a:t>enn</a:t>
            </a:r>
            <a:r>
              <a:rPr lang="de-AT" b="1" dirty="0">
                <a:solidFill>
                  <a:srgbClr val="FF0000"/>
                </a:solidFill>
                <a:latin typeface="Aptos" panose="020B0004020202020204" pitchFamily="34" charset="0"/>
              </a:rPr>
              <a:t> X:0</a:t>
            </a:r>
            <a:endParaRPr kumimoji="0" lang="de-AT" sz="1800" b="1" i="0" u="none" strike="noStrike" kern="1200" cap="none" spc="0" normalizeH="0" baseline="0" noProof="0" dirty="0">
              <a:ln>
                <a:noFill/>
              </a:ln>
              <a:solidFill>
                <a:srgbClr val="FF0000"/>
              </a:solidFill>
              <a:effectLst/>
              <a:uLnTx/>
              <a:uFillTx/>
              <a:latin typeface="Aptos" panose="020B0004020202020204" pitchFamily="34" charset="0"/>
              <a:ea typeface="+mn-ea"/>
              <a:cs typeface="+mn-cs"/>
            </a:endParaRPr>
          </a:p>
        </p:txBody>
      </p:sp>
      <p:sp>
        <p:nvSpPr>
          <p:cNvPr id="25" name="Textfeld 24">
            <a:extLst>
              <a:ext uri="{FF2B5EF4-FFF2-40B4-BE49-F238E27FC236}">
                <a16:creationId xmlns:a16="http://schemas.microsoft.com/office/drawing/2014/main" id="{10FE8285-FD68-89E2-1B8B-6EBB509ABCD0}"/>
              </a:ext>
            </a:extLst>
          </p:cNvPr>
          <p:cNvSpPr txBox="1"/>
          <p:nvPr/>
        </p:nvSpPr>
        <p:spPr>
          <a:xfrm>
            <a:off x="9006423" y="2718814"/>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26" name="Textfeld 25">
            <a:extLst>
              <a:ext uri="{FF2B5EF4-FFF2-40B4-BE49-F238E27FC236}">
                <a16:creationId xmlns:a16="http://schemas.microsoft.com/office/drawing/2014/main" id="{D38B1F88-3D2D-37CD-539C-D0DBD00AB592}"/>
              </a:ext>
            </a:extLst>
          </p:cNvPr>
          <p:cNvSpPr txBox="1"/>
          <p:nvPr/>
        </p:nvSpPr>
        <p:spPr>
          <a:xfrm>
            <a:off x="10245782" y="2750218"/>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5" name="Textfeld 34">
            <a:extLst>
              <a:ext uri="{FF2B5EF4-FFF2-40B4-BE49-F238E27FC236}">
                <a16:creationId xmlns:a16="http://schemas.microsoft.com/office/drawing/2014/main" id="{E91B41E5-81FE-AD1B-79A7-0E21EAB9025A}"/>
              </a:ext>
            </a:extLst>
          </p:cNvPr>
          <p:cNvSpPr txBox="1"/>
          <p:nvPr/>
        </p:nvSpPr>
        <p:spPr>
          <a:xfrm>
            <a:off x="4122813" y="4333046"/>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6" name="Textfeld 35">
            <a:extLst>
              <a:ext uri="{FF2B5EF4-FFF2-40B4-BE49-F238E27FC236}">
                <a16:creationId xmlns:a16="http://schemas.microsoft.com/office/drawing/2014/main" id="{EBDAFA52-CB24-2C0A-C191-3E84F1EE0D5D}"/>
              </a:ext>
            </a:extLst>
          </p:cNvPr>
          <p:cNvSpPr txBox="1"/>
          <p:nvPr/>
        </p:nvSpPr>
        <p:spPr>
          <a:xfrm>
            <a:off x="5197645" y="4371637"/>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7" name="Textfeld 36">
            <a:extLst>
              <a:ext uri="{FF2B5EF4-FFF2-40B4-BE49-F238E27FC236}">
                <a16:creationId xmlns:a16="http://schemas.microsoft.com/office/drawing/2014/main" id="{3B18E7BF-06D0-A765-147D-497EBA025909}"/>
              </a:ext>
            </a:extLst>
          </p:cNvPr>
          <p:cNvSpPr txBox="1"/>
          <p:nvPr/>
        </p:nvSpPr>
        <p:spPr>
          <a:xfrm>
            <a:off x="6478311" y="4333046"/>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38" name="Textfeld 37">
            <a:extLst>
              <a:ext uri="{FF2B5EF4-FFF2-40B4-BE49-F238E27FC236}">
                <a16:creationId xmlns:a16="http://schemas.microsoft.com/office/drawing/2014/main" id="{017ADCB0-C2B3-735E-F26A-5DEE7F39A6CF}"/>
              </a:ext>
            </a:extLst>
          </p:cNvPr>
          <p:cNvSpPr txBox="1"/>
          <p:nvPr/>
        </p:nvSpPr>
        <p:spPr>
          <a:xfrm>
            <a:off x="7741958" y="4341543"/>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43" name="Textfeld 42">
            <a:extLst>
              <a:ext uri="{FF2B5EF4-FFF2-40B4-BE49-F238E27FC236}">
                <a16:creationId xmlns:a16="http://schemas.microsoft.com/office/drawing/2014/main" id="{72973FB1-F91E-B582-2A03-7EF7F001B743}"/>
              </a:ext>
            </a:extLst>
          </p:cNvPr>
          <p:cNvSpPr txBox="1"/>
          <p:nvPr/>
        </p:nvSpPr>
        <p:spPr>
          <a:xfrm>
            <a:off x="9164495" y="4288241"/>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51" name="Textfeld 50">
            <a:extLst>
              <a:ext uri="{FF2B5EF4-FFF2-40B4-BE49-F238E27FC236}">
                <a16:creationId xmlns:a16="http://schemas.microsoft.com/office/drawing/2014/main" id="{E55F1577-43E9-D752-F952-A15C3DE668C9}"/>
              </a:ext>
            </a:extLst>
          </p:cNvPr>
          <p:cNvSpPr txBox="1"/>
          <p:nvPr/>
        </p:nvSpPr>
        <p:spPr>
          <a:xfrm>
            <a:off x="10395477" y="4302088"/>
            <a:ext cx="10183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X:0</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cxnSp>
        <p:nvCxnSpPr>
          <p:cNvPr id="53" name="Gewinkelter Verbinder 283">
            <a:extLst>
              <a:ext uri="{FF2B5EF4-FFF2-40B4-BE49-F238E27FC236}">
                <a16:creationId xmlns:a16="http://schemas.microsoft.com/office/drawing/2014/main" id="{F83CF02B-3C93-49CF-FD1E-C1A047CEF402}"/>
              </a:ext>
            </a:extLst>
          </p:cNvPr>
          <p:cNvCxnSpPr>
            <a:cxnSpLocks/>
          </p:cNvCxnSpPr>
          <p:nvPr/>
        </p:nvCxnSpPr>
        <p:spPr>
          <a:xfrm rot="5400000" flipH="1" flipV="1">
            <a:off x="10630451" y="4388342"/>
            <a:ext cx="2262497" cy="216103"/>
          </a:xfrm>
          <a:prstGeom prst="bentConnector3">
            <a:avLst>
              <a:gd name="adj1" fmla="val -1867"/>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B9D52934-89D1-E1C4-FB46-1BFB7A936F91}"/>
              </a:ext>
            </a:extLst>
          </p:cNvPr>
          <p:cNvSpPr txBox="1"/>
          <p:nvPr/>
        </p:nvSpPr>
        <p:spPr>
          <a:xfrm>
            <a:off x="8907847" y="5324484"/>
            <a:ext cx="21371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solidFill>
                  <a:srgbClr val="FF0000"/>
                </a:solidFill>
                <a:latin typeface="Aptos" panose="020B0004020202020204" pitchFamily="34" charset="0"/>
              </a:rPr>
              <a:t>w</a:t>
            </a:r>
            <a:r>
              <a:rPr lang="de-AT" b="1">
                <a:solidFill>
                  <a:srgbClr val="FF0000"/>
                </a:solidFill>
                <a:latin typeface="Aptos" panose="020B0004020202020204" pitchFamily="34" charset="0"/>
              </a:rPr>
              <a:t>enn X&gt;freigabe bidi EV</a:t>
            </a:r>
            <a:endParaRPr kumimoji="0" lang="de-AT" sz="1800" b="1" i="0" u="none" strike="noStrike" kern="1200" cap="none" spc="0" normalizeH="0" baseline="0" noProof="0">
              <a:ln>
                <a:noFill/>
              </a:ln>
              <a:solidFill>
                <a:srgbClr val="FF0000"/>
              </a:solidFill>
              <a:effectLst/>
              <a:uLnTx/>
              <a:uFillTx/>
              <a:latin typeface="Aptos" panose="020B0004020202020204" pitchFamily="34" charset="0"/>
              <a:ea typeface="+mn-ea"/>
              <a:cs typeface="+mn-cs"/>
            </a:endParaRPr>
          </a:p>
        </p:txBody>
      </p:sp>
      <p:sp>
        <p:nvSpPr>
          <p:cNvPr id="69" name="Textfeld 68">
            <a:extLst>
              <a:ext uri="{FF2B5EF4-FFF2-40B4-BE49-F238E27FC236}">
                <a16:creationId xmlns:a16="http://schemas.microsoft.com/office/drawing/2014/main" id="{E29A36BD-25DC-1AEB-93E4-49919CA97EDF}"/>
              </a:ext>
            </a:extLst>
          </p:cNvPr>
          <p:cNvSpPr txBox="1"/>
          <p:nvPr/>
        </p:nvSpPr>
        <p:spPr>
          <a:xfrm>
            <a:off x="7615139" y="685113"/>
            <a:ext cx="8481060" cy="369332"/>
          </a:xfrm>
          <a:prstGeom prst="rect">
            <a:avLst/>
          </a:prstGeom>
          <a:noFill/>
        </p:spPr>
        <p:txBody>
          <a:bodyPr wrap="square">
            <a:spAutoFit/>
          </a:bodyPr>
          <a:lstStyle/>
          <a:p>
            <a:r>
              <a:rPr lang="de-AT" b="1" dirty="0">
                <a:solidFill>
                  <a:srgbClr val="FF0000"/>
                </a:solidFill>
                <a:latin typeface="Aptos" panose="020B0004020202020204" pitchFamily="34" charset="0"/>
              </a:rPr>
              <a:t>X= Einspeisesignal (Co2, Preis)</a:t>
            </a:r>
            <a:endParaRPr lang="de-AT" dirty="0"/>
          </a:p>
        </p:txBody>
      </p:sp>
    </p:spTree>
    <p:extLst>
      <p:ext uri="{BB962C8B-B14F-4D97-AF65-F5344CB8AC3E}">
        <p14:creationId xmlns:p14="http://schemas.microsoft.com/office/powerpoint/2010/main" val="322845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klima</a:t>
            </a:r>
            <a:r>
              <a:rPr kumimoji="0" lang="de-AT" sz="1200" b="1" i="0" u="none" strike="noStrike" kern="1200" cap="none" spc="0" normalizeH="0" baseline="0" noProof="0">
                <a:ln>
                  <a:noFill/>
                </a:ln>
                <a:solidFill>
                  <a:srgbClr val="000000"/>
                </a:solidFill>
                <a:effectLst/>
                <a:uLnTx/>
                <a:uFillTx/>
                <a:latin typeface="Calibri" panose="020F0502020204030204"/>
                <a:ea typeface="+mn-ea"/>
                <a:cs typeface="+mn-cs"/>
              </a:rPr>
              <a:t>aktiv</a:t>
            </a:r>
            <a:r>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t> Siedlungen und Quartiere</a:t>
            </a:r>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a:effectLst/>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206269C-C24E-4E80-9A4B-E7E19BB59A67}" type="slidenum">
              <a:rPr kumimoji="0" lang="de-AT"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de-AT"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Building5" descr="{&quot;Key&quot;:&quot;POWER_USER_SHAPE_ICON&quot;,&quot;Value&quot;:&quot;POWER_USER_SHAPE_ICON_STYLE_1&quot;}">
            <a:extLst>
              <a:ext uri="{FF2B5EF4-FFF2-40B4-BE49-F238E27FC236}">
                <a16:creationId xmlns:a16="http://schemas.microsoft.com/office/drawing/2014/main" id="{699BBCF3-0D32-6853-E4CD-E031DD0A0615}"/>
              </a:ext>
            </a:extLst>
          </p:cNvPr>
          <p:cNvSpPr>
            <a:spLocks noChangeAspect="1" noEditPoints="1"/>
          </p:cNvSpPr>
          <p:nvPr>
            <p:custDataLst>
              <p:tags r:id="rId1"/>
            </p:custDataLst>
          </p:nvPr>
        </p:nvSpPr>
        <p:spPr bwMode="auto">
          <a:xfrm>
            <a:off x="7742481" y="2130269"/>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uppieren 8" descr="{&quot;Key&quot;:&quot;POWER_USER_SHAPE_ICON&quot;,&quot;Value&quot;:&quot;POWER_USER_SHAPE_ICON_STYLE_2&quot;}">
            <a:extLst>
              <a:ext uri="{FF2B5EF4-FFF2-40B4-BE49-F238E27FC236}">
                <a16:creationId xmlns:a16="http://schemas.microsoft.com/office/drawing/2014/main" id="{D3037068-6A9D-1DD1-B6FD-20AFE55D21A8}"/>
              </a:ext>
            </a:extLst>
          </p:cNvPr>
          <p:cNvGrpSpPr>
            <a:grpSpLocks noChangeAspect="1"/>
          </p:cNvGrpSpPr>
          <p:nvPr/>
        </p:nvGrpSpPr>
        <p:grpSpPr>
          <a:xfrm>
            <a:off x="8437637" y="2987842"/>
            <a:ext cx="312131" cy="312131"/>
            <a:chOff x="1973493" y="2628600"/>
            <a:chExt cx="762000" cy="762000"/>
          </a:xfrm>
        </p:grpSpPr>
        <p:sp>
          <p:nvSpPr>
            <p:cNvPr id="10" name="POWER_USER_SHAPE_ICON_STYLE_2">
              <a:extLst>
                <a:ext uri="{FF2B5EF4-FFF2-40B4-BE49-F238E27FC236}">
                  <a16:creationId xmlns:a16="http://schemas.microsoft.com/office/drawing/2014/main" id="{CE25FAB7-D221-AF3E-5897-1069EFF6C6D8}"/>
                </a:ext>
              </a:extLst>
            </p:cNvPr>
            <p:cNvSpPr/>
            <p:nvPr/>
          </p:nvSpPr>
          <p:spPr>
            <a:xfrm>
              <a:off x="1973493" y="2628600"/>
              <a:ext cx="762000" cy="762000"/>
            </a:xfrm>
            <a:prstGeom prst="ellipse">
              <a:avLst/>
            </a:prstGeom>
            <a:solidFill>
              <a:schemeClr val="tx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as4" descr="{&quot;Key&quot;:&quot;POWER_USER_SHAPE_ICON&quot;,&quot;Value&quot;:&quot;POWER_USER_SHAPE_ICON_STYLE_1&quot;}">
              <a:extLst>
                <a:ext uri="{FF2B5EF4-FFF2-40B4-BE49-F238E27FC236}">
                  <a16:creationId xmlns:a16="http://schemas.microsoft.com/office/drawing/2014/main" id="{53BFCF76-27EF-BCB2-64E6-776F3655403B}"/>
                </a:ext>
              </a:extLst>
            </p:cNvPr>
            <p:cNvSpPr>
              <a:spLocks noChangeAspect="1" noEditPoints="1"/>
            </p:cNvSpPr>
            <p:nvPr>
              <p:custDataLst>
                <p:tags r:id="rId22"/>
              </p:custDataLst>
            </p:nvPr>
          </p:nvSpPr>
          <p:spPr bwMode="auto">
            <a:xfrm>
              <a:off x="2172944" y="2760277"/>
              <a:ext cx="456108" cy="508000"/>
            </a:xfrm>
            <a:custGeom>
              <a:avLst/>
              <a:gdLst>
                <a:gd name="T0" fmla="*/ 198 w 696"/>
                <a:gd name="T1" fmla="*/ 308 h 774"/>
                <a:gd name="T2" fmla="*/ 272 w 696"/>
                <a:gd name="T3" fmla="*/ 298 h 774"/>
                <a:gd name="T4" fmla="*/ 287 w 696"/>
                <a:gd name="T5" fmla="*/ 240 h 774"/>
                <a:gd name="T6" fmla="*/ 152 w 696"/>
                <a:gd name="T7" fmla="*/ 197 h 774"/>
                <a:gd name="T8" fmla="*/ 110 w 696"/>
                <a:gd name="T9" fmla="*/ 376 h 774"/>
                <a:gd name="T10" fmla="*/ 319 w 696"/>
                <a:gd name="T11" fmla="*/ 419 h 774"/>
                <a:gd name="T12" fmla="*/ 362 w 696"/>
                <a:gd name="T13" fmla="*/ 239 h 774"/>
                <a:gd name="T14" fmla="*/ 152 w 696"/>
                <a:gd name="T15" fmla="*/ 197 h 774"/>
                <a:gd name="T16" fmla="*/ 424 w 696"/>
                <a:gd name="T17" fmla="*/ 680 h 774"/>
                <a:gd name="T18" fmla="*/ 47 w 696"/>
                <a:gd name="T19" fmla="*/ 727 h 774"/>
                <a:gd name="T20" fmla="*/ 622 w 696"/>
                <a:gd name="T21" fmla="*/ 289 h 774"/>
                <a:gd name="T22" fmla="*/ 582 w 696"/>
                <a:gd name="T23" fmla="*/ 238 h 774"/>
                <a:gd name="T24" fmla="*/ 622 w 696"/>
                <a:gd name="T25" fmla="*/ 289 h 774"/>
                <a:gd name="T26" fmla="*/ 696 w 696"/>
                <a:gd name="T27" fmla="*/ 200 h 774"/>
                <a:gd name="T28" fmla="*/ 645 w 696"/>
                <a:gd name="T29" fmla="*/ 115 h 774"/>
                <a:gd name="T30" fmla="*/ 587 w 696"/>
                <a:gd name="T31" fmla="*/ 66 h 774"/>
                <a:gd name="T32" fmla="*/ 498 w 696"/>
                <a:gd name="T33" fmla="*/ 0 h 774"/>
                <a:gd name="T34" fmla="*/ 529 w 696"/>
                <a:gd name="T35" fmla="*/ 73 h 774"/>
                <a:gd name="T36" fmla="*/ 576 w 696"/>
                <a:gd name="T37" fmla="*/ 142 h 774"/>
                <a:gd name="T38" fmla="*/ 546 w 696"/>
                <a:gd name="T39" fmla="*/ 179 h 774"/>
                <a:gd name="T40" fmla="*/ 555 w 696"/>
                <a:gd name="T41" fmla="*/ 292 h 774"/>
                <a:gd name="T42" fmla="*/ 622 w 696"/>
                <a:gd name="T43" fmla="*/ 570 h 774"/>
                <a:gd name="T44" fmla="*/ 556 w 696"/>
                <a:gd name="T45" fmla="*/ 570 h 774"/>
                <a:gd name="T46" fmla="*/ 460 w 696"/>
                <a:gd name="T47" fmla="*/ 303 h 774"/>
                <a:gd name="T48" fmla="*/ 508 w 696"/>
                <a:gd name="T49" fmla="*/ 399 h 774"/>
                <a:gd name="T50" fmla="*/ 589 w 696"/>
                <a:gd name="T51" fmla="*/ 650 h 774"/>
                <a:gd name="T52" fmla="*/ 669 w 696"/>
                <a:gd name="T53" fmla="*/ 234 h 774"/>
                <a:gd name="T54" fmla="*/ 153 w 696"/>
                <a:gd name="T55" fmla="*/ 92 h 774"/>
                <a:gd name="T56" fmla="*/ 424 w 696"/>
                <a:gd name="T57" fmla="*/ 197 h 774"/>
                <a:gd name="T58" fmla="*/ 448 w 696"/>
                <a:gd name="T59" fmla="*/ 633 h 774"/>
                <a:gd name="T60" fmla="*/ 472 w 696"/>
                <a:gd name="T61" fmla="*/ 751 h 774"/>
                <a:gd name="T62" fmla="*/ 24 w 696"/>
                <a:gd name="T63" fmla="*/ 774 h 774"/>
                <a:gd name="T64" fmla="*/ 0 w 696"/>
                <a:gd name="T65" fmla="*/ 656 h 774"/>
                <a:gd name="T66" fmla="*/ 47 w 696"/>
                <a:gd name="T67" fmla="*/ 633 h 774"/>
                <a:gd name="T68" fmla="*/ 153 w 696"/>
                <a:gd name="T69" fmla="*/ 9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6" h="774">
                  <a:moveTo>
                    <a:pt x="245" y="271"/>
                  </a:moveTo>
                  <a:cubicBezTo>
                    <a:pt x="222" y="265"/>
                    <a:pt x="198" y="283"/>
                    <a:pt x="198" y="308"/>
                  </a:cubicBezTo>
                  <a:cubicBezTo>
                    <a:pt x="198" y="328"/>
                    <a:pt x="215" y="345"/>
                    <a:pt x="236" y="345"/>
                  </a:cubicBezTo>
                  <a:cubicBezTo>
                    <a:pt x="261" y="345"/>
                    <a:pt x="278" y="322"/>
                    <a:pt x="272" y="298"/>
                  </a:cubicBezTo>
                  <a:lnTo>
                    <a:pt x="303" y="256"/>
                  </a:lnTo>
                  <a:cubicBezTo>
                    <a:pt x="312" y="244"/>
                    <a:pt x="300" y="232"/>
                    <a:pt x="287" y="240"/>
                  </a:cubicBezTo>
                  <a:lnTo>
                    <a:pt x="245" y="271"/>
                  </a:lnTo>
                  <a:close/>
                  <a:moveTo>
                    <a:pt x="152" y="197"/>
                  </a:moveTo>
                  <a:cubicBezTo>
                    <a:pt x="129" y="197"/>
                    <a:pt x="110" y="216"/>
                    <a:pt x="110" y="239"/>
                  </a:cubicBezTo>
                  <a:lnTo>
                    <a:pt x="110" y="376"/>
                  </a:lnTo>
                  <a:cubicBezTo>
                    <a:pt x="110" y="400"/>
                    <a:pt x="129" y="419"/>
                    <a:pt x="152" y="419"/>
                  </a:cubicBezTo>
                  <a:lnTo>
                    <a:pt x="319" y="419"/>
                  </a:lnTo>
                  <a:cubicBezTo>
                    <a:pt x="343" y="419"/>
                    <a:pt x="362" y="400"/>
                    <a:pt x="362" y="376"/>
                  </a:cubicBezTo>
                  <a:lnTo>
                    <a:pt x="362" y="239"/>
                  </a:lnTo>
                  <a:cubicBezTo>
                    <a:pt x="362" y="216"/>
                    <a:pt x="343" y="197"/>
                    <a:pt x="319" y="197"/>
                  </a:cubicBezTo>
                  <a:lnTo>
                    <a:pt x="152" y="197"/>
                  </a:lnTo>
                  <a:close/>
                  <a:moveTo>
                    <a:pt x="424" y="727"/>
                  </a:moveTo>
                  <a:lnTo>
                    <a:pt x="424" y="680"/>
                  </a:lnTo>
                  <a:lnTo>
                    <a:pt x="47" y="680"/>
                  </a:lnTo>
                  <a:lnTo>
                    <a:pt x="47" y="727"/>
                  </a:lnTo>
                  <a:lnTo>
                    <a:pt x="424" y="727"/>
                  </a:lnTo>
                  <a:close/>
                  <a:moveTo>
                    <a:pt x="622" y="289"/>
                  </a:moveTo>
                  <a:lnTo>
                    <a:pt x="582" y="266"/>
                  </a:lnTo>
                  <a:lnTo>
                    <a:pt x="582" y="238"/>
                  </a:lnTo>
                  <a:lnTo>
                    <a:pt x="622" y="238"/>
                  </a:lnTo>
                  <a:lnTo>
                    <a:pt x="622" y="289"/>
                  </a:lnTo>
                  <a:close/>
                  <a:moveTo>
                    <a:pt x="690" y="212"/>
                  </a:moveTo>
                  <a:cubicBezTo>
                    <a:pt x="693" y="209"/>
                    <a:pt x="696" y="205"/>
                    <a:pt x="696" y="200"/>
                  </a:cubicBezTo>
                  <a:lnTo>
                    <a:pt x="696" y="166"/>
                  </a:lnTo>
                  <a:cubicBezTo>
                    <a:pt x="696" y="138"/>
                    <a:pt x="673" y="115"/>
                    <a:pt x="645" y="115"/>
                  </a:cubicBezTo>
                  <a:lnTo>
                    <a:pt x="615" y="115"/>
                  </a:lnTo>
                  <a:cubicBezTo>
                    <a:pt x="607" y="101"/>
                    <a:pt x="587" y="67"/>
                    <a:pt x="587" y="66"/>
                  </a:cubicBezTo>
                  <a:cubicBezTo>
                    <a:pt x="578" y="50"/>
                    <a:pt x="569" y="41"/>
                    <a:pt x="553" y="32"/>
                  </a:cubicBezTo>
                  <a:lnTo>
                    <a:pt x="498" y="0"/>
                  </a:lnTo>
                  <a:lnTo>
                    <a:pt x="475" y="41"/>
                  </a:lnTo>
                  <a:lnTo>
                    <a:pt x="529" y="73"/>
                  </a:lnTo>
                  <a:cubicBezTo>
                    <a:pt x="538" y="78"/>
                    <a:pt x="541" y="81"/>
                    <a:pt x="547" y="90"/>
                  </a:cubicBezTo>
                  <a:lnTo>
                    <a:pt x="576" y="142"/>
                  </a:lnTo>
                  <a:lnTo>
                    <a:pt x="552" y="166"/>
                  </a:lnTo>
                  <a:cubicBezTo>
                    <a:pt x="549" y="169"/>
                    <a:pt x="546" y="174"/>
                    <a:pt x="546" y="179"/>
                  </a:cubicBezTo>
                  <a:lnTo>
                    <a:pt x="547" y="276"/>
                  </a:lnTo>
                  <a:cubicBezTo>
                    <a:pt x="547" y="282"/>
                    <a:pt x="550" y="288"/>
                    <a:pt x="555" y="292"/>
                  </a:cubicBezTo>
                  <a:lnTo>
                    <a:pt x="622" y="330"/>
                  </a:lnTo>
                  <a:lnTo>
                    <a:pt x="622" y="570"/>
                  </a:lnTo>
                  <a:cubicBezTo>
                    <a:pt x="622" y="588"/>
                    <a:pt x="607" y="603"/>
                    <a:pt x="589" y="603"/>
                  </a:cubicBezTo>
                  <a:cubicBezTo>
                    <a:pt x="570" y="603"/>
                    <a:pt x="556" y="588"/>
                    <a:pt x="556" y="570"/>
                  </a:cubicBezTo>
                  <a:lnTo>
                    <a:pt x="556" y="399"/>
                  </a:lnTo>
                  <a:cubicBezTo>
                    <a:pt x="556" y="346"/>
                    <a:pt x="512" y="303"/>
                    <a:pt x="460" y="303"/>
                  </a:cubicBezTo>
                  <a:lnTo>
                    <a:pt x="460" y="350"/>
                  </a:lnTo>
                  <a:cubicBezTo>
                    <a:pt x="486" y="350"/>
                    <a:pt x="508" y="372"/>
                    <a:pt x="508" y="399"/>
                  </a:cubicBezTo>
                  <a:lnTo>
                    <a:pt x="508" y="570"/>
                  </a:lnTo>
                  <a:cubicBezTo>
                    <a:pt x="508" y="614"/>
                    <a:pt x="544" y="650"/>
                    <a:pt x="589" y="650"/>
                  </a:cubicBezTo>
                  <a:cubicBezTo>
                    <a:pt x="633" y="650"/>
                    <a:pt x="669" y="614"/>
                    <a:pt x="669" y="570"/>
                  </a:cubicBezTo>
                  <a:lnTo>
                    <a:pt x="669" y="234"/>
                  </a:lnTo>
                  <a:lnTo>
                    <a:pt x="690" y="212"/>
                  </a:lnTo>
                  <a:close/>
                  <a:moveTo>
                    <a:pt x="153" y="92"/>
                  </a:moveTo>
                  <a:lnTo>
                    <a:pt x="319" y="92"/>
                  </a:lnTo>
                  <a:cubicBezTo>
                    <a:pt x="379" y="92"/>
                    <a:pt x="424" y="137"/>
                    <a:pt x="424" y="197"/>
                  </a:cubicBezTo>
                  <a:lnTo>
                    <a:pt x="424" y="633"/>
                  </a:lnTo>
                  <a:lnTo>
                    <a:pt x="448" y="633"/>
                  </a:lnTo>
                  <a:cubicBezTo>
                    <a:pt x="461" y="633"/>
                    <a:pt x="472" y="643"/>
                    <a:pt x="472" y="656"/>
                  </a:cubicBezTo>
                  <a:lnTo>
                    <a:pt x="472" y="751"/>
                  </a:lnTo>
                  <a:cubicBezTo>
                    <a:pt x="472" y="764"/>
                    <a:pt x="461" y="774"/>
                    <a:pt x="448" y="774"/>
                  </a:cubicBezTo>
                  <a:lnTo>
                    <a:pt x="24" y="774"/>
                  </a:lnTo>
                  <a:cubicBezTo>
                    <a:pt x="11" y="774"/>
                    <a:pt x="0" y="764"/>
                    <a:pt x="0" y="751"/>
                  </a:cubicBezTo>
                  <a:lnTo>
                    <a:pt x="0" y="656"/>
                  </a:lnTo>
                  <a:cubicBezTo>
                    <a:pt x="0" y="643"/>
                    <a:pt x="11" y="633"/>
                    <a:pt x="24" y="633"/>
                  </a:cubicBezTo>
                  <a:lnTo>
                    <a:pt x="47" y="633"/>
                  </a:lnTo>
                  <a:lnTo>
                    <a:pt x="47" y="197"/>
                  </a:lnTo>
                  <a:cubicBezTo>
                    <a:pt x="47" y="137"/>
                    <a:pt x="93" y="92"/>
                    <a:pt x="153" y="92"/>
                  </a:cubicBezTo>
                  <a:lnTo>
                    <a:pt x="153" y="92"/>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Band: nach unten gekippt 11">
            <a:extLst>
              <a:ext uri="{FF2B5EF4-FFF2-40B4-BE49-F238E27FC236}">
                <a16:creationId xmlns:a16="http://schemas.microsoft.com/office/drawing/2014/main" id="{4BCA9B96-A8B7-3A1C-B4D1-CE6296919108}"/>
              </a:ext>
            </a:extLst>
          </p:cNvPr>
          <p:cNvSpPr/>
          <p:nvPr/>
        </p:nvSpPr>
        <p:spPr>
          <a:xfrm>
            <a:off x="619684" y="5663922"/>
            <a:ext cx="1728000" cy="540000"/>
          </a:xfrm>
          <a:prstGeom prst="ribbon">
            <a:avLst>
              <a:gd name="adj1" fmla="val 15670"/>
              <a:gd name="adj2" fmla="val 75000"/>
            </a:avLst>
          </a:prstGeom>
          <a:solidFill>
            <a:srgbClr val="3BACBE"/>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133"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3" name="Building5" descr="{&quot;Key&quot;:&quot;POWER_USER_SHAPE_ICON&quot;,&quot;Value&quot;:&quot;POWER_USER_SHAPE_ICON_STYLE_1&quot;}">
            <a:extLst>
              <a:ext uri="{FF2B5EF4-FFF2-40B4-BE49-F238E27FC236}">
                <a16:creationId xmlns:a16="http://schemas.microsoft.com/office/drawing/2014/main" id="{782E847F-D8DA-D065-12E3-EDAF9DA3BBD9}"/>
              </a:ext>
            </a:extLst>
          </p:cNvPr>
          <p:cNvSpPr>
            <a:spLocks noChangeAspect="1" noEditPoints="1"/>
          </p:cNvSpPr>
          <p:nvPr>
            <p:custDataLst>
              <p:tags r:id="rId2"/>
            </p:custDataLst>
          </p:nvPr>
        </p:nvSpPr>
        <p:spPr bwMode="auto">
          <a:xfrm>
            <a:off x="9818137" y="212814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Building5" descr="{&quot;Key&quot;:&quot;POWER_USER_SHAPE_ICON&quot;,&quot;Value&quot;:&quot;POWER_USER_SHAPE_ICON_STYLE_1&quot;}">
            <a:extLst>
              <a:ext uri="{FF2B5EF4-FFF2-40B4-BE49-F238E27FC236}">
                <a16:creationId xmlns:a16="http://schemas.microsoft.com/office/drawing/2014/main" id="{7E30AD3A-54C0-2FA7-D4A5-B37469206474}"/>
              </a:ext>
            </a:extLst>
          </p:cNvPr>
          <p:cNvSpPr>
            <a:spLocks noChangeAspect="1" noEditPoints="1"/>
          </p:cNvSpPr>
          <p:nvPr>
            <p:custDataLst>
              <p:tags r:id="rId3"/>
            </p:custDataLst>
          </p:nvPr>
        </p:nvSpPr>
        <p:spPr bwMode="auto">
          <a:xfrm>
            <a:off x="4705433" y="2209673"/>
            <a:ext cx="1309116" cy="115950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Band: nach unten gekippt 14">
            <a:extLst>
              <a:ext uri="{FF2B5EF4-FFF2-40B4-BE49-F238E27FC236}">
                <a16:creationId xmlns:a16="http://schemas.microsoft.com/office/drawing/2014/main" id="{4683942B-1096-9B95-384B-69652021EFF0}"/>
              </a:ext>
            </a:extLst>
          </p:cNvPr>
          <p:cNvSpPr/>
          <p:nvPr/>
        </p:nvSpPr>
        <p:spPr>
          <a:xfrm>
            <a:off x="666290" y="3237747"/>
            <a:ext cx="1728000" cy="540000"/>
          </a:xfrm>
          <a:prstGeom prst="ribbon">
            <a:avLst>
              <a:gd name="adj1" fmla="val 17116"/>
              <a:gd name="adj2" fmla="val 75000"/>
            </a:avLst>
          </a:prstGeom>
          <a:solidFill>
            <a:srgbClr val="950F53"/>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6" name="Rechteck 15">
            <a:extLst>
              <a:ext uri="{FF2B5EF4-FFF2-40B4-BE49-F238E27FC236}">
                <a16:creationId xmlns:a16="http://schemas.microsoft.com/office/drawing/2014/main" id="{FF4EFF0F-168C-7AF5-D223-111D2859D7E0}"/>
              </a:ext>
            </a:extLst>
          </p:cNvPr>
          <p:cNvSpPr/>
          <p:nvPr/>
        </p:nvSpPr>
        <p:spPr>
          <a:xfrm>
            <a:off x="880158" y="3348315"/>
            <a:ext cx="1333351" cy="420756"/>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srgbClr val="FFFFFF"/>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-Quartier</a:t>
            </a:r>
          </a:p>
        </p:txBody>
      </p:sp>
      <p:grpSp>
        <p:nvGrpSpPr>
          <p:cNvPr id="17" name="Gruppieren 16">
            <a:extLst>
              <a:ext uri="{FF2B5EF4-FFF2-40B4-BE49-F238E27FC236}">
                <a16:creationId xmlns:a16="http://schemas.microsoft.com/office/drawing/2014/main" id="{73F7D4A8-9012-8789-06BA-6804A46ACC43}"/>
              </a:ext>
            </a:extLst>
          </p:cNvPr>
          <p:cNvGrpSpPr/>
          <p:nvPr/>
        </p:nvGrpSpPr>
        <p:grpSpPr>
          <a:xfrm>
            <a:off x="1273990" y="2905551"/>
            <a:ext cx="483327" cy="460448"/>
            <a:chOff x="640424" y="760723"/>
            <a:chExt cx="730208" cy="730206"/>
          </a:xfrm>
          <a:solidFill>
            <a:srgbClr val="1F00CC"/>
          </a:solidFill>
          <a:effectLst>
            <a:outerShdw blurRad="50800" dist="38100" dir="2700000" algn="tl" rotWithShape="0">
              <a:prstClr val="black">
                <a:alpha val="40000"/>
              </a:prstClr>
            </a:outerShdw>
          </a:effectLst>
        </p:grpSpPr>
        <p:sp>
          <p:nvSpPr>
            <p:cNvPr id="18" name="Stern: 12 Zacken 17">
              <a:extLst>
                <a:ext uri="{FF2B5EF4-FFF2-40B4-BE49-F238E27FC236}">
                  <a16:creationId xmlns:a16="http://schemas.microsoft.com/office/drawing/2014/main" id="{17B450AF-C31B-2BE1-9DC6-FF2058BDB89A}"/>
                </a:ext>
              </a:extLst>
            </p:cNvPr>
            <p:cNvSpPr/>
            <p:nvPr/>
          </p:nvSpPr>
          <p:spPr>
            <a:xfrm>
              <a:off x="640424" y="760723"/>
              <a:ext cx="730208" cy="730206"/>
            </a:xfrm>
            <a:prstGeom prst="star12">
              <a:avLst>
                <a:gd name="adj" fmla="val 44170"/>
              </a:avLst>
            </a:prstGeom>
            <a:solidFill>
              <a:srgbClr val="950F53"/>
            </a:solid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5C9367CA-A531-0C97-E7A2-03E44F917846}"/>
                </a:ext>
              </a:extLst>
            </p:cNvPr>
            <p:cNvSpPr>
              <a:spLocks noChangeAspect="1" noEditPoints="1"/>
            </p:cNvSpPr>
            <p:nvPr>
              <p:custDataLst>
                <p:tags r:id="rId21"/>
              </p:custDataLst>
            </p:nvPr>
          </p:nvSpPr>
          <p:spPr bwMode="auto">
            <a:xfrm>
              <a:off x="757342" y="875488"/>
              <a:ext cx="490330" cy="436778"/>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50F53"/>
            </a:solidFill>
            <a:ln>
              <a:noFill/>
            </a:ln>
            <a:effectLst>
              <a:glow rad="38100">
                <a:schemeClr val="accent4">
                  <a:lumMod val="20000"/>
                  <a:lumOff val="80000"/>
                  <a:alpha val="6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0" name="Band: nach unten gekippt 19">
            <a:extLst>
              <a:ext uri="{FF2B5EF4-FFF2-40B4-BE49-F238E27FC236}">
                <a16:creationId xmlns:a16="http://schemas.microsoft.com/office/drawing/2014/main" id="{0DF30D4A-60EB-BB4F-03DC-8474ABFCF7B0}"/>
              </a:ext>
            </a:extLst>
          </p:cNvPr>
          <p:cNvSpPr/>
          <p:nvPr/>
        </p:nvSpPr>
        <p:spPr>
          <a:xfrm>
            <a:off x="651975" y="4337344"/>
            <a:ext cx="1728000" cy="540000"/>
          </a:xfrm>
          <a:prstGeom prst="ribbon">
            <a:avLst>
              <a:gd name="adj1" fmla="val 19017"/>
              <a:gd name="adj2" fmla="val 75000"/>
            </a:avLst>
          </a:prstGeom>
          <a:solidFill>
            <a:srgbClr val="F59C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1" name="Rechteck 20">
            <a:extLst>
              <a:ext uri="{FF2B5EF4-FFF2-40B4-BE49-F238E27FC236}">
                <a16:creationId xmlns:a16="http://schemas.microsoft.com/office/drawing/2014/main" id="{BC37A1DC-E242-6576-0947-D06B05E51B58}"/>
              </a:ext>
            </a:extLst>
          </p:cNvPr>
          <p:cNvSpPr/>
          <p:nvPr/>
        </p:nvSpPr>
        <p:spPr>
          <a:xfrm>
            <a:off x="638098" y="4490830"/>
            <a:ext cx="1784392" cy="415498"/>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mit</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Mobilität</a:t>
            </a: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grpSp>
        <p:nvGrpSpPr>
          <p:cNvPr id="22" name="Gruppieren 21">
            <a:extLst>
              <a:ext uri="{FF2B5EF4-FFF2-40B4-BE49-F238E27FC236}">
                <a16:creationId xmlns:a16="http://schemas.microsoft.com/office/drawing/2014/main" id="{C4E4A207-80CE-D24B-E797-D2C922D2E55F}"/>
              </a:ext>
            </a:extLst>
          </p:cNvPr>
          <p:cNvGrpSpPr/>
          <p:nvPr/>
        </p:nvGrpSpPr>
        <p:grpSpPr>
          <a:xfrm>
            <a:off x="1186748" y="3833765"/>
            <a:ext cx="700101" cy="694145"/>
            <a:chOff x="4399640" y="1143095"/>
            <a:chExt cx="785172" cy="778492"/>
          </a:xfrm>
          <a:solidFill>
            <a:srgbClr val="F59C00"/>
          </a:solidFill>
          <a:effectLst>
            <a:outerShdw blurRad="50800" dist="38100" dir="2700000" algn="tl" rotWithShape="0">
              <a:prstClr val="black">
                <a:alpha val="40000"/>
              </a:prstClr>
            </a:outerShdw>
          </a:effectLst>
        </p:grpSpPr>
        <p:sp>
          <p:nvSpPr>
            <p:cNvPr id="23" name="Stern: 10 Zacken 22">
              <a:extLst>
                <a:ext uri="{FF2B5EF4-FFF2-40B4-BE49-F238E27FC236}">
                  <a16:creationId xmlns:a16="http://schemas.microsoft.com/office/drawing/2014/main" id="{1FDFB813-E0B0-59C8-4C92-5FD73ED5B68D}"/>
                </a:ext>
              </a:extLst>
            </p:cNvPr>
            <p:cNvSpPr/>
            <p:nvPr/>
          </p:nvSpPr>
          <p:spPr>
            <a:xfrm>
              <a:off x="4399640" y="1143095"/>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4" name="Zehneck 23">
              <a:extLst>
                <a:ext uri="{FF2B5EF4-FFF2-40B4-BE49-F238E27FC236}">
                  <a16:creationId xmlns:a16="http://schemas.microsoft.com/office/drawing/2014/main" id="{D0402B0D-B07D-F92C-29FE-C47AB9A23316}"/>
                </a:ext>
              </a:extLst>
            </p:cNvPr>
            <p:cNvSpPr/>
            <p:nvPr/>
          </p:nvSpPr>
          <p:spPr>
            <a:xfrm>
              <a:off x="4476265" y="1217862"/>
              <a:ext cx="620528" cy="620529"/>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25" name="Building5" descr="{&quot;Key&quot;:&quot;POWER_USER_SHAPE_ICON&quot;,&quot;Value&quot;:&quot;POWER_USER_SHAPE_ICON_STYLE_1&quot;}">
              <a:extLst>
                <a:ext uri="{FF2B5EF4-FFF2-40B4-BE49-F238E27FC236}">
                  <a16:creationId xmlns:a16="http://schemas.microsoft.com/office/drawing/2014/main" id="{6DB7C892-33D0-8578-A115-355927E444AA}"/>
                </a:ext>
              </a:extLst>
            </p:cNvPr>
            <p:cNvSpPr>
              <a:spLocks noChangeAspect="1" noEditPoints="1"/>
            </p:cNvSpPr>
            <p:nvPr>
              <p:custDataLst>
                <p:tags r:id="rId20"/>
              </p:custDataLst>
            </p:nvPr>
          </p:nvSpPr>
          <p:spPr bwMode="auto">
            <a:xfrm>
              <a:off x="4550947" y="1301271"/>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F59C00"/>
            </a:solidFill>
            <a:ln>
              <a:noFill/>
            </a:ln>
            <a:effectLst>
              <a:glow rad="76200">
                <a:schemeClr val="accent4">
                  <a:lumMod val="20000"/>
                  <a:lumOff val="80000"/>
                  <a:alpha val="88000"/>
                </a:schemeClr>
              </a:glo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7" name="Stern: 12 Zacken 26">
            <a:extLst>
              <a:ext uri="{FF2B5EF4-FFF2-40B4-BE49-F238E27FC236}">
                <a16:creationId xmlns:a16="http://schemas.microsoft.com/office/drawing/2014/main" id="{8F3C716F-F88A-533D-F1F0-5623EA8523A3}"/>
              </a:ext>
            </a:extLst>
          </p:cNvPr>
          <p:cNvSpPr/>
          <p:nvPr/>
        </p:nvSpPr>
        <p:spPr>
          <a:xfrm>
            <a:off x="1074890" y="4953590"/>
            <a:ext cx="887815" cy="852252"/>
          </a:xfrm>
          <a:prstGeom prst="star12">
            <a:avLst>
              <a:gd name="adj" fmla="val 47681"/>
            </a:avLst>
          </a:prstGeom>
          <a:solidFill>
            <a:srgbClr val="3BACBE"/>
          </a:solidFill>
          <a:ln w="19050">
            <a:solidFill>
              <a:srgbClr val="3BACBE"/>
            </a:solidFill>
          </a:ln>
          <a:effectLst>
            <a:innerShdw blurRad="63500" dist="50800" dir="13500000">
              <a:schemeClr val="accent2">
                <a:lumMod val="20000"/>
                <a:lumOff val="80000"/>
                <a:alpha val="86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cxnSp>
        <p:nvCxnSpPr>
          <p:cNvPr id="31" name="Gerader Verbinder 30">
            <a:extLst>
              <a:ext uri="{FF2B5EF4-FFF2-40B4-BE49-F238E27FC236}">
                <a16:creationId xmlns:a16="http://schemas.microsoft.com/office/drawing/2014/main" id="{7D5BBC0A-A52E-ACDA-C6A6-580E721D3A35}"/>
              </a:ext>
            </a:extLst>
          </p:cNvPr>
          <p:cNvCxnSpPr>
            <a:cxnSpLocks/>
          </p:cNvCxnSpPr>
          <p:nvPr/>
        </p:nvCxnSpPr>
        <p:spPr>
          <a:xfrm>
            <a:off x="6721008" y="357376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uppieren 93">
            <a:extLst>
              <a:ext uri="{FF2B5EF4-FFF2-40B4-BE49-F238E27FC236}">
                <a16:creationId xmlns:a16="http://schemas.microsoft.com/office/drawing/2014/main" id="{F8F98E26-EB86-4752-9188-4B607A8C07E4}"/>
              </a:ext>
            </a:extLst>
          </p:cNvPr>
          <p:cNvGrpSpPr/>
          <p:nvPr/>
        </p:nvGrpSpPr>
        <p:grpSpPr>
          <a:xfrm>
            <a:off x="7699731" y="4531274"/>
            <a:ext cx="1368000" cy="244800"/>
            <a:chOff x="7944208" y="4527140"/>
            <a:chExt cx="1440000" cy="244800"/>
          </a:xfrm>
        </p:grpSpPr>
        <p:sp>
          <p:nvSpPr>
            <p:cNvPr id="37" name="Rechteck: abgerundete Ecken 36">
              <a:extLst>
                <a:ext uri="{FF2B5EF4-FFF2-40B4-BE49-F238E27FC236}">
                  <a16:creationId xmlns:a16="http://schemas.microsoft.com/office/drawing/2014/main" id="{5A93DEF2-A9BB-89A6-A375-765BA545A78E}"/>
                </a:ext>
              </a:extLst>
            </p:cNvPr>
            <p:cNvSpPr/>
            <p:nvPr/>
          </p:nvSpPr>
          <p:spPr>
            <a:xfrm>
              <a:off x="7982934" y="4571011"/>
              <a:ext cx="1364211"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38" name="Rechteck: abgerundete Ecken 37">
              <a:extLst>
                <a:ext uri="{FF2B5EF4-FFF2-40B4-BE49-F238E27FC236}">
                  <a16:creationId xmlns:a16="http://schemas.microsoft.com/office/drawing/2014/main" id="{9725F76F-D84B-DD00-F20D-13201AD595D7}"/>
                </a:ext>
              </a:extLst>
            </p:cNvPr>
            <p:cNvSpPr/>
            <p:nvPr/>
          </p:nvSpPr>
          <p:spPr>
            <a:xfrm>
              <a:off x="7944208" y="4527140"/>
              <a:ext cx="1440000" cy="244800"/>
            </a:xfrm>
            <a:prstGeom prst="roundRect">
              <a:avLst>
                <a:gd name="adj" fmla="val 50000"/>
              </a:avLst>
            </a:prstGeom>
            <a:noFill/>
            <a:ln w="12700">
              <a:solidFill>
                <a:srgbClr val="F59C00"/>
              </a:solid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grpSp>
        <p:nvGrpSpPr>
          <p:cNvPr id="39" name="Gruppieren 38">
            <a:extLst>
              <a:ext uri="{FF2B5EF4-FFF2-40B4-BE49-F238E27FC236}">
                <a16:creationId xmlns:a16="http://schemas.microsoft.com/office/drawing/2014/main" id="{3061D94C-2106-6DBF-8934-D03E8670F602}"/>
              </a:ext>
            </a:extLst>
          </p:cNvPr>
          <p:cNvGrpSpPr/>
          <p:nvPr/>
        </p:nvGrpSpPr>
        <p:grpSpPr>
          <a:xfrm>
            <a:off x="5492511" y="3090232"/>
            <a:ext cx="252000" cy="252000"/>
            <a:chOff x="-19101" y="2381281"/>
            <a:chExt cx="699820" cy="699820"/>
          </a:xfrm>
        </p:grpSpPr>
        <p:sp>
          <p:nvSpPr>
            <p:cNvPr id="40" name="Ellipse 39">
              <a:extLst>
                <a:ext uri="{FF2B5EF4-FFF2-40B4-BE49-F238E27FC236}">
                  <a16:creationId xmlns:a16="http://schemas.microsoft.com/office/drawing/2014/main" id="{2E07D96E-12D6-ACD5-B7B7-A86195979CE9}"/>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Plug" descr="{&quot;Key&quot;:&quot;POWER_USER_SHAPE_ICON&quot;,&quot;Value&quot;:&quot;POWER_USER_SHAPE_ICON_STYLE_1&quot;}">
              <a:extLst>
                <a:ext uri="{FF2B5EF4-FFF2-40B4-BE49-F238E27FC236}">
                  <a16:creationId xmlns:a16="http://schemas.microsoft.com/office/drawing/2014/main" id="{2DF6EDF0-3953-2BA4-C5FB-029A4F81C97B}"/>
                </a:ext>
              </a:extLst>
            </p:cNvPr>
            <p:cNvSpPr>
              <a:spLocks noChangeAspect="1" noEditPoints="1"/>
            </p:cNvSpPr>
            <p:nvPr>
              <p:custDataLst>
                <p:tags r:id="rId19"/>
              </p:custDataLst>
            </p:nvPr>
          </p:nvSpPr>
          <p:spPr bwMode="auto">
            <a:xfrm>
              <a:off x="150555" y="2458914"/>
              <a:ext cx="393829" cy="542924"/>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D7AD995F-8FE4-D1E7-676E-B22040716DD5}"/>
              </a:ext>
            </a:extLst>
          </p:cNvPr>
          <p:cNvGrpSpPr>
            <a:grpSpLocks/>
          </p:cNvGrpSpPr>
          <p:nvPr/>
        </p:nvGrpSpPr>
        <p:grpSpPr>
          <a:xfrm>
            <a:off x="5365084" y="2895489"/>
            <a:ext cx="252000" cy="252000"/>
            <a:chOff x="-151229" y="3030538"/>
            <a:chExt cx="762000" cy="762000"/>
          </a:xfrm>
        </p:grpSpPr>
        <p:sp>
          <p:nvSpPr>
            <p:cNvPr id="43" name="POWER_USER_SHAPE_ICON_STYLE_2">
              <a:extLst>
                <a:ext uri="{FF2B5EF4-FFF2-40B4-BE49-F238E27FC236}">
                  <a16:creationId xmlns:a16="http://schemas.microsoft.com/office/drawing/2014/main" id="{267A119C-AB06-E419-CD69-FCB63B1D41BC}"/>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 name="Gruppieren 43">
              <a:extLst>
                <a:ext uri="{FF2B5EF4-FFF2-40B4-BE49-F238E27FC236}">
                  <a16:creationId xmlns:a16="http://schemas.microsoft.com/office/drawing/2014/main" id="{39C878A0-7686-6CBD-777F-D28B0A3D054E}"/>
                </a:ext>
              </a:extLst>
            </p:cNvPr>
            <p:cNvGrpSpPr>
              <a:grpSpLocks noChangeAspect="1"/>
            </p:cNvGrpSpPr>
            <p:nvPr/>
          </p:nvGrpSpPr>
          <p:grpSpPr>
            <a:xfrm>
              <a:off x="1" y="3157538"/>
              <a:ext cx="459541" cy="508000"/>
              <a:chOff x="0" y="3157538"/>
              <a:chExt cx="491134" cy="542925"/>
            </a:xfrm>
          </p:grpSpPr>
          <p:sp>
            <p:nvSpPr>
              <p:cNvPr id="45" name="Crowdsourcing2">
                <a:extLst>
                  <a:ext uri="{FF2B5EF4-FFF2-40B4-BE49-F238E27FC236}">
                    <a16:creationId xmlns:a16="http://schemas.microsoft.com/office/drawing/2014/main" id="{260E34A6-77BB-20D2-663A-E6F966083382}"/>
                  </a:ext>
                </a:extLst>
              </p:cNvPr>
              <p:cNvSpPr>
                <a:spLocks/>
              </p:cNvSpPr>
              <p:nvPr>
                <p:custDataLst>
                  <p:tags r:id="rId11"/>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Crowdsourcing2">
                <a:extLst>
                  <a:ext uri="{FF2B5EF4-FFF2-40B4-BE49-F238E27FC236}">
                    <a16:creationId xmlns:a16="http://schemas.microsoft.com/office/drawing/2014/main" id="{F3674A67-C0B1-BC97-6CD7-51B2E04A2AA7}"/>
                  </a:ext>
                </a:extLst>
              </p:cNvPr>
              <p:cNvSpPr>
                <a:spLocks/>
              </p:cNvSpPr>
              <p:nvPr>
                <p:custDataLst>
                  <p:tags r:id="rId12"/>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Crowdsourcing2">
                <a:extLst>
                  <a:ext uri="{FF2B5EF4-FFF2-40B4-BE49-F238E27FC236}">
                    <a16:creationId xmlns:a16="http://schemas.microsoft.com/office/drawing/2014/main" id="{97DC2C40-FD47-8B88-2148-DD15766764A7}"/>
                  </a:ext>
                </a:extLst>
              </p:cNvPr>
              <p:cNvSpPr>
                <a:spLocks/>
              </p:cNvSpPr>
              <p:nvPr>
                <p:custDataLst>
                  <p:tags r:id="rId13"/>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8" name="Crowdsourcing2">
                <a:extLst>
                  <a:ext uri="{FF2B5EF4-FFF2-40B4-BE49-F238E27FC236}">
                    <a16:creationId xmlns:a16="http://schemas.microsoft.com/office/drawing/2014/main" id="{B9E372CD-BE9A-2080-1859-338D2BD11D96}"/>
                  </a:ext>
                </a:extLst>
              </p:cNvPr>
              <p:cNvSpPr>
                <a:spLocks/>
              </p:cNvSpPr>
              <p:nvPr>
                <p:custDataLst>
                  <p:tags r:id="rId14"/>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9" name="Crowdsourcing2">
                <a:extLst>
                  <a:ext uri="{FF2B5EF4-FFF2-40B4-BE49-F238E27FC236}">
                    <a16:creationId xmlns:a16="http://schemas.microsoft.com/office/drawing/2014/main" id="{E13030B5-486E-E3F8-5954-11938E12AD53}"/>
                  </a:ext>
                </a:extLst>
              </p:cNvPr>
              <p:cNvSpPr>
                <a:spLocks/>
              </p:cNvSpPr>
              <p:nvPr>
                <p:custDataLst>
                  <p:tags r:id="rId15"/>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0" name="Crowdsourcing2">
                <a:extLst>
                  <a:ext uri="{FF2B5EF4-FFF2-40B4-BE49-F238E27FC236}">
                    <a16:creationId xmlns:a16="http://schemas.microsoft.com/office/drawing/2014/main" id="{CAE4D2E6-2855-6330-20A9-823526AA372A}"/>
                  </a:ext>
                </a:extLst>
              </p:cNvPr>
              <p:cNvSpPr>
                <a:spLocks/>
              </p:cNvSpPr>
              <p:nvPr>
                <p:custDataLst>
                  <p:tags r:id="rId16"/>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1" name="Crowdsourcing2">
                <a:extLst>
                  <a:ext uri="{FF2B5EF4-FFF2-40B4-BE49-F238E27FC236}">
                    <a16:creationId xmlns:a16="http://schemas.microsoft.com/office/drawing/2014/main" id="{D44E4C11-9D80-8858-B342-55BC136C6582}"/>
                  </a:ext>
                </a:extLst>
              </p:cNvPr>
              <p:cNvSpPr>
                <a:spLocks/>
              </p:cNvSpPr>
              <p:nvPr>
                <p:custDataLst>
                  <p:tags r:id="rId17"/>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Crowdsourcing2">
                <a:extLst>
                  <a:ext uri="{FF2B5EF4-FFF2-40B4-BE49-F238E27FC236}">
                    <a16:creationId xmlns:a16="http://schemas.microsoft.com/office/drawing/2014/main" id="{F647C645-C3A6-EE52-822A-149D322E29B6}"/>
                  </a:ext>
                </a:extLst>
              </p:cNvPr>
              <p:cNvSpPr>
                <a:spLocks/>
              </p:cNvSpPr>
              <p:nvPr>
                <p:custDataLst>
                  <p:tags r:id="rId18"/>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3" name="Gruppieren 52">
            <a:extLst>
              <a:ext uri="{FF2B5EF4-FFF2-40B4-BE49-F238E27FC236}">
                <a16:creationId xmlns:a16="http://schemas.microsoft.com/office/drawing/2014/main" id="{1C1B46F0-CD15-BC56-D1CE-2377EEF51382}"/>
              </a:ext>
            </a:extLst>
          </p:cNvPr>
          <p:cNvGrpSpPr/>
          <p:nvPr/>
        </p:nvGrpSpPr>
        <p:grpSpPr>
          <a:xfrm>
            <a:off x="4838254" y="2929551"/>
            <a:ext cx="425586" cy="371287"/>
            <a:chOff x="1386478" y="4620188"/>
            <a:chExt cx="492637" cy="489209"/>
          </a:xfrm>
        </p:grpSpPr>
        <p:grpSp>
          <p:nvGrpSpPr>
            <p:cNvPr id="54" name="Gruppieren 53" descr="{&quot;Key&quot;:&quot;POWER_USER_SHAPE_ICON&quot;,&quot;Value&quot;:&quot;POWER_USER_SHAPE_ICON_STYLE_2&quot;}">
              <a:extLst>
                <a:ext uri="{FF2B5EF4-FFF2-40B4-BE49-F238E27FC236}">
                  <a16:creationId xmlns:a16="http://schemas.microsoft.com/office/drawing/2014/main" id="{8C484462-ABAE-335C-98AA-B8474AA2F58C}"/>
                </a:ext>
              </a:extLst>
            </p:cNvPr>
            <p:cNvGrpSpPr>
              <a:grpSpLocks noChangeAspect="1"/>
            </p:cNvGrpSpPr>
            <p:nvPr/>
          </p:nvGrpSpPr>
          <p:grpSpPr>
            <a:xfrm>
              <a:off x="1515273" y="4620188"/>
              <a:ext cx="250029" cy="284603"/>
              <a:chOff x="-103082" y="3030549"/>
              <a:chExt cx="665439" cy="757455"/>
            </a:xfrm>
            <a:solidFill>
              <a:srgbClr val="000066"/>
            </a:solidFill>
          </p:grpSpPr>
          <p:sp>
            <p:nvSpPr>
              <p:cNvPr id="64" name="POWER_USER_SHAPE_ICON_STYLE_2">
                <a:extLst>
                  <a:ext uri="{FF2B5EF4-FFF2-40B4-BE49-F238E27FC236}">
                    <a16:creationId xmlns:a16="http://schemas.microsoft.com/office/drawing/2014/main" id="{376AF8EE-E16A-E429-C2B3-9027DBFFC116}"/>
                  </a:ext>
                </a:extLst>
              </p:cNvPr>
              <p:cNvSpPr>
                <a:spLocks noChangeAspect="1"/>
              </p:cNvSpPr>
              <p:nvPr/>
            </p:nvSpPr>
            <p:spPr>
              <a:xfrm>
                <a:off x="-103082" y="3030549"/>
                <a:ext cx="665439" cy="757455"/>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Snowflake2" descr="{&quot;Key&quot;:&quot;POWER_USER_SHAPE_ICON&quot;,&quot;Value&quot;:&quot;POWER_USER_SHAPE_ICON_STYLE_1&quot;}">
                <a:extLst>
                  <a:ext uri="{FF2B5EF4-FFF2-40B4-BE49-F238E27FC236}">
                    <a16:creationId xmlns:a16="http://schemas.microsoft.com/office/drawing/2014/main" id="{C96DD28E-754C-93C7-D855-D35FC556FBFE}"/>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5" name="Gruppieren 54" descr="{&quot;Key&quot;:&quot;POWER_USER_SHAPE_ICON&quot;,&quot;Value&quot;:&quot;POWER_USER_SHAPE_ICON_STYLE_2&quot;}">
              <a:extLst>
                <a:ext uri="{FF2B5EF4-FFF2-40B4-BE49-F238E27FC236}">
                  <a16:creationId xmlns:a16="http://schemas.microsoft.com/office/drawing/2014/main" id="{3F8529E5-82CC-6496-76A7-2FD1D27F4EE5}"/>
                </a:ext>
              </a:extLst>
            </p:cNvPr>
            <p:cNvGrpSpPr>
              <a:grpSpLocks noChangeAspect="1"/>
            </p:cNvGrpSpPr>
            <p:nvPr/>
          </p:nvGrpSpPr>
          <p:grpSpPr>
            <a:xfrm>
              <a:off x="1386478" y="4810591"/>
              <a:ext cx="250030" cy="284602"/>
              <a:chOff x="-114654" y="3030535"/>
              <a:chExt cx="660956" cy="752344"/>
            </a:xfrm>
          </p:grpSpPr>
          <p:sp>
            <p:nvSpPr>
              <p:cNvPr id="62" name="POWER_USER_SHAPE_ICON_STYLE_2">
                <a:extLst>
                  <a:ext uri="{FF2B5EF4-FFF2-40B4-BE49-F238E27FC236}">
                    <a16:creationId xmlns:a16="http://schemas.microsoft.com/office/drawing/2014/main" id="{48338BA3-14CD-E73D-A752-275CFFBC6EB5}"/>
                  </a:ext>
                </a:extLst>
              </p:cNvPr>
              <p:cNvSpPr>
                <a:spLocks noChangeAspect="1"/>
              </p:cNvSpPr>
              <p:nvPr/>
            </p:nvSpPr>
            <p:spPr>
              <a:xfrm>
                <a:off x="-114654" y="3030535"/>
                <a:ext cx="660956" cy="752344"/>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Flame3" descr="{&quot;Key&quot;:&quot;POWER_USER_SHAPE_ICON&quot;,&quot;Value&quot;:&quot;POWER_USER_SHAPE_ICON_STYLE_1&quot;}">
                <a:extLst>
                  <a:ext uri="{FF2B5EF4-FFF2-40B4-BE49-F238E27FC236}">
                    <a16:creationId xmlns:a16="http://schemas.microsoft.com/office/drawing/2014/main" id="{1EA27881-D13C-B53C-DA5D-8FC9AF10D5AF}"/>
                  </a:ext>
                </a:extLst>
              </p:cNvPr>
              <p:cNvSpPr>
                <a:spLocks noChangeAspect="1"/>
              </p:cNvSpPr>
              <p:nvPr>
                <p:custDataLst>
                  <p:tags r:id="rId10"/>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uppieren 55" descr="{&quot;Key&quot;:&quot;POWER_USER_SHAPE_ICON&quot;,&quot;Value&quot;:&quot;POWER_USER_SHAPE_ICON_STYLE_2&quot;}">
              <a:extLst>
                <a:ext uri="{FF2B5EF4-FFF2-40B4-BE49-F238E27FC236}">
                  <a16:creationId xmlns:a16="http://schemas.microsoft.com/office/drawing/2014/main" id="{94040B6B-77DD-9F79-E564-75D91F3BCC95}"/>
                </a:ext>
              </a:extLst>
            </p:cNvPr>
            <p:cNvGrpSpPr>
              <a:grpSpLocks noChangeAspect="1"/>
            </p:cNvGrpSpPr>
            <p:nvPr/>
          </p:nvGrpSpPr>
          <p:grpSpPr>
            <a:xfrm>
              <a:off x="1629086" y="4824794"/>
              <a:ext cx="250029" cy="284603"/>
              <a:chOff x="-80284" y="2980451"/>
              <a:chExt cx="705987" cy="803610"/>
            </a:xfrm>
          </p:grpSpPr>
          <p:sp>
            <p:nvSpPr>
              <p:cNvPr id="57" name="POWER_USER_SHAPE_ICON_STYLE_2">
                <a:extLst>
                  <a:ext uri="{FF2B5EF4-FFF2-40B4-BE49-F238E27FC236}">
                    <a16:creationId xmlns:a16="http://schemas.microsoft.com/office/drawing/2014/main" id="{DD333935-9E28-8767-E427-6D63734CB10A}"/>
                  </a:ext>
                </a:extLst>
              </p:cNvPr>
              <p:cNvSpPr>
                <a:spLocks noChangeAspect="1"/>
              </p:cNvSpPr>
              <p:nvPr/>
            </p:nvSpPr>
            <p:spPr>
              <a:xfrm>
                <a:off x="-80284" y="2980451"/>
                <a:ext cx="705987" cy="80361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uppieren 57">
                <a:extLst>
                  <a:ext uri="{FF2B5EF4-FFF2-40B4-BE49-F238E27FC236}">
                    <a16:creationId xmlns:a16="http://schemas.microsoft.com/office/drawing/2014/main" id="{FC296016-88D7-81FE-2086-F3352DD7D3DA}"/>
                  </a:ext>
                </a:extLst>
              </p:cNvPr>
              <p:cNvGrpSpPr>
                <a:grpSpLocks noChangeAspect="1"/>
              </p:cNvGrpSpPr>
              <p:nvPr/>
            </p:nvGrpSpPr>
            <p:grpSpPr>
              <a:xfrm>
                <a:off x="0" y="3157538"/>
                <a:ext cx="508000" cy="407826"/>
                <a:chOff x="0" y="3157538"/>
                <a:chExt cx="676283" cy="542925"/>
              </a:xfrm>
            </p:grpSpPr>
            <p:sp>
              <p:nvSpPr>
                <p:cNvPr id="59" name="Freeform 284">
                  <a:extLst>
                    <a:ext uri="{FF2B5EF4-FFF2-40B4-BE49-F238E27FC236}">
                      <a16:creationId xmlns:a16="http://schemas.microsoft.com/office/drawing/2014/main" id="{7B2E25ED-BC7E-4C7C-768D-F4D3AEA441E5}"/>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285">
                  <a:extLst>
                    <a:ext uri="{FF2B5EF4-FFF2-40B4-BE49-F238E27FC236}">
                      <a16:creationId xmlns:a16="http://schemas.microsoft.com/office/drawing/2014/main" id="{C5C84D7B-8F6F-C5A2-9870-84517F26B11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286">
                  <a:extLst>
                    <a:ext uri="{FF2B5EF4-FFF2-40B4-BE49-F238E27FC236}">
                      <a16:creationId xmlns:a16="http://schemas.microsoft.com/office/drawing/2014/main" id="{689AD017-BBAF-1CDA-EAE1-D6D73E346DA2}"/>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66" name="Gruppieren 65" descr="{&quot;Key&quot;:&quot;POWER_USER_SHAPE_ICON&quot;,&quot;Value&quot;:&quot;POWER_USER_SHAPE_ICON_STYLE_2&quot;}">
            <a:extLst>
              <a:ext uri="{FF2B5EF4-FFF2-40B4-BE49-F238E27FC236}">
                <a16:creationId xmlns:a16="http://schemas.microsoft.com/office/drawing/2014/main" id="{90EC79AB-A1FC-8392-F5A3-0E1C986E4CFC}"/>
              </a:ext>
            </a:extLst>
          </p:cNvPr>
          <p:cNvGrpSpPr>
            <a:grpSpLocks/>
          </p:cNvGrpSpPr>
          <p:nvPr/>
        </p:nvGrpSpPr>
        <p:grpSpPr>
          <a:xfrm>
            <a:off x="5912711" y="3017269"/>
            <a:ext cx="252000" cy="252000"/>
            <a:chOff x="6103281" y="1370067"/>
            <a:chExt cx="762000" cy="762000"/>
          </a:xfrm>
        </p:grpSpPr>
        <p:sp>
          <p:nvSpPr>
            <p:cNvPr id="67" name="POWER_USER_SHAPE_ICON_STYLE_2">
              <a:extLst>
                <a:ext uri="{FF2B5EF4-FFF2-40B4-BE49-F238E27FC236}">
                  <a16:creationId xmlns:a16="http://schemas.microsoft.com/office/drawing/2014/main" id="{CAF49368-2FF1-74F9-6E4D-C2F65C815083}"/>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Solar_panel2" descr="{&quot;Key&quot;:&quot;POWER_USER_SHAPE_ICON&quot;,&quot;Value&quot;:&quot;POWER_USER_SHAPE_ICON_STYLE_1&quot;}">
              <a:extLst>
                <a:ext uri="{FF2B5EF4-FFF2-40B4-BE49-F238E27FC236}">
                  <a16:creationId xmlns:a16="http://schemas.microsoft.com/office/drawing/2014/main" id="{E2F2EFE3-EEFA-B7C9-03D2-4AB96FB9B488}"/>
                </a:ext>
              </a:extLst>
            </p:cNvPr>
            <p:cNvSpPr>
              <a:spLocks noChangeAspect="1" noEditPoints="1"/>
            </p:cNvSpPr>
            <p:nvPr>
              <p:custDataLst>
                <p:tags r:id="rId9"/>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uppieren 68" descr="{&quot;Key&quot;:&quot;POWER_USER_SHAPE_ICON&quot;,&quot;Value&quot;:&quot;POWER_USER_SHAPE_ICON_STYLE_2&quot;}">
            <a:extLst>
              <a:ext uri="{FF2B5EF4-FFF2-40B4-BE49-F238E27FC236}">
                <a16:creationId xmlns:a16="http://schemas.microsoft.com/office/drawing/2014/main" id="{75F2EABA-07F2-647D-46A4-7913456D2B72}"/>
              </a:ext>
            </a:extLst>
          </p:cNvPr>
          <p:cNvGrpSpPr>
            <a:grpSpLocks noChangeAspect="1"/>
          </p:cNvGrpSpPr>
          <p:nvPr/>
        </p:nvGrpSpPr>
        <p:grpSpPr>
          <a:xfrm>
            <a:off x="7910251" y="2985903"/>
            <a:ext cx="287587" cy="287588"/>
            <a:chOff x="-127000" y="2976049"/>
            <a:chExt cx="762000" cy="762000"/>
          </a:xfrm>
        </p:grpSpPr>
        <p:sp>
          <p:nvSpPr>
            <p:cNvPr id="70" name="POWER_USER_SHAPE_ICON_STYLE_2">
              <a:extLst>
                <a:ext uri="{FF2B5EF4-FFF2-40B4-BE49-F238E27FC236}">
                  <a16:creationId xmlns:a16="http://schemas.microsoft.com/office/drawing/2014/main" id="{EAD3B9CE-62B1-D0E9-8F12-D2827C5828E8}"/>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Scooter" descr="{&quot;Key&quot;:&quot;POWER_USER_SHAPE_ICON&quot;,&quot;Value&quot;:&quot;POWER_USER_SHAPE_ICON_STYLE_1&quot;}">
              <a:extLst>
                <a:ext uri="{FF2B5EF4-FFF2-40B4-BE49-F238E27FC236}">
                  <a16:creationId xmlns:a16="http://schemas.microsoft.com/office/drawing/2014/main" id="{24EAA192-FE44-DAEF-EB21-940DD621623B}"/>
                </a:ext>
              </a:extLst>
            </p:cNvPr>
            <p:cNvSpPr>
              <a:spLocks noChangeAspect="1" noEditPoints="1"/>
            </p:cNvSpPr>
            <p:nvPr>
              <p:custDataLst>
                <p:tags r:id="rId8"/>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uppieren 71" descr="{&quot;Key&quot;:&quot;POWER_USER_SHAPE_ICON&quot;,&quot;Value&quot;:&quot;POWER_USER_SHAPE_ICON_STYLE_2&quot;}">
            <a:extLst>
              <a:ext uri="{FF2B5EF4-FFF2-40B4-BE49-F238E27FC236}">
                <a16:creationId xmlns:a16="http://schemas.microsoft.com/office/drawing/2014/main" id="{F643647A-691C-D892-1661-6521C97399F0}"/>
              </a:ext>
            </a:extLst>
          </p:cNvPr>
          <p:cNvGrpSpPr>
            <a:grpSpLocks noChangeAspect="1"/>
          </p:cNvGrpSpPr>
          <p:nvPr/>
        </p:nvGrpSpPr>
        <p:grpSpPr>
          <a:xfrm>
            <a:off x="10566727" y="3033564"/>
            <a:ext cx="310779" cy="310779"/>
            <a:chOff x="-127000" y="2990387"/>
            <a:chExt cx="762000" cy="762000"/>
          </a:xfrm>
        </p:grpSpPr>
        <p:sp>
          <p:nvSpPr>
            <p:cNvPr id="73" name="POWER_USER_SHAPE_ICON_STYLE_2">
              <a:extLst>
                <a:ext uri="{FF2B5EF4-FFF2-40B4-BE49-F238E27FC236}">
                  <a16:creationId xmlns:a16="http://schemas.microsoft.com/office/drawing/2014/main" id="{5BDD6A9F-166D-425D-E083-C40535F00F2E}"/>
                </a:ext>
              </a:extLst>
            </p:cNvPr>
            <p:cNvSpPr/>
            <p:nvPr/>
          </p:nvSpPr>
          <p:spPr>
            <a:xfrm>
              <a:off x="-127000" y="2990387"/>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Car7" descr="{&quot;Key&quot;:&quot;POWER_USER_SHAPE_ICON&quot;,&quot;Value&quot;:&quot;POWER_USER_SHAPE_ICON_STYLE_1&quot;}">
              <a:extLst>
                <a:ext uri="{FF2B5EF4-FFF2-40B4-BE49-F238E27FC236}">
                  <a16:creationId xmlns:a16="http://schemas.microsoft.com/office/drawing/2014/main" id="{3412F298-090B-4423-9FC9-F1E12D2A0689}"/>
                </a:ext>
              </a:extLst>
            </p:cNvPr>
            <p:cNvSpPr>
              <a:spLocks noChangeAspect="1" noEditPoints="1"/>
            </p:cNvSpPr>
            <p:nvPr>
              <p:custDataLst>
                <p:tags r:id="rId7"/>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5" name="Gruppieren 74" descr="{&quot;Key&quot;:&quot;POWER_USER_SHAPE_ICON&quot;,&quot;Value&quot;:&quot;POWER_USER_SHAPE_ICON_STYLE_2&quot;}">
            <a:extLst>
              <a:ext uri="{FF2B5EF4-FFF2-40B4-BE49-F238E27FC236}">
                <a16:creationId xmlns:a16="http://schemas.microsoft.com/office/drawing/2014/main" id="{52E8B3F7-67DB-C87F-80A6-38A7C981E847}"/>
              </a:ext>
            </a:extLst>
          </p:cNvPr>
          <p:cNvGrpSpPr>
            <a:grpSpLocks noChangeAspect="1"/>
          </p:cNvGrpSpPr>
          <p:nvPr/>
        </p:nvGrpSpPr>
        <p:grpSpPr>
          <a:xfrm>
            <a:off x="8134936" y="2881401"/>
            <a:ext cx="354009" cy="354009"/>
            <a:chOff x="288345" y="3340831"/>
            <a:chExt cx="762000" cy="762000"/>
          </a:xfrm>
        </p:grpSpPr>
        <p:sp>
          <p:nvSpPr>
            <p:cNvPr id="76" name="POWER_USER_SHAPE_ICON_STYLE_2">
              <a:extLst>
                <a:ext uri="{FF2B5EF4-FFF2-40B4-BE49-F238E27FC236}">
                  <a16:creationId xmlns:a16="http://schemas.microsoft.com/office/drawing/2014/main" id="{C50E446A-AD18-B358-11D3-48338193BC4B}"/>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0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Electric_Car" descr="{&quot;Key&quot;:&quot;POWER_USER_SHAPE_ICON&quot;,&quot;Value&quot;:&quot;POWER_USER_SHAPE_ICON_STYLE_1&quot;}">
              <a:extLst>
                <a:ext uri="{FF2B5EF4-FFF2-40B4-BE49-F238E27FC236}">
                  <a16:creationId xmlns:a16="http://schemas.microsoft.com/office/drawing/2014/main" id="{F35560F6-AE79-45E2-F56A-411A47AE6E26}"/>
                </a:ext>
              </a:extLst>
            </p:cNvPr>
            <p:cNvSpPr>
              <a:spLocks noChangeAspect="1" noEditPoints="1"/>
            </p:cNvSpPr>
            <p:nvPr>
              <p:custDataLst>
                <p:tags r:id="rId6"/>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uppieren 77" descr="{&quot;Key&quot;:&quot;POWER_USER_SHAPE_ICON&quot;,&quot;Value&quot;:&quot;POWER_USER_SHAPE_ICON_STYLE_2&quot;}">
            <a:extLst>
              <a:ext uri="{FF2B5EF4-FFF2-40B4-BE49-F238E27FC236}">
                <a16:creationId xmlns:a16="http://schemas.microsoft.com/office/drawing/2014/main" id="{5E1BFC29-BD0C-78BA-80D2-CEB438C3B58A}"/>
              </a:ext>
            </a:extLst>
          </p:cNvPr>
          <p:cNvGrpSpPr>
            <a:grpSpLocks noChangeAspect="1"/>
          </p:cNvGrpSpPr>
          <p:nvPr/>
        </p:nvGrpSpPr>
        <p:grpSpPr>
          <a:xfrm>
            <a:off x="9965562" y="2924767"/>
            <a:ext cx="427716" cy="427716"/>
            <a:chOff x="462870" y="3616571"/>
            <a:chExt cx="762001" cy="762000"/>
          </a:xfrm>
        </p:grpSpPr>
        <p:sp>
          <p:nvSpPr>
            <p:cNvPr id="79" name="POWER_USER_SHAPE_ICON_STYLE_2">
              <a:extLst>
                <a:ext uri="{FF2B5EF4-FFF2-40B4-BE49-F238E27FC236}">
                  <a16:creationId xmlns:a16="http://schemas.microsoft.com/office/drawing/2014/main" id="{8F4B863A-3D25-4420-8AB7-C357F8C9FBA3}"/>
                </a:ext>
              </a:extLst>
            </p:cNvPr>
            <p:cNvSpPr/>
            <p:nvPr/>
          </p:nvSpPr>
          <p:spPr>
            <a:xfrm>
              <a:off x="462870" y="3616571"/>
              <a:ext cx="762001" cy="762000"/>
            </a:xfrm>
            <a:prstGeom prst="ellipse">
              <a:avLst/>
            </a:prstGeom>
            <a:solidFill>
              <a:srgbClr val="FFC000">
                <a:lumMod val="5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Freeform 63">
              <a:extLst>
                <a:ext uri="{FF2B5EF4-FFF2-40B4-BE49-F238E27FC236}">
                  <a16:creationId xmlns:a16="http://schemas.microsoft.com/office/drawing/2014/main" id="{A7D831D7-94A7-DB96-7E5C-E97D448BDCD0}"/>
                </a:ext>
              </a:extLst>
            </p:cNvPr>
            <p:cNvSpPr>
              <a:spLocks noEditPoints="1"/>
            </p:cNvSpPr>
            <p:nvPr/>
          </p:nvSpPr>
          <p:spPr bwMode="auto">
            <a:xfrm>
              <a:off x="589873" y="3874199"/>
              <a:ext cx="508000" cy="311859"/>
            </a:xfrm>
            <a:custGeom>
              <a:avLst/>
              <a:gdLst>
                <a:gd name="T0" fmla="*/ 966 w 1289"/>
                <a:gd name="T1" fmla="*/ 420 h 792"/>
                <a:gd name="T2" fmla="*/ 951 w 1289"/>
                <a:gd name="T3" fmla="*/ 283 h 792"/>
                <a:gd name="T4" fmla="*/ 1059 w 1289"/>
                <a:gd name="T5" fmla="*/ 266 h 792"/>
                <a:gd name="T6" fmla="*/ 1170 w 1289"/>
                <a:gd name="T7" fmla="*/ 398 h 792"/>
                <a:gd name="T8" fmla="*/ 1076 w 1289"/>
                <a:gd name="T9" fmla="*/ 731 h 792"/>
                <a:gd name="T10" fmla="*/ 1076 w 1289"/>
                <a:gd name="T11" fmla="*/ 586 h 792"/>
                <a:gd name="T12" fmla="*/ 1076 w 1289"/>
                <a:gd name="T13" fmla="*/ 731 h 792"/>
                <a:gd name="T14" fmla="*/ 502 w 1289"/>
                <a:gd name="T15" fmla="*/ 492 h 792"/>
                <a:gd name="T16" fmla="*/ 64 w 1289"/>
                <a:gd name="T17" fmla="*/ 328 h 792"/>
                <a:gd name="T18" fmla="*/ 532 w 1289"/>
                <a:gd name="T19" fmla="*/ 64 h 792"/>
                <a:gd name="T20" fmla="*/ 774 w 1289"/>
                <a:gd name="T21" fmla="*/ 160 h 792"/>
                <a:gd name="T22" fmla="*/ 554 w 1289"/>
                <a:gd name="T23" fmla="*/ 731 h 792"/>
                <a:gd name="T24" fmla="*/ 554 w 1289"/>
                <a:gd name="T25" fmla="*/ 586 h 792"/>
                <a:gd name="T26" fmla="*/ 554 w 1289"/>
                <a:gd name="T27" fmla="*/ 731 h 792"/>
                <a:gd name="T28" fmla="*/ 221 w 1289"/>
                <a:gd name="T29" fmla="*/ 659 h 792"/>
                <a:gd name="T30" fmla="*/ 366 w 1289"/>
                <a:gd name="T31" fmla="*/ 659 h 792"/>
                <a:gd name="T32" fmla="*/ 1270 w 1289"/>
                <a:gd name="T33" fmla="*/ 520 h 792"/>
                <a:gd name="T34" fmla="*/ 1256 w 1289"/>
                <a:gd name="T35" fmla="*/ 442 h 792"/>
                <a:gd name="T36" fmla="*/ 1125 w 1289"/>
                <a:gd name="T37" fmla="*/ 234 h 792"/>
                <a:gd name="T38" fmla="*/ 941 w 1289"/>
                <a:gd name="T39" fmla="*/ 207 h 792"/>
                <a:gd name="T40" fmla="*/ 882 w 1289"/>
                <a:gd name="T41" fmla="*/ 124 h 792"/>
                <a:gd name="T42" fmla="*/ 824 w 1289"/>
                <a:gd name="T43" fmla="*/ 387 h 792"/>
                <a:gd name="T44" fmla="*/ 808 w 1289"/>
                <a:gd name="T45" fmla="*/ 107 h 792"/>
                <a:gd name="T46" fmla="*/ 525 w 1289"/>
                <a:gd name="T47" fmla="*/ 3 h 792"/>
                <a:gd name="T48" fmla="*/ 22 w 1289"/>
                <a:gd name="T49" fmla="*/ 110 h 792"/>
                <a:gd name="T50" fmla="*/ 32 w 1289"/>
                <a:gd name="T51" fmla="*/ 382 h 792"/>
                <a:gd name="T52" fmla="*/ 95 w 1289"/>
                <a:gd name="T53" fmla="*/ 642 h 792"/>
                <a:gd name="T54" fmla="*/ 160 w 1289"/>
                <a:gd name="T55" fmla="*/ 661 h 792"/>
                <a:gd name="T56" fmla="*/ 424 w 1289"/>
                <a:gd name="T57" fmla="*/ 690 h 792"/>
                <a:gd name="T58" fmla="*/ 687 w 1289"/>
                <a:gd name="T59" fmla="*/ 661 h 792"/>
                <a:gd name="T60" fmla="*/ 1076 w 1289"/>
                <a:gd name="T61" fmla="*/ 792 h 792"/>
                <a:gd name="T62" fmla="*/ 1270 w 1289"/>
                <a:gd name="T63" fmla="*/ 661 h 792"/>
                <a:gd name="T64" fmla="*/ 1289 w 1289"/>
                <a:gd name="T65" fmla="*/ 53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9" h="792">
                  <a:moveTo>
                    <a:pt x="1161" y="420"/>
                  </a:moveTo>
                  <a:lnTo>
                    <a:pt x="966" y="420"/>
                  </a:lnTo>
                  <a:cubicBezTo>
                    <a:pt x="958" y="420"/>
                    <a:pt x="951" y="412"/>
                    <a:pt x="951" y="404"/>
                  </a:cubicBezTo>
                  <a:lnTo>
                    <a:pt x="951" y="283"/>
                  </a:lnTo>
                  <a:cubicBezTo>
                    <a:pt x="951" y="274"/>
                    <a:pt x="958" y="267"/>
                    <a:pt x="966" y="267"/>
                  </a:cubicBezTo>
                  <a:lnTo>
                    <a:pt x="1059" y="266"/>
                  </a:lnTo>
                  <a:cubicBezTo>
                    <a:pt x="1067" y="266"/>
                    <a:pt x="1078" y="271"/>
                    <a:pt x="1083" y="277"/>
                  </a:cubicBezTo>
                  <a:lnTo>
                    <a:pt x="1170" y="398"/>
                  </a:lnTo>
                  <a:cubicBezTo>
                    <a:pt x="1175" y="404"/>
                    <a:pt x="1169" y="420"/>
                    <a:pt x="1161" y="420"/>
                  </a:cubicBezTo>
                  <a:close/>
                  <a:moveTo>
                    <a:pt x="1076" y="731"/>
                  </a:moveTo>
                  <a:cubicBezTo>
                    <a:pt x="1036" y="731"/>
                    <a:pt x="1004" y="699"/>
                    <a:pt x="1004" y="659"/>
                  </a:cubicBezTo>
                  <a:cubicBezTo>
                    <a:pt x="1004" y="619"/>
                    <a:pt x="1036" y="586"/>
                    <a:pt x="1076" y="586"/>
                  </a:cubicBezTo>
                  <a:cubicBezTo>
                    <a:pt x="1116" y="586"/>
                    <a:pt x="1148" y="619"/>
                    <a:pt x="1148" y="659"/>
                  </a:cubicBezTo>
                  <a:cubicBezTo>
                    <a:pt x="1148" y="699"/>
                    <a:pt x="1116" y="731"/>
                    <a:pt x="1076" y="731"/>
                  </a:cubicBezTo>
                  <a:close/>
                  <a:moveTo>
                    <a:pt x="748" y="473"/>
                  </a:moveTo>
                  <a:lnTo>
                    <a:pt x="502" y="492"/>
                  </a:lnTo>
                  <a:cubicBezTo>
                    <a:pt x="496" y="492"/>
                    <a:pt x="491" y="492"/>
                    <a:pt x="490" y="492"/>
                  </a:cubicBezTo>
                  <a:lnTo>
                    <a:pt x="64" y="328"/>
                  </a:lnTo>
                  <a:lnTo>
                    <a:pt x="83" y="125"/>
                  </a:lnTo>
                  <a:lnTo>
                    <a:pt x="532" y="64"/>
                  </a:lnTo>
                  <a:cubicBezTo>
                    <a:pt x="537" y="63"/>
                    <a:pt x="543" y="65"/>
                    <a:pt x="543" y="65"/>
                  </a:cubicBezTo>
                  <a:lnTo>
                    <a:pt x="774" y="160"/>
                  </a:lnTo>
                  <a:cubicBezTo>
                    <a:pt x="774" y="192"/>
                    <a:pt x="774" y="358"/>
                    <a:pt x="748" y="473"/>
                  </a:cubicBezTo>
                  <a:close/>
                  <a:moveTo>
                    <a:pt x="554" y="731"/>
                  </a:moveTo>
                  <a:cubicBezTo>
                    <a:pt x="514" y="731"/>
                    <a:pt x="481" y="699"/>
                    <a:pt x="481" y="659"/>
                  </a:cubicBezTo>
                  <a:cubicBezTo>
                    <a:pt x="481" y="619"/>
                    <a:pt x="514" y="586"/>
                    <a:pt x="554" y="586"/>
                  </a:cubicBezTo>
                  <a:cubicBezTo>
                    <a:pt x="593" y="586"/>
                    <a:pt x="626" y="619"/>
                    <a:pt x="626" y="659"/>
                  </a:cubicBezTo>
                  <a:cubicBezTo>
                    <a:pt x="626" y="699"/>
                    <a:pt x="593" y="731"/>
                    <a:pt x="554" y="731"/>
                  </a:cubicBezTo>
                  <a:close/>
                  <a:moveTo>
                    <a:pt x="294" y="731"/>
                  </a:moveTo>
                  <a:cubicBezTo>
                    <a:pt x="254" y="731"/>
                    <a:pt x="221" y="699"/>
                    <a:pt x="221" y="659"/>
                  </a:cubicBezTo>
                  <a:cubicBezTo>
                    <a:pt x="221" y="619"/>
                    <a:pt x="254" y="586"/>
                    <a:pt x="294" y="586"/>
                  </a:cubicBezTo>
                  <a:cubicBezTo>
                    <a:pt x="334" y="586"/>
                    <a:pt x="366" y="619"/>
                    <a:pt x="366" y="659"/>
                  </a:cubicBezTo>
                  <a:cubicBezTo>
                    <a:pt x="366" y="699"/>
                    <a:pt x="334" y="731"/>
                    <a:pt x="294" y="731"/>
                  </a:cubicBezTo>
                  <a:close/>
                  <a:moveTo>
                    <a:pt x="1270" y="520"/>
                  </a:moveTo>
                  <a:lnTo>
                    <a:pt x="1256" y="520"/>
                  </a:lnTo>
                  <a:lnTo>
                    <a:pt x="1256" y="442"/>
                  </a:lnTo>
                  <a:cubicBezTo>
                    <a:pt x="1256" y="422"/>
                    <a:pt x="1246" y="405"/>
                    <a:pt x="1234" y="390"/>
                  </a:cubicBezTo>
                  <a:lnTo>
                    <a:pt x="1125" y="234"/>
                  </a:lnTo>
                  <a:cubicBezTo>
                    <a:pt x="1113" y="219"/>
                    <a:pt x="1098" y="207"/>
                    <a:pt x="1080" y="207"/>
                  </a:cubicBezTo>
                  <a:lnTo>
                    <a:pt x="941" y="207"/>
                  </a:lnTo>
                  <a:lnTo>
                    <a:pt x="941" y="124"/>
                  </a:lnTo>
                  <a:lnTo>
                    <a:pt x="882" y="124"/>
                  </a:lnTo>
                  <a:lnTo>
                    <a:pt x="882" y="387"/>
                  </a:lnTo>
                  <a:lnTo>
                    <a:pt x="824" y="387"/>
                  </a:lnTo>
                  <a:cubicBezTo>
                    <a:pt x="837" y="278"/>
                    <a:pt x="835" y="168"/>
                    <a:pt x="835" y="154"/>
                  </a:cubicBezTo>
                  <a:cubicBezTo>
                    <a:pt x="836" y="135"/>
                    <a:pt x="825" y="116"/>
                    <a:pt x="808" y="107"/>
                  </a:cubicBezTo>
                  <a:lnTo>
                    <a:pt x="566" y="8"/>
                  </a:lnTo>
                  <a:cubicBezTo>
                    <a:pt x="554" y="2"/>
                    <a:pt x="538" y="0"/>
                    <a:pt x="525" y="3"/>
                  </a:cubicBezTo>
                  <a:lnTo>
                    <a:pt x="60" y="67"/>
                  </a:lnTo>
                  <a:cubicBezTo>
                    <a:pt x="40" y="71"/>
                    <a:pt x="24" y="89"/>
                    <a:pt x="22" y="110"/>
                  </a:cubicBezTo>
                  <a:lnTo>
                    <a:pt x="2" y="331"/>
                  </a:lnTo>
                  <a:cubicBezTo>
                    <a:pt x="0" y="352"/>
                    <a:pt x="12" y="373"/>
                    <a:pt x="32" y="382"/>
                  </a:cubicBezTo>
                  <a:lnTo>
                    <a:pt x="95" y="406"/>
                  </a:lnTo>
                  <a:lnTo>
                    <a:pt x="95" y="642"/>
                  </a:lnTo>
                  <a:cubicBezTo>
                    <a:pt x="95" y="652"/>
                    <a:pt x="103" y="661"/>
                    <a:pt x="113" y="661"/>
                  </a:cubicBezTo>
                  <a:lnTo>
                    <a:pt x="160" y="661"/>
                  </a:lnTo>
                  <a:cubicBezTo>
                    <a:pt x="161" y="734"/>
                    <a:pt x="221" y="792"/>
                    <a:pt x="294" y="792"/>
                  </a:cubicBezTo>
                  <a:cubicBezTo>
                    <a:pt x="357" y="792"/>
                    <a:pt x="409" y="749"/>
                    <a:pt x="424" y="690"/>
                  </a:cubicBezTo>
                  <a:cubicBezTo>
                    <a:pt x="438" y="749"/>
                    <a:pt x="491" y="792"/>
                    <a:pt x="554" y="792"/>
                  </a:cubicBezTo>
                  <a:cubicBezTo>
                    <a:pt x="627" y="792"/>
                    <a:pt x="686" y="734"/>
                    <a:pt x="687" y="661"/>
                  </a:cubicBezTo>
                  <a:lnTo>
                    <a:pt x="942" y="661"/>
                  </a:lnTo>
                  <a:cubicBezTo>
                    <a:pt x="944" y="734"/>
                    <a:pt x="1003" y="792"/>
                    <a:pt x="1076" y="792"/>
                  </a:cubicBezTo>
                  <a:cubicBezTo>
                    <a:pt x="1149" y="792"/>
                    <a:pt x="1209" y="734"/>
                    <a:pt x="1210" y="661"/>
                  </a:cubicBezTo>
                  <a:lnTo>
                    <a:pt x="1270" y="661"/>
                  </a:lnTo>
                  <a:cubicBezTo>
                    <a:pt x="1281" y="661"/>
                    <a:pt x="1289" y="652"/>
                    <a:pt x="1289" y="642"/>
                  </a:cubicBezTo>
                  <a:lnTo>
                    <a:pt x="1289" y="539"/>
                  </a:lnTo>
                  <a:cubicBezTo>
                    <a:pt x="1289" y="529"/>
                    <a:pt x="1281" y="520"/>
                    <a:pt x="1270" y="5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Gruppieren 80" descr="{&quot;Key&quot;:&quot;POWER_USER_SHAPE_ICON&quot;,&quot;Value&quot;:&quot;POWER_USER_SHAPE_ICON_STYLE_2&quot;}">
            <a:extLst>
              <a:ext uri="{FF2B5EF4-FFF2-40B4-BE49-F238E27FC236}">
                <a16:creationId xmlns:a16="http://schemas.microsoft.com/office/drawing/2014/main" id="{E31480F5-A82C-AE2B-ECC8-596C6266F098}"/>
              </a:ext>
            </a:extLst>
          </p:cNvPr>
          <p:cNvGrpSpPr>
            <a:grpSpLocks noChangeAspect="1"/>
          </p:cNvGrpSpPr>
          <p:nvPr/>
        </p:nvGrpSpPr>
        <p:grpSpPr>
          <a:xfrm>
            <a:off x="10314804" y="2840935"/>
            <a:ext cx="340984" cy="340984"/>
            <a:chOff x="6665358" y="1041710"/>
            <a:chExt cx="762000" cy="762000"/>
          </a:xfrm>
        </p:grpSpPr>
        <p:sp>
          <p:nvSpPr>
            <p:cNvPr id="82" name="POWER_USER_SHAPE_ICON_STYLE_2">
              <a:extLst>
                <a:ext uri="{FF2B5EF4-FFF2-40B4-BE49-F238E27FC236}">
                  <a16:creationId xmlns:a16="http://schemas.microsoft.com/office/drawing/2014/main" id="{1EADDF94-9C1B-429F-B272-DDE05C50A09D}"/>
                </a:ext>
              </a:extLst>
            </p:cNvPr>
            <p:cNvSpPr/>
            <p:nvPr/>
          </p:nvSpPr>
          <p:spPr>
            <a:xfrm>
              <a:off x="6665358" y="1041710"/>
              <a:ext cx="762000" cy="762000"/>
            </a:xfrm>
            <a:prstGeom prst="ellipse">
              <a:avLst/>
            </a:prstGeom>
            <a:solidFill>
              <a:srgbClr val="7F6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Solar_panel2" descr="{&quot;Key&quot;:&quot;POWER_USER_SHAPE_ICON&quot;,&quot;Value&quot;:&quot;POWER_USER_SHAPE_ICON_STYLE_1&quot;}">
              <a:extLst>
                <a:ext uri="{FF2B5EF4-FFF2-40B4-BE49-F238E27FC236}">
                  <a16:creationId xmlns:a16="http://schemas.microsoft.com/office/drawing/2014/main" id="{493507E1-86B9-F339-AA51-6E741FA40E8D}"/>
                </a:ext>
              </a:extLst>
            </p:cNvPr>
            <p:cNvSpPr>
              <a:spLocks noChangeAspect="1" noEditPoints="1"/>
            </p:cNvSpPr>
            <p:nvPr>
              <p:custDataLst>
                <p:tags r:id="rId5"/>
              </p:custDataLst>
            </p:nvPr>
          </p:nvSpPr>
          <p:spPr bwMode="auto">
            <a:xfrm>
              <a:off x="6792354" y="1217351"/>
              <a:ext cx="508001" cy="482877"/>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Textfeld 83">
            <a:extLst>
              <a:ext uri="{FF2B5EF4-FFF2-40B4-BE49-F238E27FC236}">
                <a16:creationId xmlns:a16="http://schemas.microsoft.com/office/drawing/2014/main" id="{2160825A-2429-AD00-2E55-1F1CBA790F52}"/>
              </a:ext>
            </a:extLst>
          </p:cNvPr>
          <p:cNvSpPr txBox="1"/>
          <p:nvPr/>
        </p:nvSpPr>
        <p:spPr>
          <a:xfrm>
            <a:off x="2609298" y="4453525"/>
            <a:ext cx="1784392" cy="553998"/>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Textfeld 84">
            <a:extLst>
              <a:ext uri="{FF2B5EF4-FFF2-40B4-BE49-F238E27FC236}">
                <a16:creationId xmlns:a16="http://schemas.microsoft.com/office/drawing/2014/main" id="{88A1071D-A80F-CF7A-EA4B-A5975C6B04C1}"/>
              </a:ext>
            </a:extLst>
          </p:cNvPr>
          <p:cNvSpPr txBox="1"/>
          <p:nvPr/>
        </p:nvSpPr>
        <p:spPr>
          <a:xfrm>
            <a:off x="2530005" y="5541493"/>
            <a:ext cx="2032037" cy="58477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 &amp; Treibhausgas</a:t>
            </a:r>
          </a:p>
        </p:txBody>
      </p:sp>
      <p:sp>
        <p:nvSpPr>
          <p:cNvPr id="87" name="Textfeld 86">
            <a:extLst>
              <a:ext uri="{FF2B5EF4-FFF2-40B4-BE49-F238E27FC236}">
                <a16:creationId xmlns:a16="http://schemas.microsoft.com/office/drawing/2014/main" id="{223F54D6-15FE-37C0-0236-A5B3FDD18B04}"/>
              </a:ext>
            </a:extLst>
          </p:cNvPr>
          <p:cNvSpPr txBox="1"/>
          <p:nvPr/>
        </p:nvSpPr>
        <p:spPr>
          <a:xfrm>
            <a:off x="4657246" y="2417193"/>
            <a:ext cx="997517"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rPr>
              <a:t>Betrieb</a:t>
            </a:r>
          </a:p>
        </p:txBody>
      </p:sp>
      <p:sp>
        <p:nvSpPr>
          <p:cNvPr id="88" name="Textfeld 87">
            <a:extLst>
              <a:ext uri="{FF2B5EF4-FFF2-40B4-BE49-F238E27FC236}">
                <a16:creationId xmlns:a16="http://schemas.microsoft.com/office/drawing/2014/main" id="{0B542D24-00F2-30E8-49DF-416E0C7CA9D8}"/>
              </a:ext>
            </a:extLst>
          </p:cNvPr>
          <p:cNvSpPr txBox="1"/>
          <p:nvPr/>
        </p:nvSpPr>
        <p:spPr>
          <a:xfrm>
            <a:off x="4646098" y="2109602"/>
            <a:ext cx="2329841"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Systemgrenze:</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Textfeld 88">
            <a:extLst>
              <a:ext uri="{FF2B5EF4-FFF2-40B4-BE49-F238E27FC236}">
                <a16:creationId xmlns:a16="http://schemas.microsoft.com/office/drawing/2014/main" id="{6FA28BD9-714C-DA16-4875-4B235AE02811}"/>
              </a:ext>
            </a:extLst>
          </p:cNvPr>
          <p:cNvSpPr txBox="1"/>
          <p:nvPr/>
        </p:nvSpPr>
        <p:spPr>
          <a:xfrm>
            <a:off x="7665161" y="2444312"/>
            <a:ext cx="1401859"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Mobilität</a:t>
            </a:r>
          </a:p>
        </p:txBody>
      </p:sp>
      <p:cxnSp>
        <p:nvCxnSpPr>
          <p:cNvPr id="96" name="Gerader Verbinder 95">
            <a:extLst>
              <a:ext uri="{FF2B5EF4-FFF2-40B4-BE49-F238E27FC236}">
                <a16:creationId xmlns:a16="http://schemas.microsoft.com/office/drawing/2014/main" id="{400FE152-B466-420C-9270-ED43ABCD6055}"/>
              </a:ext>
            </a:extLst>
          </p:cNvPr>
          <p:cNvCxnSpPr>
            <a:cxnSpLocks/>
          </p:cNvCxnSpPr>
          <p:nvPr/>
        </p:nvCxnSpPr>
        <p:spPr>
          <a:xfrm>
            <a:off x="6629471" y="3578521"/>
            <a:ext cx="0" cy="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11" name="Gerader Verbinder 110">
            <a:extLst>
              <a:ext uri="{FF2B5EF4-FFF2-40B4-BE49-F238E27FC236}">
                <a16:creationId xmlns:a16="http://schemas.microsoft.com/office/drawing/2014/main" id="{105A339B-8838-FE3F-8318-B8E494C70BFA}"/>
              </a:ext>
            </a:extLst>
          </p:cNvPr>
          <p:cNvCxnSpPr>
            <a:cxnSpLocks/>
          </p:cNvCxnSpPr>
          <p:nvPr/>
        </p:nvCxnSpPr>
        <p:spPr>
          <a:xfrm>
            <a:off x="6802500" y="5747748"/>
            <a:ext cx="0" cy="0"/>
          </a:xfrm>
          <a:prstGeom prst="line">
            <a:avLst/>
          </a:prstGeom>
          <a:effectLst/>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058AAA24-7D35-6218-7F21-C791F27438AA}"/>
              </a:ext>
            </a:extLst>
          </p:cNvPr>
          <p:cNvSpPr txBox="1"/>
          <p:nvPr/>
        </p:nvSpPr>
        <p:spPr>
          <a:xfrm>
            <a:off x="638097" y="2173537"/>
            <a:ext cx="1706775"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a:ln>
                  <a:noFill/>
                </a:ln>
                <a:solidFill>
                  <a:srgbClr val="000000"/>
                </a:solidFill>
                <a:effectLst/>
                <a:uLnTx/>
                <a:uFillTx/>
                <a:latin typeface="Calibri" panose="020F0502020204030204"/>
                <a:ea typeface="+mn-ea"/>
                <a:cs typeface="+mn-cs"/>
              </a:rPr>
              <a:t>Deklaration:</a:t>
            </a:r>
            <a:endParaRPr kumimoji="0" lang="de-AT" sz="2133"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Textfeld 112">
            <a:extLst>
              <a:ext uri="{FF2B5EF4-FFF2-40B4-BE49-F238E27FC236}">
                <a16:creationId xmlns:a16="http://schemas.microsoft.com/office/drawing/2014/main" id="{A28067F9-1F7C-5EBC-B867-9FBFB8006314}"/>
              </a:ext>
            </a:extLst>
          </p:cNvPr>
          <p:cNvSpPr txBox="1"/>
          <p:nvPr/>
        </p:nvSpPr>
        <p:spPr>
          <a:xfrm>
            <a:off x="2599681" y="3283424"/>
            <a:ext cx="1755003" cy="33855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a:ea typeface="+mn-ea"/>
                <a:cs typeface="+mn-cs"/>
              </a:rPr>
              <a:t>Primärenergie ges.</a:t>
            </a:r>
          </a:p>
        </p:txBody>
      </p:sp>
      <p:sp>
        <p:nvSpPr>
          <p:cNvPr id="114" name="Textfeld 113">
            <a:extLst>
              <a:ext uri="{FF2B5EF4-FFF2-40B4-BE49-F238E27FC236}">
                <a16:creationId xmlns:a16="http://schemas.microsoft.com/office/drawing/2014/main" id="{62800858-DBC5-ED1F-7A63-C072E35CC9DD}"/>
              </a:ext>
            </a:extLst>
          </p:cNvPr>
          <p:cNvSpPr txBox="1"/>
          <p:nvPr/>
        </p:nvSpPr>
        <p:spPr>
          <a:xfrm>
            <a:off x="2602225" y="2149731"/>
            <a:ext cx="6461292" cy="42056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a:ln>
                  <a:noFill/>
                </a:ln>
                <a:solidFill>
                  <a:srgbClr val="000000"/>
                </a:solidFill>
                <a:effectLst/>
                <a:uLnTx/>
                <a:uFillTx/>
                <a:latin typeface="Calibri" panose="020F0502020204030204"/>
                <a:ea typeface="+mn-ea"/>
                <a:cs typeface="+mn-cs"/>
              </a:rPr>
              <a:t>Bilanz:</a:t>
            </a:r>
            <a:endParaRPr kumimoji="0" lang="de-AT" sz="2133"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5" name="Gruppieren 94">
            <a:extLst>
              <a:ext uri="{FF2B5EF4-FFF2-40B4-BE49-F238E27FC236}">
                <a16:creationId xmlns:a16="http://schemas.microsoft.com/office/drawing/2014/main" id="{9B4BE8C6-E757-4266-978A-CE4260818869}"/>
              </a:ext>
            </a:extLst>
          </p:cNvPr>
          <p:cNvGrpSpPr/>
          <p:nvPr/>
        </p:nvGrpSpPr>
        <p:grpSpPr>
          <a:xfrm>
            <a:off x="4556593" y="5898882"/>
            <a:ext cx="6571777" cy="258435"/>
            <a:chOff x="4683195" y="5898882"/>
            <a:chExt cx="6445175" cy="258435"/>
          </a:xfrm>
        </p:grpSpPr>
        <p:sp>
          <p:nvSpPr>
            <p:cNvPr id="97" name="Rechteck: abgerundete Ecken 96">
              <a:extLst>
                <a:ext uri="{FF2B5EF4-FFF2-40B4-BE49-F238E27FC236}">
                  <a16:creationId xmlns:a16="http://schemas.microsoft.com/office/drawing/2014/main" id="{10A299DF-08CC-D782-E87C-09B7DB10DCC4}"/>
                </a:ext>
              </a:extLst>
            </p:cNvPr>
            <p:cNvSpPr/>
            <p:nvPr/>
          </p:nvSpPr>
          <p:spPr>
            <a:xfrm>
              <a:off x="4716374" y="5953027"/>
              <a:ext cx="2124180"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8" name="Rechteck: abgerundete Ecken 97">
              <a:extLst>
                <a:ext uri="{FF2B5EF4-FFF2-40B4-BE49-F238E27FC236}">
                  <a16:creationId xmlns:a16="http://schemas.microsoft.com/office/drawing/2014/main" id="{DCB7157A-A6B5-9BA3-FB6D-8DF357855DDE}"/>
                </a:ext>
              </a:extLst>
            </p:cNvPr>
            <p:cNvSpPr/>
            <p:nvPr/>
          </p:nvSpPr>
          <p:spPr>
            <a:xfrm>
              <a:off x="4683195" y="5911831"/>
              <a:ext cx="6445175" cy="244800"/>
            </a:xfrm>
            <a:prstGeom prst="roundRect">
              <a:avLst>
                <a:gd name="adj" fmla="val 50000"/>
              </a:avLst>
            </a:prstGeom>
            <a:noFill/>
            <a:ln w="1270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99" name="Rechteck: abgerundete Ecken 98">
              <a:extLst>
                <a:ext uri="{FF2B5EF4-FFF2-40B4-BE49-F238E27FC236}">
                  <a16:creationId xmlns:a16="http://schemas.microsoft.com/office/drawing/2014/main" id="{CA18A364-6D26-D86D-2188-BE578ED58206}"/>
                </a:ext>
              </a:extLst>
            </p:cNvPr>
            <p:cNvSpPr/>
            <p:nvPr/>
          </p:nvSpPr>
          <p:spPr>
            <a:xfrm>
              <a:off x="7755500" y="5957643"/>
              <a:ext cx="1261011"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0" name="Rechteck: abgerundete Ecken 99">
              <a:extLst>
                <a:ext uri="{FF2B5EF4-FFF2-40B4-BE49-F238E27FC236}">
                  <a16:creationId xmlns:a16="http://schemas.microsoft.com/office/drawing/2014/main" id="{A0CDB385-C246-C6C2-BB08-7D49A463EC4C}"/>
                </a:ext>
              </a:extLst>
            </p:cNvPr>
            <p:cNvSpPr/>
            <p:nvPr/>
          </p:nvSpPr>
          <p:spPr>
            <a:xfrm>
              <a:off x="9624826" y="5957643"/>
              <a:ext cx="1434628" cy="158400"/>
            </a:xfrm>
            <a:prstGeom prst="roundRect">
              <a:avLst>
                <a:gd name="adj" fmla="val 50000"/>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03" name="Additionszeichen 102">
              <a:extLst>
                <a:ext uri="{FF2B5EF4-FFF2-40B4-BE49-F238E27FC236}">
                  <a16:creationId xmlns:a16="http://schemas.microsoft.com/office/drawing/2014/main" id="{6E2064D7-6322-DA27-1780-EFF99B1CA231}"/>
                </a:ext>
              </a:extLst>
            </p:cNvPr>
            <p:cNvSpPr/>
            <p:nvPr/>
          </p:nvSpPr>
          <p:spPr>
            <a:xfrm>
              <a:off x="7181377" y="5905317"/>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15" name="Additionszeichen 114">
              <a:extLst>
                <a:ext uri="{FF2B5EF4-FFF2-40B4-BE49-F238E27FC236}">
                  <a16:creationId xmlns:a16="http://schemas.microsoft.com/office/drawing/2014/main" id="{BB87074E-F1AF-0C25-9AEA-848CD9AF86B1}"/>
                </a:ext>
              </a:extLst>
            </p:cNvPr>
            <p:cNvSpPr/>
            <p:nvPr/>
          </p:nvSpPr>
          <p:spPr>
            <a:xfrm>
              <a:off x="9198657" y="5898882"/>
              <a:ext cx="252000" cy="252000"/>
            </a:xfrm>
            <a:prstGeom prst="mathPlus">
              <a:avLst/>
            </a:prstGeom>
            <a:solidFill>
              <a:srgbClr val="3BACBE"/>
            </a:solidFill>
            <a:ln w="19050">
              <a:solidFill>
                <a:srgbClr val="3BACBE"/>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21" name="Additionszeichen 120">
            <a:extLst>
              <a:ext uri="{FF2B5EF4-FFF2-40B4-BE49-F238E27FC236}">
                <a16:creationId xmlns:a16="http://schemas.microsoft.com/office/drawing/2014/main" id="{53CC7B0A-124A-568B-78E1-604E3E30DF59}"/>
              </a:ext>
            </a:extLst>
          </p:cNvPr>
          <p:cNvSpPr/>
          <p:nvPr/>
        </p:nvSpPr>
        <p:spPr>
          <a:xfrm>
            <a:off x="7108797" y="5589097"/>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25" name="Gruppieren 124">
            <a:extLst>
              <a:ext uri="{FF2B5EF4-FFF2-40B4-BE49-F238E27FC236}">
                <a16:creationId xmlns:a16="http://schemas.microsoft.com/office/drawing/2014/main" id="{DF5C3880-B37B-6BB1-786D-8C76BB01195F}"/>
              </a:ext>
            </a:extLst>
          </p:cNvPr>
          <p:cNvGrpSpPr/>
          <p:nvPr/>
        </p:nvGrpSpPr>
        <p:grpSpPr>
          <a:xfrm>
            <a:off x="4573591" y="3598014"/>
            <a:ext cx="2155668" cy="243277"/>
            <a:chOff x="1920729" y="2379351"/>
            <a:chExt cx="1741438" cy="196529"/>
          </a:xfrm>
          <a:solidFill>
            <a:srgbClr val="1F00CC"/>
          </a:solidFill>
          <a:effectLst/>
        </p:grpSpPr>
        <p:sp>
          <p:nvSpPr>
            <p:cNvPr id="126" name="Rechteck: abgerundete Ecken 125">
              <a:extLst>
                <a:ext uri="{FF2B5EF4-FFF2-40B4-BE49-F238E27FC236}">
                  <a16:creationId xmlns:a16="http://schemas.microsoft.com/office/drawing/2014/main" id="{2BA33A15-12A7-89AA-1268-420F18F7BCF8}"/>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27" name="Rechteck: abgerundete Ecken 126">
              <a:extLst>
                <a:ext uri="{FF2B5EF4-FFF2-40B4-BE49-F238E27FC236}">
                  <a16:creationId xmlns:a16="http://schemas.microsoft.com/office/drawing/2014/main" id="{CF19D1C5-0ADF-3DC6-E098-AC9F0120CDF2}"/>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35" name="Textfeld 134">
            <a:extLst>
              <a:ext uri="{FF2B5EF4-FFF2-40B4-BE49-F238E27FC236}">
                <a16:creationId xmlns:a16="http://schemas.microsoft.com/office/drawing/2014/main" id="{FCFF0D81-028B-40CB-2F12-8EC78033A2D5}"/>
              </a:ext>
            </a:extLst>
          </p:cNvPr>
          <p:cNvSpPr txBox="1"/>
          <p:nvPr/>
        </p:nvSpPr>
        <p:spPr>
          <a:xfrm>
            <a:off x="444842" y="5720327"/>
            <a:ext cx="2085163" cy="577081"/>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klimaneutrales</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Plus-</a:t>
            </a:r>
            <a:r>
              <a:rPr kumimoji="0" lang="en-GB" sz="1050" b="1" i="0" u="none" strike="noStrike" kern="1200" cap="none" spc="0" normalizeH="0" baseline="0" noProof="0" dirty="0" err="1">
                <a:ln>
                  <a:noFill/>
                </a:ln>
                <a:solidFill>
                  <a:prstClr val="black"/>
                </a:solidFill>
                <a:effectLst/>
                <a:uLnTx/>
                <a:uFillTx/>
                <a:latin typeface="Bahnschrift" panose="020B0502040204020203" pitchFamily="34" charset="0"/>
                <a:ea typeface="+mn-ea"/>
                <a:cs typeface="+mn-cs"/>
              </a:rPr>
              <a:t>Energie</a:t>
            </a:r>
            <a:r>
              <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-Quartier</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endParaRPr>
          </a:p>
        </p:txBody>
      </p:sp>
      <p:sp>
        <p:nvSpPr>
          <p:cNvPr id="116" name="Textfeld 115">
            <a:extLst>
              <a:ext uri="{FF2B5EF4-FFF2-40B4-BE49-F238E27FC236}">
                <a16:creationId xmlns:a16="http://schemas.microsoft.com/office/drawing/2014/main" id="{3A28B809-05E4-4F4C-AF3A-035826060BF1}"/>
              </a:ext>
            </a:extLst>
          </p:cNvPr>
          <p:cNvSpPr txBox="1"/>
          <p:nvPr/>
        </p:nvSpPr>
        <p:spPr>
          <a:xfrm>
            <a:off x="9580140" y="2443320"/>
            <a:ext cx="1906612" cy="42056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2133" b="0" i="0" u="none" strike="noStrike" kern="1200" cap="none" spc="0" normalizeH="0" baseline="0" noProof="0" dirty="0">
                <a:ln>
                  <a:noFill/>
                </a:ln>
                <a:solidFill>
                  <a:srgbClr val="000000"/>
                </a:solidFill>
                <a:effectLst/>
                <a:uLnTx/>
                <a:uFillTx/>
                <a:latin typeface="Calibri" panose="020F0502020204030204"/>
                <a:ea typeface="+mn-ea"/>
                <a:cs typeface="+mn-cs"/>
              </a:rPr>
              <a:t>+ graue Energie</a:t>
            </a:r>
          </a:p>
        </p:txBody>
      </p:sp>
      <p:grpSp>
        <p:nvGrpSpPr>
          <p:cNvPr id="6" name="Gruppieren 5">
            <a:extLst>
              <a:ext uri="{FF2B5EF4-FFF2-40B4-BE49-F238E27FC236}">
                <a16:creationId xmlns:a16="http://schemas.microsoft.com/office/drawing/2014/main" id="{D80BF11C-0CDE-EB23-03AF-0E9784D22365}"/>
              </a:ext>
            </a:extLst>
          </p:cNvPr>
          <p:cNvGrpSpPr/>
          <p:nvPr/>
        </p:nvGrpSpPr>
        <p:grpSpPr>
          <a:xfrm>
            <a:off x="1125390" y="4993003"/>
            <a:ext cx="785429" cy="778749"/>
            <a:chOff x="4399640" y="1160186"/>
            <a:chExt cx="785172" cy="778492"/>
          </a:xfrm>
          <a:solidFill>
            <a:srgbClr val="F59C00"/>
          </a:solidFill>
          <a:effectLst>
            <a:outerShdw blurRad="50800" dist="38100" dir="2700000" algn="tl" rotWithShape="0">
              <a:prstClr val="black">
                <a:alpha val="40000"/>
              </a:prstClr>
            </a:outerShdw>
          </a:effectLst>
        </p:grpSpPr>
        <p:sp>
          <p:nvSpPr>
            <p:cNvPr id="7" name="Stern: 10 Zacken 6">
              <a:extLst>
                <a:ext uri="{FF2B5EF4-FFF2-40B4-BE49-F238E27FC236}">
                  <a16:creationId xmlns:a16="http://schemas.microsoft.com/office/drawing/2014/main" id="{FDC96F7B-5451-CD25-1FC4-32A940A354D0}"/>
                </a:ext>
              </a:extLst>
            </p:cNvPr>
            <p:cNvSpPr/>
            <p:nvPr/>
          </p:nvSpPr>
          <p:spPr>
            <a:xfrm>
              <a:off x="4399640" y="1160186"/>
              <a:ext cx="785172" cy="778492"/>
            </a:xfrm>
            <a:prstGeom prst="star10">
              <a:avLst>
                <a:gd name="adj" fmla="val 44491"/>
                <a:gd name="hf" fmla="val 105146"/>
              </a:avLst>
            </a:prstGeom>
            <a:grpFill/>
            <a:ln w="19050">
              <a:solidFill>
                <a:srgbClr val="F59C00"/>
              </a:solidFill>
            </a:ln>
            <a:effectLst>
              <a:innerShdw blurRad="63500" dist="50800" dir="13500000">
                <a:srgbClr val="F59C00">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86" name="Zehneck 85">
              <a:extLst>
                <a:ext uri="{FF2B5EF4-FFF2-40B4-BE49-F238E27FC236}">
                  <a16:creationId xmlns:a16="http://schemas.microsoft.com/office/drawing/2014/main" id="{71AF5E95-C587-CA13-9DD3-569B42732F76}"/>
                </a:ext>
              </a:extLst>
            </p:cNvPr>
            <p:cNvSpPr/>
            <p:nvPr/>
          </p:nvSpPr>
          <p:spPr>
            <a:xfrm>
              <a:off x="4477894" y="1237287"/>
              <a:ext cx="620528" cy="620530"/>
            </a:xfrm>
            <a:prstGeom prst="decagon">
              <a:avLst/>
            </a:prstGeom>
            <a:grp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dirty="0">
                <a:ln>
                  <a:noFill/>
                </a:ln>
                <a:solidFill>
                  <a:srgbClr val="E6EFF3"/>
                </a:solidFill>
                <a:effectLst/>
                <a:uLnTx/>
                <a:uFillTx/>
                <a:latin typeface="Calibri" panose="020F0502020204030204"/>
                <a:ea typeface="+mn-ea"/>
                <a:cs typeface="+mn-cs"/>
              </a:endParaRPr>
            </a:p>
          </p:txBody>
        </p:sp>
      </p:grpSp>
      <p:sp>
        <p:nvSpPr>
          <p:cNvPr id="30" name="Building5" descr="{&quot;Key&quot;:&quot;POWER_USER_SHAPE_ICON&quot;,&quot;Value&quot;:&quot;POWER_USER_SHAPE_ICON_STYLE_1&quot;}">
            <a:extLst>
              <a:ext uri="{FF2B5EF4-FFF2-40B4-BE49-F238E27FC236}">
                <a16:creationId xmlns:a16="http://schemas.microsoft.com/office/drawing/2014/main" id="{DB0DE106-E2F2-ECDD-102C-AA1E6A588403}"/>
              </a:ext>
            </a:extLst>
          </p:cNvPr>
          <p:cNvSpPr>
            <a:spLocks noChangeAspect="1" noEditPoints="1"/>
          </p:cNvSpPr>
          <p:nvPr>
            <p:custDataLst>
              <p:tags r:id="rId4"/>
            </p:custDataLst>
          </p:nvPr>
        </p:nvSpPr>
        <p:spPr bwMode="auto">
          <a:xfrm>
            <a:off x="1305232" y="5182690"/>
            <a:ext cx="411337" cy="366413"/>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3BACBE"/>
          </a:solidFill>
          <a:ln>
            <a:noFill/>
          </a:ln>
          <a:effectLst>
            <a:glow rad="101600">
              <a:schemeClr val="accent4">
                <a:lumMod val="20000"/>
                <a:lumOff val="80000"/>
                <a:alpha val="86000"/>
              </a:schemeClr>
            </a:glow>
            <a:innerShdw blurRad="63500" dist="50800" dir="13500000">
              <a:srgbClr val="61FFA8">
                <a:alpha val="38000"/>
              </a:srgbClr>
            </a:innerShd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8" name="Gruppieren 137">
            <a:extLst>
              <a:ext uri="{FF2B5EF4-FFF2-40B4-BE49-F238E27FC236}">
                <a16:creationId xmlns:a16="http://schemas.microsoft.com/office/drawing/2014/main" id="{207DEDAF-2EC9-4904-AA84-2CC6B5B4469E}"/>
              </a:ext>
            </a:extLst>
          </p:cNvPr>
          <p:cNvGrpSpPr/>
          <p:nvPr/>
        </p:nvGrpSpPr>
        <p:grpSpPr>
          <a:xfrm>
            <a:off x="4556593" y="4547035"/>
            <a:ext cx="2155668" cy="243277"/>
            <a:chOff x="1920729" y="2379351"/>
            <a:chExt cx="1741438" cy="196529"/>
          </a:xfrm>
          <a:solidFill>
            <a:srgbClr val="1F00CC"/>
          </a:solidFill>
          <a:effectLst/>
        </p:grpSpPr>
        <p:sp>
          <p:nvSpPr>
            <p:cNvPr id="139" name="Rechteck: abgerundete Ecken 138">
              <a:extLst>
                <a:ext uri="{FF2B5EF4-FFF2-40B4-BE49-F238E27FC236}">
                  <a16:creationId xmlns:a16="http://schemas.microsoft.com/office/drawing/2014/main" id="{F2244344-C908-49D9-BFE5-AD61975B0B79}"/>
                </a:ext>
              </a:extLst>
            </p:cNvPr>
            <p:cNvSpPr/>
            <p:nvPr/>
          </p:nvSpPr>
          <p:spPr>
            <a:xfrm>
              <a:off x="1948903" y="2414985"/>
              <a:ext cx="1668660" cy="128686"/>
            </a:xfrm>
            <a:prstGeom prst="roundRect">
              <a:avLst>
                <a:gd name="adj" fmla="val 50000"/>
              </a:avLst>
            </a:prstGeom>
            <a:solidFill>
              <a:srgbClr val="950F53"/>
            </a:solidFill>
            <a:ln>
              <a:solidFill>
                <a:srgbClr val="950F53"/>
              </a:solidFill>
            </a:ln>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0" name="Rechteck: abgerundete Ecken 139">
              <a:extLst>
                <a:ext uri="{FF2B5EF4-FFF2-40B4-BE49-F238E27FC236}">
                  <a16:creationId xmlns:a16="http://schemas.microsoft.com/office/drawing/2014/main" id="{1F250530-40C2-459F-A628-7454F4E46E9E}"/>
                </a:ext>
              </a:extLst>
            </p:cNvPr>
            <p:cNvSpPr/>
            <p:nvPr/>
          </p:nvSpPr>
          <p:spPr>
            <a:xfrm>
              <a:off x="1920729" y="2379351"/>
              <a:ext cx="1741438" cy="196529"/>
            </a:xfrm>
            <a:prstGeom prst="roundRect">
              <a:avLst>
                <a:gd name="adj" fmla="val 50000"/>
              </a:avLst>
            </a:prstGeom>
            <a:noFill/>
            <a:ln>
              <a:solidFill>
                <a:srgbClr val="950F53"/>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sp>
        <p:nvSpPr>
          <p:cNvPr id="141" name="Additionszeichen 140">
            <a:extLst>
              <a:ext uri="{FF2B5EF4-FFF2-40B4-BE49-F238E27FC236}">
                <a16:creationId xmlns:a16="http://schemas.microsoft.com/office/drawing/2014/main" id="{4F1CCDA9-3D2B-4B5A-B80C-126E3A769162}"/>
              </a:ext>
            </a:extLst>
          </p:cNvPr>
          <p:cNvSpPr/>
          <p:nvPr/>
        </p:nvSpPr>
        <p:spPr>
          <a:xfrm>
            <a:off x="7108797" y="4538312"/>
            <a:ext cx="252000" cy="252000"/>
          </a:xfrm>
          <a:prstGeom prst="mathPlus">
            <a:avLst/>
          </a:prstGeom>
          <a:solidFill>
            <a:srgbClr val="FF8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3" name="Rechteck: abgerundete Ecken 142">
            <a:extLst>
              <a:ext uri="{FF2B5EF4-FFF2-40B4-BE49-F238E27FC236}">
                <a16:creationId xmlns:a16="http://schemas.microsoft.com/office/drawing/2014/main" id="{A6849D9F-C5CA-4E2F-B7FF-232B4BB0012B}"/>
              </a:ext>
            </a:extLst>
          </p:cNvPr>
          <p:cNvSpPr/>
          <p:nvPr/>
        </p:nvSpPr>
        <p:spPr>
          <a:xfrm>
            <a:off x="7726037" y="5617042"/>
            <a:ext cx="1296000" cy="158400"/>
          </a:xfrm>
          <a:prstGeom prst="roundRect">
            <a:avLst>
              <a:gd name="adj" fmla="val 50000"/>
            </a:avLst>
          </a:prstGeom>
          <a:solidFill>
            <a:srgbClr val="F59C00"/>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sp>
        <p:nvSpPr>
          <p:cNvPr id="146" name="Rechteck: abgerundete Ecken 145">
            <a:extLst>
              <a:ext uri="{FF2B5EF4-FFF2-40B4-BE49-F238E27FC236}">
                <a16:creationId xmlns:a16="http://schemas.microsoft.com/office/drawing/2014/main" id="{24775B6C-14BB-4ABF-928F-39575462BD8C}"/>
              </a:ext>
            </a:extLst>
          </p:cNvPr>
          <p:cNvSpPr/>
          <p:nvPr/>
        </p:nvSpPr>
        <p:spPr>
          <a:xfrm>
            <a:off x="4594597" y="5614661"/>
            <a:ext cx="2052000" cy="158400"/>
          </a:xfrm>
          <a:prstGeom prst="roundRect">
            <a:avLst>
              <a:gd name="adj" fmla="val 50000"/>
            </a:avLst>
          </a:prstGeom>
          <a:solidFill>
            <a:srgbClr val="950F53"/>
          </a:solidFill>
          <a:ln w="19050">
            <a:noFill/>
          </a:ln>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srgbClr val="E6EFF3"/>
              </a:solidFill>
              <a:effectLst/>
              <a:uLnTx/>
              <a:uFillTx/>
              <a:latin typeface="Calibri" panose="020F0502020204030204"/>
              <a:ea typeface="+mn-ea"/>
              <a:cs typeface="+mn-cs"/>
            </a:endParaRPr>
          </a:p>
        </p:txBody>
      </p:sp>
      <p:grpSp>
        <p:nvGrpSpPr>
          <p:cNvPr id="106" name="Grafik 104" descr="Flagge">
            <a:extLst>
              <a:ext uri="{FF2B5EF4-FFF2-40B4-BE49-F238E27FC236}">
                <a16:creationId xmlns:a16="http://schemas.microsoft.com/office/drawing/2014/main" id="{9A2C3FB1-A3BE-4B7D-88CB-50222769B27A}"/>
              </a:ext>
            </a:extLst>
          </p:cNvPr>
          <p:cNvGrpSpPr/>
          <p:nvPr/>
        </p:nvGrpSpPr>
        <p:grpSpPr>
          <a:xfrm>
            <a:off x="6568259" y="3261707"/>
            <a:ext cx="360000" cy="360000"/>
            <a:chOff x="6568259" y="3261707"/>
            <a:chExt cx="360000" cy="360000"/>
          </a:xfrm>
        </p:grpSpPr>
        <p:sp>
          <p:nvSpPr>
            <p:cNvPr id="107" name="Freihandform: Form 106">
              <a:extLst>
                <a:ext uri="{FF2B5EF4-FFF2-40B4-BE49-F238E27FC236}">
                  <a16:creationId xmlns:a16="http://schemas.microsoft.com/office/drawing/2014/main" id="{2FA0EE1F-1ED5-44DE-9A23-2179B964205C}"/>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ihandform: Form 107">
              <a:extLst>
                <a:ext uri="{FF2B5EF4-FFF2-40B4-BE49-F238E27FC236}">
                  <a16:creationId xmlns:a16="http://schemas.microsoft.com/office/drawing/2014/main" id="{56EC783D-A283-4116-961F-27C9EDC1C3E1}"/>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950F53"/>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48" name="Grafik 104" descr="Flagge">
            <a:extLst>
              <a:ext uri="{FF2B5EF4-FFF2-40B4-BE49-F238E27FC236}">
                <a16:creationId xmlns:a16="http://schemas.microsoft.com/office/drawing/2014/main" id="{A15B4AE8-1EFE-434B-89E8-7BB68EFB2C28}"/>
              </a:ext>
            </a:extLst>
          </p:cNvPr>
          <p:cNvGrpSpPr/>
          <p:nvPr/>
        </p:nvGrpSpPr>
        <p:grpSpPr>
          <a:xfrm>
            <a:off x="8842037" y="4177005"/>
            <a:ext cx="360000" cy="360000"/>
            <a:chOff x="6568259" y="3261707"/>
            <a:chExt cx="360000" cy="360000"/>
          </a:xfrm>
        </p:grpSpPr>
        <p:sp>
          <p:nvSpPr>
            <p:cNvPr id="149" name="Freihandform: Form 148">
              <a:extLst>
                <a:ext uri="{FF2B5EF4-FFF2-40B4-BE49-F238E27FC236}">
                  <a16:creationId xmlns:a16="http://schemas.microsoft.com/office/drawing/2014/main" id="{4F3C27A0-27C7-4CBC-9949-B87F2AACD59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ihandform: Form 149">
              <a:extLst>
                <a:ext uri="{FF2B5EF4-FFF2-40B4-BE49-F238E27FC236}">
                  <a16:creationId xmlns:a16="http://schemas.microsoft.com/office/drawing/2014/main" id="{F0FF8975-1743-4EC7-9336-EE13499E2972}"/>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F59C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afik 104" descr="Flagge">
            <a:extLst>
              <a:ext uri="{FF2B5EF4-FFF2-40B4-BE49-F238E27FC236}">
                <a16:creationId xmlns:a16="http://schemas.microsoft.com/office/drawing/2014/main" id="{18057FE9-4EFC-427A-BC4D-9F5DBA669C16}"/>
              </a:ext>
            </a:extLst>
          </p:cNvPr>
          <p:cNvGrpSpPr/>
          <p:nvPr/>
        </p:nvGrpSpPr>
        <p:grpSpPr>
          <a:xfrm>
            <a:off x="10821992" y="5560885"/>
            <a:ext cx="360000" cy="360000"/>
            <a:chOff x="6568259" y="3261707"/>
            <a:chExt cx="360000" cy="360000"/>
          </a:xfrm>
        </p:grpSpPr>
        <p:sp>
          <p:nvSpPr>
            <p:cNvPr id="152" name="Freihandform: Form 151">
              <a:extLst>
                <a:ext uri="{FF2B5EF4-FFF2-40B4-BE49-F238E27FC236}">
                  <a16:creationId xmlns:a16="http://schemas.microsoft.com/office/drawing/2014/main" id="{04F7C317-D1A9-432F-BAA9-931D9B6B41B0}"/>
                </a:ext>
              </a:extLst>
            </p:cNvPr>
            <p:cNvSpPr/>
            <p:nvPr/>
          </p:nvSpPr>
          <p:spPr>
            <a:xfrm>
              <a:off x="6642175" y="3290998"/>
              <a:ext cx="22500" cy="300000"/>
            </a:xfrm>
            <a:custGeom>
              <a:avLst/>
              <a:gdLst>
                <a:gd name="connsiteX0" fmla="*/ 12334 w 22500"/>
                <a:gd name="connsiteY0" fmla="*/ 1084 h 300000"/>
                <a:gd name="connsiteX1" fmla="*/ 1084 w 22500"/>
                <a:gd name="connsiteY1" fmla="*/ 12334 h 300000"/>
                <a:gd name="connsiteX2" fmla="*/ 1084 w 22500"/>
                <a:gd name="connsiteY2" fmla="*/ 301084 h 300000"/>
                <a:gd name="connsiteX3" fmla="*/ 23584 w 22500"/>
                <a:gd name="connsiteY3" fmla="*/ 301084 h 300000"/>
                <a:gd name="connsiteX4" fmla="*/ 23584 w 22500"/>
                <a:gd name="connsiteY4" fmla="*/ 12334 h 300000"/>
                <a:gd name="connsiteX5" fmla="*/ 12334 w 22500"/>
                <a:gd name="connsiteY5" fmla="*/ 1084 h 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00" h="300000">
                  <a:moveTo>
                    <a:pt x="12334" y="1084"/>
                  </a:moveTo>
                  <a:cubicBezTo>
                    <a:pt x="5959" y="1084"/>
                    <a:pt x="1084" y="5959"/>
                    <a:pt x="1084" y="12334"/>
                  </a:cubicBezTo>
                  <a:lnTo>
                    <a:pt x="1084" y="301084"/>
                  </a:lnTo>
                  <a:lnTo>
                    <a:pt x="23584" y="301084"/>
                  </a:lnTo>
                  <a:lnTo>
                    <a:pt x="23584" y="12334"/>
                  </a:lnTo>
                  <a:cubicBezTo>
                    <a:pt x="23584" y="5959"/>
                    <a:pt x="18709" y="1084"/>
                    <a:pt x="12334" y="1084"/>
                  </a:cubicBezTo>
                  <a:close/>
                </a:path>
              </a:pathLst>
            </a:custGeom>
            <a:solidFill>
              <a:srgbClr val="000000"/>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ihandform: Form 152">
              <a:extLst>
                <a:ext uri="{FF2B5EF4-FFF2-40B4-BE49-F238E27FC236}">
                  <a16:creationId xmlns:a16="http://schemas.microsoft.com/office/drawing/2014/main" id="{0B73886F-A661-4EEA-A618-47011C52D8FE}"/>
                </a:ext>
              </a:extLst>
            </p:cNvPr>
            <p:cNvSpPr/>
            <p:nvPr/>
          </p:nvSpPr>
          <p:spPr>
            <a:xfrm>
              <a:off x="6679675" y="3290248"/>
              <a:ext cx="172500" cy="135000"/>
            </a:xfrm>
            <a:custGeom>
              <a:avLst/>
              <a:gdLst>
                <a:gd name="connsiteX0" fmla="*/ 48709 w 172500"/>
                <a:gd name="connsiteY0" fmla="*/ 1084 h 135000"/>
                <a:gd name="connsiteX1" fmla="*/ 1084 w 172500"/>
                <a:gd name="connsiteY1" fmla="*/ 11959 h 135000"/>
                <a:gd name="connsiteX2" fmla="*/ 1084 w 172500"/>
                <a:gd name="connsiteY2" fmla="*/ 136084 h 135000"/>
                <a:gd name="connsiteX3" fmla="*/ 48709 w 172500"/>
                <a:gd name="connsiteY3" fmla="*/ 125209 h 135000"/>
                <a:gd name="connsiteX4" fmla="*/ 173584 w 172500"/>
                <a:gd name="connsiteY4" fmla="*/ 125959 h 135000"/>
                <a:gd name="connsiteX5" fmla="*/ 173584 w 172500"/>
                <a:gd name="connsiteY5" fmla="*/ 1834 h 135000"/>
                <a:gd name="connsiteX6" fmla="*/ 48709 w 172500"/>
                <a:gd name="connsiteY6" fmla="*/ 108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00" h="135000">
                  <a:moveTo>
                    <a:pt x="48709" y="1084"/>
                  </a:moveTo>
                  <a:cubicBezTo>
                    <a:pt x="15709" y="1084"/>
                    <a:pt x="1084" y="11959"/>
                    <a:pt x="1084" y="11959"/>
                  </a:cubicBezTo>
                  <a:lnTo>
                    <a:pt x="1084" y="136084"/>
                  </a:lnTo>
                  <a:cubicBezTo>
                    <a:pt x="1084" y="136084"/>
                    <a:pt x="15334" y="125209"/>
                    <a:pt x="48709" y="125209"/>
                  </a:cubicBezTo>
                  <a:cubicBezTo>
                    <a:pt x="88459" y="125209"/>
                    <a:pt x="127459" y="146959"/>
                    <a:pt x="173584" y="125959"/>
                  </a:cubicBezTo>
                  <a:lnTo>
                    <a:pt x="173584" y="1834"/>
                  </a:lnTo>
                  <a:cubicBezTo>
                    <a:pt x="115459" y="19084"/>
                    <a:pt x="88459" y="1084"/>
                    <a:pt x="48709" y="1084"/>
                  </a:cubicBezTo>
                  <a:close/>
                </a:path>
              </a:pathLst>
            </a:custGeom>
            <a:solidFill>
              <a:srgbClr val="3BACBE"/>
            </a:solidFill>
            <a:ln w="36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9632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B7614-5A1C-94B2-597E-6B75053A147C}"/>
              </a:ext>
            </a:extLst>
          </p:cNvPr>
          <p:cNvSpPr>
            <a:spLocks noGrp="1"/>
          </p:cNvSpPr>
          <p:nvPr>
            <p:ph type="title"/>
          </p:nvPr>
        </p:nvSpPr>
        <p:spPr/>
        <p:txBody>
          <a:bodyPr>
            <a:normAutofit fontScale="90000"/>
          </a:bodyPr>
          <a:lstStyle/>
          <a:p>
            <a:r>
              <a:rPr lang="de-AT"/>
              <a:t>Mobility</a:t>
            </a:r>
          </a:p>
        </p:txBody>
      </p:sp>
      <p:sp>
        <p:nvSpPr>
          <p:cNvPr id="3" name="Foliennummernplatzhalter 2">
            <a:extLst>
              <a:ext uri="{FF2B5EF4-FFF2-40B4-BE49-F238E27FC236}">
                <a16:creationId xmlns:a16="http://schemas.microsoft.com/office/drawing/2014/main" id="{660DECB2-2D43-31BF-CA96-5D26CF480BD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5" name="Inhaltsplatzhalter 4">
            <a:extLst>
              <a:ext uri="{FF2B5EF4-FFF2-40B4-BE49-F238E27FC236}">
                <a16:creationId xmlns:a16="http://schemas.microsoft.com/office/drawing/2014/main" id="{0B95B170-3C6E-C13D-AA12-00CBEC779E41}"/>
              </a:ext>
            </a:extLst>
          </p:cNvPr>
          <p:cNvGraphicFramePr>
            <a:graphicFrameLocks noGrp="1"/>
          </p:cNvGraphicFramePr>
          <p:nvPr>
            <p:ph idx="1"/>
            <p:extLst>
              <p:ext uri="{D42A27DB-BD31-4B8C-83A1-F6EECF244321}">
                <p14:modId xmlns:p14="http://schemas.microsoft.com/office/powerpoint/2010/main" val="842085490"/>
              </p:ext>
            </p:extLst>
          </p:nvPr>
        </p:nvGraphicFramePr>
        <p:xfrm>
          <a:off x="3706826" y="129398"/>
          <a:ext cx="4982528" cy="6228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D07E3A65-D599-F01E-6232-391D9D6042B8}"/>
              </a:ext>
            </a:extLst>
          </p:cNvPr>
          <p:cNvPicPr>
            <a:picLocks noChangeAspect="1"/>
          </p:cNvPicPr>
          <p:nvPr/>
        </p:nvPicPr>
        <p:blipFill rotWithShape="1">
          <a:blip r:embed="rId7">
            <a:extLst>
              <a:ext uri="{28A0092B-C50C-407E-A947-70E740481C1C}">
                <a14:useLocalDpi xmlns:a14="http://schemas.microsoft.com/office/drawing/2010/main"/>
              </a:ext>
            </a:extLst>
          </a:blip>
          <a:srcRect t="-1" r="-235" b="1035"/>
          <a:stretch/>
        </p:blipFill>
        <p:spPr bwMode="auto">
          <a:xfrm>
            <a:off x="91965" y="1853723"/>
            <a:ext cx="4050914" cy="3495994"/>
          </a:xfrm>
          <a:prstGeom prst="rect">
            <a:avLst/>
          </a:prstGeom>
          <a:noFill/>
          <a:ln>
            <a:noFill/>
          </a:ln>
        </p:spPr>
      </p:pic>
      <p:pic>
        <p:nvPicPr>
          <p:cNvPr id="7" name="Grafik 6">
            <a:extLst>
              <a:ext uri="{FF2B5EF4-FFF2-40B4-BE49-F238E27FC236}">
                <a16:creationId xmlns:a16="http://schemas.microsoft.com/office/drawing/2014/main" id="{F7D94E81-0DEE-5ABC-C4C8-97043A2C412E}"/>
              </a:ext>
            </a:extLst>
          </p:cNvPr>
          <p:cNvPicPr>
            <a:picLocks noChangeAspect="1"/>
          </p:cNvPicPr>
          <p:nvPr/>
        </p:nvPicPr>
        <p:blipFill>
          <a:blip r:embed="rId8">
            <a:extLst>
              <a:ext uri="{28A0092B-C50C-407E-A947-70E740481C1C}">
                <a14:useLocalDpi xmlns:a14="http://schemas.microsoft.com/office/drawing/2010/main"/>
              </a:ext>
            </a:extLst>
          </a:blip>
          <a:srcRect/>
          <a:stretch/>
        </p:blipFill>
        <p:spPr bwMode="auto">
          <a:xfrm>
            <a:off x="8352647" y="939515"/>
            <a:ext cx="3912962" cy="4607846"/>
          </a:xfrm>
          <a:prstGeom prst="rect">
            <a:avLst/>
          </a:prstGeom>
          <a:noFill/>
          <a:ln>
            <a:noFill/>
          </a:ln>
        </p:spPr>
      </p:pic>
    </p:spTree>
    <p:extLst>
      <p:ext uri="{BB962C8B-B14F-4D97-AF65-F5344CB8AC3E}">
        <p14:creationId xmlns:p14="http://schemas.microsoft.com/office/powerpoint/2010/main" val="394508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magine 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p:cNvSpPr>
            <a:spLocks noGrp="1"/>
          </p:cNvSpPr>
          <p:nvPr>
            <p:ph type="title"/>
          </p:nvPr>
        </p:nvSpPr>
        <p:spPr>
          <a:xfrm>
            <a:off x="380976" y="359658"/>
            <a:ext cx="11466000" cy="1440000"/>
          </a:xfrm>
        </p:spPr>
        <p:txBody>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MOTIVATION &amp; PROBLEM STATEMENT</a:t>
            </a:r>
            <a:br>
              <a:rPr lang="it-IT" sz="2500" b="1">
                <a:solidFill>
                  <a:srgbClr val="DD3333"/>
                </a:solidFill>
                <a:latin typeface="Montserrat" panose="00000500000000000000" pitchFamily="50" charset="0"/>
                <a:ea typeface="+mn-ea"/>
                <a:cs typeface="Arial" panose="020B0604020202020204" pitchFamily="34" charset="0"/>
              </a:rPr>
            </a:br>
            <a:endParaRPr lang="it-IT" dirty="0">
              <a:solidFill>
                <a:srgbClr val="DD3333"/>
              </a:solidFill>
              <a:latin typeface="Montserrat" panose="00000500000000000000" pitchFamily="50" charset="0"/>
            </a:endParaRPr>
          </a:p>
        </p:txBody>
      </p:sp>
      <p:sp>
        <p:nvSpPr>
          <p:cNvPr id="9" name="Segnaposto contenuto 8"/>
          <p:cNvSpPr>
            <a:spLocks noGrp="1"/>
          </p:cNvSpPr>
          <p:nvPr>
            <p:ph idx="1"/>
          </p:nvPr>
        </p:nvSpPr>
        <p:spPr>
          <a:xfrm>
            <a:off x="360000" y="1800000"/>
            <a:ext cx="6436432" cy="4158000"/>
          </a:xfrm>
        </p:spPr>
        <p:txBody>
          <a:bodyPr>
            <a:normAutofit/>
          </a:bodyPr>
          <a:lstStyle/>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Transport emissions are rising and must be addressed within energy system transitions.</a:t>
            </a:r>
          </a:p>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Positive Energy Districts (PEDs) are emerging as key concepts for decarbonization of the building stock.</a:t>
            </a:r>
          </a:p>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Building and District planning can reduce motorized mileage through alternative mobility offers</a:t>
            </a:r>
          </a:p>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Electric vehicles (EVs) can support PEDs through storage and load shifting.</a:t>
            </a:r>
          </a:p>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Mobility energy and emission impacts should be assessed as part of building and district planning</a:t>
            </a:r>
          </a:p>
          <a:p>
            <a:pPr>
              <a:lnSpc>
                <a:spcPct val="100000"/>
              </a:lnSpc>
              <a:spcBef>
                <a:spcPts val="1200"/>
              </a:spcBef>
            </a:pPr>
            <a:r>
              <a:rPr lang="en-US" sz="1500">
                <a:solidFill>
                  <a:prstClr val="black"/>
                </a:solidFill>
                <a:latin typeface="Montserrat" panose="00000500000000000000" pitchFamily="50" charset="0"/>
                <a:cs typeface="Arial" panose="020B0604020202020204" pitchFamily="34" charset="0"/>
              </a:rPr>
              <a:t>However, there is a lack of full-year, hourly mobility models at the district level.</a:t>
            </a:r>
            <a:endParaRPr lang="en-US" sz="1500" dirty="0">
              <a:solidFill>
                <a:prstClr val="black"/>
              </a:solidFill>
              <a:latin typeface="Montserrat" panose="00000500000000000000" pitchFamily="50" charset="0"/>
              <a:cs typeface="Arial" panose="020B0604020202020204" pitchFamily="34" charset="0"/>
            </a:endParaRPr>
          </a:p>
        </p:txBody>
      </p:sp>
      <p:sp>
        <p:nvSpPr>
          <p:cNvPr id="30" name="Segnaposto piè di pagina 4">
            <a:extLst>
              <a:ext uri="{FF2B5EF4-FFF2-40B4-BE49-F238E27FC236}">
                <a16:creationId xmlns:a16="http://schemas.microsoft.com/office/drawing/2014/main" id="{6E67018E-87A3-412D-8814-F9811939B287}"/>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4960ACDC-C496-4EDC-AE87-2478A2EEC2A9}"/>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rPr>
              <a:t>| 1</a:t>
            </a:r>
          </a:p>
        </p:txBody>
      </p:sp>
      <p:sp>
        <p:nvSpPr>
          <p:cNvPr id="51" name="Segnaposto data 5"/>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6E67018E-87A3-412D-8814-F9811939B287}"/>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5DAE1D-41BC-7DC1-71B0-128A930FBA04}"/>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grpSp>
        <p:nvGrpSpPr>
          <p:cNvPr id="215" name="Gruppieren 214">
            <a:extLst>
              <a:ext uri="{FF2B5EF4-FFF2-40B4-BE49-F238E27FC236}">
                <a16:creationId xmlns:a16="http://schemas.microsoft.com/office/drawing/2014/main" id="{538D4A42-8D96-35AE-EF3F-6402A41396C6}"/>
              </a:ext>
            </a:extLst>
          </p:cNvPr>
          <p:cNvGrpSpPr/>
          <p:nvPr/>
        </p:nvGrpSpPr>
        <p:grpSpPr>
          <a:xfrm>
            <a:off x="7010400" y="1231200"/>
            <a:ext cx="3708199" cy="4483279"/>
            <a:chOff x="7289801" y="2236290"/>
            <a:chExt cx="2870062" cy="3469956"/>
          </a:xfrm>
        </p:grpSpPr>
        <p:sp>
          <p:nvSpPr>
            <p:cNvPr id="18" name="Rechteck 17">
              <a:extLst>
                <a:ext uri="{FF2B5EF4-FFF2-40B4-BE49-F238E27FC236}">
                  <a16:creationId xmlns:a16="http://schemas.microsoft.com/office/drawing/2014/main" id="{E29EE5B8-F6B8-363C-4825-25ADA6F52407}"/>
                </a:ext>
              </a:extLst>
            </p:cNvPr>
            <p:cNvSpPr/>
            <p:nvPr/>
          </p:nvSpPr>
          <p:spPr>
            <a:xfrm>
              <a:off x="7856929" y="4885340"/>
              <a:ext cx="1759031" cy="776508"/>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F5FF9D80-9CC4-F5C5-7C33-6CC53B29A97C}"/>
                </a:ext>
              </a:extLst>
            </p:cNvPr>
            <p:cNvSpPr>
              <a:spLocks noChangeAspect="1" noEditPoints="1"/>
            </p:cNvSpPr>
            <p:nvPr>
              <p:custDataLst>
                <p:tags r:id="rId1"/>
              </p:custDataLst>
            </p:nvPr>
          </p:nvSpPr>
          <p:spPr bwMode="auto">
            <a:xfrm>
              <a:off x="7954005" y="3423518"/>
              <a:ext cx="1233099" cy="1461822"/>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nvGrpSpPr>
            <p:cNvPr id="21" name="Gruppieren 20">
              <a:extLst>
                <a:ext uri="{FF2B5EF4-FFF2-40B4-BE49-F238E27FC236}">
                  <a16:creationId xmlns:a16="http://schemas.microsoft.com/office/drawing/2014/main" id="{DC8AF3AB-1EFC-FC57-DB9A-E29762B546C1}"/>
                </a:ext>
              </a:extLst>
            </p:cNvPr>
            <p:cNvGrpSpPr/>
            <p:nvPr/>
          </p:nvGrpSpPr>
          <p:grpSpPr>
            <a:xfrm>
              <a:off x="8569303" y="4195460"/>
              <a:ext cx="298582" cy="276822"/>
              <a:chOff x="-19101" y="2381281"/>
              <a:chExt cx="699820" cy="699820"/>
            </a:xfrm>
          </p:grpSpPr>
          <p:sp>
            <p:nvSpPr>
              <p:cNvPr id="187" name="Ellipse 186">
                <a:extLst>
                  <a:ext uri="{FF2B5EF4-FFF2-40B4-BE49-F238E27FC236}">
                    <a16:creationId xmlns:a16="http://schemas.microsoft.com/office/drawing/2014/main" id="{9E2A4FB4-4288-8FE0-E8F3-2113D7F236FA}"/>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88" name="Plug" descr="{&quot;Key&quot;:&quot;POWER_USER_SHAPE_ICON&quot;,&quot;Value&quot;:&quot;POWER_USER_SHAPE_ICON_STYLE_1&quot;}">
                <a:extLst>
                  <a:ext uri="{FF2B5EF4-FFF2-40B4-BE49-F238E27FC236}">
                    <a16:creationId xmlns:a16="http://schemas.microsoft.com/office/drawing/2014/main" id="{511A5768-A275-5AFC-0020-F73BA9DEBB60}"/>
                  </a:ext>
                </a:extLst>
              </p:cNvPr>
              <p:cNvSpPr>
                <a:spLocks noChangeAspect="1" noEditPoints="1"/>
              </p:cNvSpPr>
              <p:nvPr>
                <p:custDataLst>
                  <p:tags r:id="rId21"/>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grpSp>
          <p:nvGrpSpPr>
            <p:cNvPr id="22" name="Gruppieren 21" descr="{&quot;Key&quot;:&quot;POWER_USER_SHAPE_ICON&quot;,&quot;Value&quot;:&quot;POWER_USER_SHAPE_ICON_STYLE_2&quot;}">
              <a:extLst>
                <a:ext uri="{FF2B5EF4-FFF2-40B4-BE49-F238E27FC236}">
                  <a16:creationId xmlns:a16="http://schemas.microsoft.com/office/drawing/2014/main" id="{EFB24549-7D92-63B1-FF45-3868E9065D52}"/>
                </a:ext>
              </a:extLst>
            </p:cNvPr>
            <p:cNvGrpSpPr>
              <a:grpSpLocks noChangeAspect="1"/>
            </p:cNvGrpSpPr>
            <p:nvPr/>
          </p:nvGrpSpPr>
          <p:grpSpPr>
            <a:xfrm>
              <a:off x="8441563" y="3960675"/>
              <a:ext cx="295815" cy="295814"/>
              <a:chOff x="-151229" y="3030538"/>
              <a:chExt cx="762000" cy="762000"/>
            </a:xfrm>
          </p:grpSpPr>
          <p:sp>
            <p:nvSpPr>
              <p:cNvPr id="177" name="POWER_USER_SHAPE_ICON_STYLE_2">
                <a:extLst>
                  <a:ext uri="{FF2B5EF4-FFF2-40B4-BE49-F238E27FC236}">
                    <a16:creationId xmlns:a16="http://schemas.microsoft.com/office/drawing/2014/main" id="{4CF1969C-F3F0-A664-43FC-83C57E6DC377}"/>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178" name="Gruppieren 177">
                <a:extLst>
                  <a:ext uri="{FF2B5EF4-FFF2-40B4-BE49-F238E27FC236}">
                    <a16:creationId xmlns:a16="http://schemas.microsoft.com/office/drawing/2014/main" id="{297544F1-98AD-9B58-57A6-F05CD18111CC}"/>
                  </a:ext>
                </a:extLst>
              </p:cNvPr>
              <p:cNvGrpSpPr>
                <a:grpSpLocks noChangeAspect="1"/>
              </p:cNvGrpSpPr>
              <p:nvPr/>
            </p:nvGrpSpPr>
            <p:grpSpPr>
              <a:xfrm>
                <a:off x="1" y="3157538"/>
                <a:ext cx="459541" cy="508000"/>
                <a:chOff x="0" y="3157538"/>
                <a:chExt cx="491134" cy="542925"/>
              </a:xfrm>
            </p:grpSpPr>
            <p:sp>
              <p:nvSpPr>
                <p:cNvPr id="179" name="Crowdsourcing2">
                  <a:extLst>
                    <a:ext uri="{FF2B5EF4-FFF2-40B4-BE49-F238E27FC236}">
                      <a16:creationId xmlns:a16="http://schemas.microsoft.com/office/drawing/2014/main" id="{2A61EDB1-39E6-6C34-CF6D-076D18F44C1E}"/>
                    </a:ext>
                  </a:extLst>
                </p:cNvPr>
                <p:cNvSpPr>
                  <a:spLocks/>
                </p:cNvSpPr>
                <p:nvPr>
                  <p:custDataLst>
                    <p:tags r:id="rId13"/>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0" name="Crowdsourcing2">
                  <a:extLst>
                    <a:ext uri="{FF2B5EF4-FFF2-40B4-BE49-F238E27FC236}">
                      <a16:creationId xmlns:a16="http://schemas.microsoft.com/office/drawing/2014/main" id="{08450DF0-322C-D6D9-F171-5D7F6930FA97}"/>
                    </a:ext>
                  </a:extLst>
                </p:cNvPr>
                <p:cNvSpPr>
                  <a:spLocks/>
                </p:cNvSpPr>
                <p:nvPr>
                  <p:custDataLst>
                    <p:tags r:id="rId14"/>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1" name="Crowdsourcing2">
                  <a:extLst>
                    <a:ext uri="{FF2B5EF4-FFF2-40B4-BE49-F238E27FC236}">
                      <a16:creationId xmlns:a16="http://schemas.microsoft.com/office/drawing/2014/main" id="{CC669C59-66D3-1F17-6DF0-7B4E8813B4D1}"/>
                    </a:ext>
                  </a:extLst>
                </p:cNvPr>
                <p:cNvSpPr>
                  <a:spLocks/>
                </p:cNvSpPr>
                <p:nvPr>
                  <p:custDataLst>
                    <p:tags r:id="rId15"/>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2" name="Crowdsourcing2">
                  <a:extLst>
                    <a:ext uri="{FF2B5EF4-FFF2-40B4-BE49-F238E27FC236}">
                      <a16:creationId xmlns:a16="http://schemas.microsoft.com/office/drawing/2014/main" id="{9998DE6C-972C-B937-EEA9-AF1EC9D11CE9}"/>
                    </a:ext>
                  </a:extLst>
                </p:cNvPr>
                <p:cNvSpPr>
                  <a:spLocks/>
                </p:cNvSpPr>
                <p:nvPr>
                  <p:custDataLst>
                    <p:tags r:id="rId16"/>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3" name="Crowdsourcing2">
                  <a:extLst>
                    <a:ext uri="{FF2B5EF4-FFF2-40B4-BE49-F238E27FC236}">
                      <a16:creationId xmlns:a16="http://schemas.microsoft.com/office/drawing/2014/main" id="{B89788F6-6FC9-F0B1-2C89-33E9AF6F1FB1}"/>
                    </a:ext>
                  </a:extLst>
                </p:cNvPr>
                <p:cNvSpPr>
                  <a:spLocks/>
                </p:cNvSpPr>
                <p:nvPr>
                  <p:custDataLst>
                    <p:tags r:id="rId17"/>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4" name="Crowdsourcing2">
                  <a:extLst>
                    <a:ext uri="{FF2B5EF4-FFF2-40B4-BE49-F238E27FC236}">
                      <a16:creationId xmlns:a16="http://schemas.microsoft.com/office/drawing/2014/main" id="{668F4618-CCE2-F497-1639-FA49FCF69688}"/>
                    </a:ext>
                  </a:extLst>
                </p:cNvPr>
                <p:cNvSpPr>
                  <a:spLocks/>
                </p:cNvSpPr>
                <p:nvPr>
                  <p:custDataLst>
                    <p:tags r:id="rId18"/>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5" name="Crowdsourcing2">
                  <a:extLst>
                    <a:ext uri="{FF2B5EF4-FFF2-40B4-BE49-F238E27FC236}">
                      <a16:creationId xmlns:a16="http://schemas.microsoft.com/office/drawing/2014/main" id="{442291AC-0DE5-3906-F315-0E19A1A98ACD}"/>
                    </a:ext>
                  </a:extLst>
                </p:cNvPr>
                <p:cNvSpPr>
                  <a:spLocks/>
                </p:cNvSpPr>
                <p:nvPr>
                  <p:custDataLst>
                    <p:tags r:id="rId19"/>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86" name="Crowdsourcing2">
                  <a:extLst>
                    <a:ext uri="{FF2B5EF4-FFF2-40B4-BE49-F238E27FC236}">
                      <a16:creationId xmlns:a16="http://schemas.microsoft.com/office/drawing/2014/main" id="{E6BB0B79-0475-EF11-37A8-9A1D09BF60DB}"/>
                    </a:ext>
                  </a:extLst>
                </p:cNvPr>
                <p:cNvSpPr>
                  <a:spLocks/>
                </p:cNvSpPr>
                <p:nvPr>
                  <p:custDataLst>
                    <p:tags r:id="rId20"/>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grpSp>
          <p:nvGrpSpPr>
            <p:cNvPr id="23" name="Gruppieren 22">
              <a:extLst>
                <a:ext uri="{FF2B5EF4-FFF2-40B4-BE49-F238E27FC236}">
                  <a16:creationId xmlns:a16="http://schemas.microsoft.com/office/drawing/2014/main" id="{D4D7B486-9F83-5BC8-82A0-9A50468993B5}"/>
                </a:ext>
              </a:extLst>
            </p:cNvPr>
            <p:cNvGrpSpPr/>
            <p:nvPr/>
          </p:nvGrpSpPr>
          <p:grpSpPr>
            <a:xfrm>
              <a:off x="8102639" y="4282822"/>
              <a:ext cx="480669" cy="448955"/>
              <a:chOff x="1369937" y="4620185"/>
              <a:chExt cx="512470" cy="478658"/>
            </a:xfrm>
          </p:grpSpPr>
          <p:grpSp>
            <p:nvGrpSpPr>
              <p:cNvPr id="165" name="Gruppieren 164" descr="{&quot;Key&quot;:&quot;POWER_USER_SHAPE_ICON&quot;,&quot;Value&quot;:&quot;POWER_USER_SHAPE_ICON_STYLE_2&quot;}">
                <a:extLst>
                  <a:ext uri="{FF2B5EF4-FFF2-40B4-BE49-F238E27FC236}">
                    <a16:creationId xmlns:a16="http://schemas.microsoft.com/office/drawing/2014/main" id="{30D6E272-DBC7-998C-ED17-A717ABB2CCF7}"/>
                  </a:ext>
                </a:extLst>
              </p:cNvPr>
              <p:cNvGrpSpPr>
                <a:grpSpLocks noChangeAspect="1"/>
              </p:cNvGrpSpPr>
              <p:nvPr/>
            </p:nvGrpSpPr>
            <p:grpSpPr>
              <a:xfrm>
                <a:off x="1498726" y="4620185"/>
                <a:ext cx="286311" cy="286311"/>
                <a:chOff x="-147119" y="3030538"/>
                <a:chExt cx="762000" cy="762000"/>
              </a:xfrm>
              <a:solidFill>
                <a:srgbClr val="000066"/>
              </a:solidFill>
            </p:grpSpPr>
            <p:sp>
              <p:nvSpPr>
                <p:cNvPr id="175" name="POWER_USER_SHAPE_ICON_STYLE_2">
                  <a:extLst>
                    <a:ext uri="{FF2B5EF4-FFF2-40B4-BE49-F238E27FC236}">
                      <a16:creationId xmlns:a16="http://schemas.microsoft.com/office/drawing/2014/main" id="{C997A108-35AF-B364-043D-4B135E746F2E}"/>
                    </a:ext>
                  </a:extLst>
                </p:cNvPr>
                <p:cNvSpPr/>
                <p:nvPr/>
              </p:nvSpPr>
              <p:spPr>
                <a:xfrm>
                  <a:off x="-147119" y="3030538"/>
                  <a:ext cx="762000" cy="762000"/>
                </a:xfrm>
                <a:prstGeom prst="ellipse">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6" name="Snowflake2" descr="{&quot;Key&quot;:&quot;POWER_USER_SHAPE_ICON&quot;,&quot;Value&quot;:&quot;POWER_USER_SHAPE_ICON_STYLE_1&quot;}">
                  <a:extLst>
                    <a:ext uri="{FF2B5EF4-FFF2-40B4-BE49-F238E27FC236}">
                      <a16:creationId xmlns:a16="http://schemas.microsoft.com/office/drawing/2014/main" id="{FE25BCE3-C63A-9F48-D95B-9FDA1BADC09A}"/>
                    </a:ext>
                  </a:extLst>
                </p:cNvPr>
                <p:cNvSpPr>
                  <a:spLocks noChangeAspect="1"/>
                </p:cNvSpPr>
                <p:nvPr/>
              </p:nvSpPr>
              <p:spPr bwMode="auto">
                <a:xfrm>
                  <a:off x="0" y="3157538"/>
                  <a:ext cx="467762" cy="508000"/>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grpSp>
            <p:nvGrpSpPr>
              <p:cNvPr id="166" name="Gruppieren 165" descr="{&quot;Key&quot;:&quot;POWER_USER_SHAPE_ICON&quot;,&quot;Value&quot;:&quot;POWER_USER_SHAPE_ICON_STYLE_2&quot;}">
                <a:extLst>
                  <a:ext uri="{FF2B5EF4-FFF2-40B4-BE49-F238E27FC236}">
                    <a16:creationId xmlns:a16="http://schemas.microsoft.com/office/drawing/2014/main" id="{B8F41642-3509-D21D-6534-BD78E87C40BF}"/>
                  </a:ext>
                </a:extLst>
              </p:cNvPr>
              <p:cNvGrpSpPr>
                <a:grpSpLocks noChangeAspect="1"/>
              </p:cNvGrpSpPr>
              <p:nvPr/>
            </p:nvGrpSpPr>
            <p:grpSpPr>
              <a:xfrm>
                <a:off x="1369937" y="4810589"/>
                <a:ext cx="288254" cy="288254"/>
                <a:chOff x="-158376" y="3030538"/>
                <a:chExt cx="762000" cy="762000"/>
              </a:xfrm>
            </p:grpSpPr>
            <p:sp>
              <p:nvSpPr>
                <p:cNvPr id="173" name="POWER_USER_SHAPE_ICON_STYLE_2">
                  <a:extLst>
                    <a:ext uri="{FF2B5EF4-FFF2-40B4-BE49-F238E27FC236}">
                      <a16:creationId xmlns:a16="http://schemas.microsoft.com/office/drawing/2014/main" id="{076ABFFB-2B87-484E-EF9E-E1817CEEAC03}"/>
                    </a:ext>
                  </a:extLst>
                </p:cNvPr>
                <p:cNvSpPr/>
                <p:nvPr/>
              </p:nvSpPr>
              <p:spPr>
                <a:xfrm>
                  <a:off x="-158376" y="3030538"/>
                  <a:ext cx="762000" cy="7620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4" name="Flame3" descr="{&quot;Key&quot;:&quot;POWER_USER_SHAPE_ICON&quot;,&quot;Value&quot;:&quot;POWER_USER_SHAPE_ICON_STYLE_1&quot;}">
                  <a:extLst>
                    <a:ext uri="{FF2B5EF4-FFF2-40B4-BE49-F238E27FC236}">
                      <a16:creationId xmlns:a16="http://schemas.microsoft.com/office/drawing/2014/main" id="{28442824-E62B-B0E2-C6C1-A266223E71E9}"/>
                    </a:ext>
                  </a:extLst>
                </p:cNvPr>
                <p:cNvSpPr>
                  <a:spLocks noChangeAspect="1"/>
                </p:cNvSpPr>
                <p:nvPr>
                  <p:custDataLst>
                    <p:tags r:id="rId12"/>
                  </p:custDataLst>
                </p:nvPr>
              </p:nvSpPr>
              <p:spPr bwMode="auto">
                <a:xfrm>
                  <a:off x="1" y="3157538"/>
                  <a:ext cx="445247" cy="508000"/>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grpSp>
            <p:nvGrpSpPr>
              <p:cNvPr id="167" name="Gruppieren 166" descr="{&quot;Key&quot;:&quot;POWER_USER_SHAPE_ICON&quot;,&quot;Value&quot;:&quot;POWER_USER_SHAPE_ICON_STYLE_2&quot;}">
                <a:extLst>
                  <a:ext uri="{FF2B5EF4-FFF2-40B4-BE49-F238E27FC236}">
                    <a16:creationId xmlns:a16="http://schemas.microsoft.com/office/drawing/2014/main" id="{B717709A-E634-9DED-C15B-3A3031579CBA}"/>
                  </a:ext>
                </a:extLst>
              </p:cNvPr>
              <p:cNvGrpSpPr>
                <a:grpSpLocks noChangeAspect="1"/>
              </p:cNvGrpSpPr>
              <p:nvPr/>
            </p:nvGrpSpPr>
            <p:grpSpPr>
              <a:xfrm>
                <a:off x="1612540" y="4824795"/>
                <a:ext cx="269867" cy="269867"/>
                <a:chOff x="-127000" y="2980451"/>
                <a:chExt cx="762000" cy="762000"/>
              </a:xfrm>
            </p:grpSpPr>
            <p:sp>
              <p:nvSpPr>
                <p:cNvPr id="168" name="POWER_USER_SHAPE_ICON_STYLE_2">
                  <a:extLst>
                    <a:ext uri="{FF2B5EF4-FFF2-40B4-BE49-F238E27FC236}">
                      <a16:creationId xmlns:a16="http://schemas.microsoft.com/office/drawing/2014/main" id="{2AC21505-2985-ACD0-2ED2-88ECA2E4BF13}"/>
                    </a:ext>
                  </a:extLst>
                </p:cNvPr>
                <p:cNvSpPr/>
                <p:nvPr/>
              </p:nvSpPr>
              <p:spPr>
                <a:xfrm>
                  <a:off x="-127000" y="2980451"/>
                  <a:ext cx="762000" cy="76200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169" name="Gruppieren 168">
                  <a:extLst>
                    <a:ext uri="{FF2B5EF4-FFF2-40B4-BE49-F238E27FC236}">
                      <a16:creationId xmlns:a16="http://schemas.microsoft.com/office/drawing/2014/main" id="{E38157B4-E3C6-008A-8ABD-EBA9F7CBF683}"/>
                    </a:ext>
                  </a:extLst>
                </p:cNvPr>
                <p:cNvGrpSpPr>
                  <a:grpSpLocks noChangeAspect="1"/>
                </p:cNvGrpSpPr>
                <p:nvPr/>
              </p:nvGrpSpPr>
              <p:grpSpPr>
                <a:xfrm>
                  <a:off x="0" y="3157538"/>
                  <a:ext cx="508000" cy="407826"/>
                  <a:chOff x="0" y="3157538"/>
                  <a:chExt cx="676283" cy="542925"/>
                </a:xfrm>
              </p:grpSpPr>
              <p:sp>
                <p:nvSpPr>
                  <p:cNvPr id="170" name="Freeform 284">
                    <a:extLst>
                      <a:ext uri="{FF2B5EF4-FFF2-40B4-BE49-F238E27FC236}">
                        <a16:creationId xmlns:a16="http://schemas.microsoft.com/office/drawing/2014/main" id="{533994D0-B9B6-B8A3-881C-A57897736CE2}"/>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71" name="Freeform 285">
                    <a:extLst>
                      <a:ext uri="{FF2B5EF4-FFF2-40B4-BE49-F238E27FC236}">
                        <a16:creationId xmlns:a16="http://schemas.microsoft.com/office/drawing/2014/main" id="{72E2B6CA-E979-A437-CBCD-E7267A2033F8}"/>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172" name="Freeform 286">
                    <a:extLst>
                      <a:ext uri="{FF2B5EF4-FFF2-40B4-BE49-F238E27FC236}">
                        <a16:creationId xmlns:a16="http://schemas.microsoft.com/office/drawing/2014/main" id="{9622275E-EA8F-6E6A-AFC1-5687A811627A}"/>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grpSp>
        <p:grpSp>
          <p:nvGrpSpPr>
            <p:cNvPr id="24" name="Gruppieren 23" descr="{&quot;Key&quot;:&quot;POWER_USER_SHAPE_ICON&quot;,&quot;Value&quot;:&quot;POWER_USER_SHAPE_ICON_STYLE_2&quot;}">
              <a:extLst>
                <a:ext uri="{FF2B5EF4-FFF2-40B4-BE49-F238E27FC236}">
                  <a16:creationId xmlns:a16="http://schemas.microsoft.com/office/drawing/2014/main" id="{3BFE5121-22D5-46BF-6B89-3A59C3A8AA0E}"/>
                </a:ext>
              </a:extLst>
            </p:cNvPr>
            <p:cNvGrpSpPr>
              <a:grpSpLocks noChangeAspect="1"/>
            </p:cNvGrpSpPr>
            <p:nvPr/>
          </p:nvGrpSpPr>
          <p:grpSpPr>
            <a:xfrm>
              <a:off x="8862808" y="3500446"/>
              <a:ext cx="332846" cy="332846"/>
              <a:chOff x="6103281" y="1370067"/>
              <a:chExt cx="762000" cy="762000"/>
            </a:xfrm>
          </p:grpSpPr>
          <p:sp>
            <p:nvSpPr>
              <p:cNvPr id="163" name="POWER_USER_SHAPE_ICON_STYLE_2">
                <a:extLst>
                  <a:ext uri="{FF2B5EF4-FFF2-40B4-BE49-F238E27FC236}">
                    <a16:creationId xmlns:a16="http://schemas.microsoft.com/office/drawing/2014/main" id="{A37AF74D-1497-44B5-0373-9438D9F6B7C1}"/>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64" name="Solar_panel2" descr="{&quot;Key&quot;:&quot;POWER_USER_SHAPE_ICON&quot;,&quot;Value&quot;:&quot;POWER_USER_SHAPE_ICON_STYLE_1&quot;}">
                <a:extLst>
                  <a:ext uri="{FF2B5EF4-FFF2-40B4-BE49-F238E27FC236}">
                    <a16:creationId xmlns:a16="http://schemas.microsoft.com/office/drawing/2014/main" id="{27A8B359-A2CD-5BC6-1FE0-95645FADA0CB}"/>
                  </a:ext>
                </a:extLst>
              </p:cNvPr>
              <p:cNvSpPr>
                <a:spLocks noChangeAspect="1" noEditPoints="1"/>
              </p:cNvSpPr>
              <p:nvPr>
                <p:custDataLst>
                  <p:tags r:id="rId11"/>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grpSp>
        <p:sp>
          <p:nvSpPr>
            <p:cNvPr id="25" name="Rechteck 24">
              <a:extLst>
                <a:ext uri="{FF2B5EF4-FFF2-40B4-BE49-F238E27FC236}">
                  <a16:creationId xmlns:a16="http://schemas.microsoft.com/office/drawing/2014/main" id="{1ED7F57A-8802-459B-E9A6-7B06E306F895}"/>
                </a:ext>
              </a:extLst>
            </p:cNvPr>
            <p:cNvSpPr/>
            <p:nvPr/>
          </p:nvSpPr>
          <p:spPr>
            <a:xfrm>
              <a:off x="7803579" y="4736411"/>
              <a:ext cx="943409" cy="415498"/>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Montserrat" panose="00000500000000000000" pitchFamily="2" charset="0"/>
                  <a:ea typeface="+mn-ea"/>
                  <a:cs typeface="+mn-cs"/>
                </a:rPr>
                <a:t>EMIM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70C0"/>
                </a:solidFill>
                <a:effectLst/>
                <a:uLnTx/>
                <a:uFillTx/>
                <a:latin typeface="Montserrat" panose="00000500000000000000" pitchFamily="2" charset="0"/>
                <a:ea typeface="+mn-ea"/>
                <a:cs typeface="+mn-cs"/>
              </a:endParaRPr>
            </a:p>
          </p:txBody>
        </p:sp>
        <p:sp>
          <p:nvSpPr>
            <p:cNvPr id="26" name="Rechteck 25">
              <a:extLst>
                <a:ext uri="{FF2B5EF4-FFF2-40B4-BE49-F238E27FC236}">
                  <a16:creationId xmlns:a16="http://schemas.microsoft.com/office/drawing/2014/main" id="{9646E414-62D9-A241-26FC-A4628ED37C0B}"/>
                </a:ext>
              </a:extLst>
            </p:cNvPr>
            <p:cNvSpPr/>
            <p:nvPr/>
          </p:nvSpPr>
          <p:spPr>
            <a:xfrm>
              <a:off x="7852696" y="3412800"/>
              <a:ext cx="1764865" cy="224904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grpSp>
          <p:nvGrpSpPr>
            <p:cNvPr id="41" name="Gruppieren 40" descr="{&quot;Key&quot;:&quot;POWER_USER_SHAPE_ICON&quot;,&quot;Value&quot;:&quot;POWER_USER_SHAPE_ICON_STYLE_2&quot;}">
              <a:extLst>
                <a:ext uri="{FF2B5EF4-FFF2-40B4-BE49-F238E27FC236}">
                  <a16:creationId xmlns:a16="http://schemas.microsoft.com/office/drawing/2014/main" id="{85F1F56A-4AC7-AA73-560C-69D651C764B3}"/>
                </a:ext>
              </a:extLst>
            </p:cNvPr>
            <p:cNvGrpSpPr>
              <a:grpSpLocks noChangeAspect="1"/>
            </p:cNvGrpSpPr>
            <p:nvPr/>
          </p:nvGrpSpPr>
          <p:grpSpPr>
            <a:xfrm>
              <a:off x="8737751" y="4720547"/>
              <a:ext cx="283747" cy="283747"/>
              <a:chOff x="-127000" y="2976049"/>
              <a:chExt cx="762000" cy="762000"/>
            </a:xfrm>
          </p:grpSpPr>
          <p:sp>
            <p:nvSpPr>
              <p:cNvPr id="119" name="POWER_USER_SHAPE_ICON_STYLE_2">
                <a:extLst>
                  <a:ext uri="{FF2B5EF4-FFF2-40B4-BE49-F238E27FC236}">
                    <a16:creationId xmlns:a16="http://schemas.microsoft.com/office/drawing/2014/main" id="{D7505E14-260C-4B62-F8D7-8C32779984F7}"/>
                  </a:ext>
                </a:extLst>
              </p:cNvPr>
              <p:cNvSpPr/>
              <p:nvPr/>
            </p:nvSpPr>
            <p:spPr>
              <a:xfrm>
                <a:off x="-127000" y="2976049"/>
                <a:ext cx="762000" cy="762000"/>
              </a:xfrm>
              <a:prstGeom prst="ellipse">
                <a:avLst/>
              </a:prstGeom>
              <a:solidFill>
                <a:schemeClr val="bg1">
                  <a:lumMod val="6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20" name="Scooter" descr="{&quot;Key&quot;:&quot;POWER_USER_SHAPE_ICON&quot;,&quot;Value&quot;:&quot;POWER_USER_SHAPE_ICON_STYLE_1&quot;}">
                <a:extLst>
                  <a:ext uri="{FF2B5EF4-FFF2-40B4-BE49-F238E27FC236}">
                    <a16:creationId xmlns:a16="http://schemas.microsoft.com/office/drawing/2014/main" id="{B97B714B-2383-834A-F8A2-C0CA683A5AB5}"/>
                  </a:ext>
                </a:extLst>
              </p:cNvPr>
              <p:cNvSpPr>
                <a:spLocks noChangeAspect="1" noEditPoints="1"/>
              </p:cNvSpPr>
              <p:nvPr>
                <p:custDataLst>
                  <p:tags r:id="rId10"/>
                </p:custDataLst>
              </p:nvPr>
            </p:nvSpPr>
            <p:spPr bwMode="auto">
              <a:xfrm>
                <a:off x="0" y="3157538"/>
                <a:ext cx="508000" cy="399021"/>
              </a:xfrm>
              <a:custGeom>
                <a:avLst/>
                <a:gdLst>
                  <a:gd name="T0" fmla="*/ 602 w 829"/>
                  <a:gd name="T1" fmla="*/ 522 h 650"/>
                  <a:gd name="T2" fmla="*/ 649 w 829"/>
                  <a:gd name="T3" fmla="*/ 462 h 650"/>
                  <a:gd name="T4" fmla="*/ 726 w 829"/>
                  <a:gd name="T5" fmla="*/ 522 h 650"/>
                  <a:gd name="T6" fmla="*/ 397 w 829"/>
                  <a:gd name="T7" fmla="*/ 484 h 650"/>
                  <a:gd name="T8" fmla="*/ 281 w 829"/>
                  <a:gd name="T9" fmla="*/ 367 h 650"/>
                  <a:gd name="T10" fmla="*/ 406 w 829"/>
                  <a:gd name="T11" fmla="*/ 484 h 650"/>
                  <a:gd name="T12" fmla="*/ 200 w 829"/>
                  <a:gd name="T13" fmla="*/ 584 h 650"/>
                  <a:gd name="T14" fmla="*/ 255 w 829"/>
                  <a:gd name="T15" fmla="*/ 550 h 650"/>
                  <a:gd name="T16" fmla="*/ 688 w 829"/>
                  <a:gd name="T17" fmla="*/ 345 h 650"/>
                  <a:gd name="T18" fmla="*/ 417 w 829"/>
                  <a:gd name="T19" fmla="*/ 0 h 650"/>
                  <a:gd name="T20" fmla="*/ 332 w 829"/>
                  <a:gd name="T21" fmla="*/ 34 h 650"/>
                  <a:gd name="T22" fmla="*/ 407 w 829"/>
                  <a:gd name="T23" fmla="*/ 67 h 650"/>
                  <a:gd name="T24" fmla="*/ 528 w 829"/>
                  <a:gd name="T25" fmla="*/ 430 h 650"/>
                  <a:gd name="T26" fmla="*/ 398 w 829"/>
                  <a:gd name="T27" fmla="*/ 274 h 650"/>
                  <a:gd name="T28" fmla="*/ 64 w 829"/>
                  <a:gd name="T29" fmla="*/ 307 h 650"/>
                  <a:gd name="T30" fmla="*/ 139 w 829"/>
                  <a:gd name="T31" fmla="*/ 341 h 650"/>
                  <a:gd name="T32" fmla="*/ 1 w 829"/>
                  <a:gd name="T33" fmla="*/ 511 h 650"/>
                  <a:gd name="T34" fmla="*/ 0 w 829"/>
                  <a:gd name="T35" fmla="*/ 518 h 650"/>
                  <a:gd name="T36" fmla="*/ 1 w 829"/>
                  <a:gd name="T37" fmla="*/ 526 h 650"/>
                  <a:gd name="T38" fmla="*/ 5 w 829"/>
                  <a:gd name="T39" fmla="*/ 533 h 650"/>
                  <a:gd name="T40" fmla="*/ 6 w 829"/>
                  <a:gd name="T41" fmla="*/ 536 h 650"/>
                  <a:gd name="T42" fmla="*/ 9 w 829"/>
                  <a:gd name="T43" fmla="*/ 540 h 650"/>
                  <a:gd name="T44" fmla="*/ 16 w 829"/>
                  <a:gd name="T45" fmla="*/ 545 h 650"/>
                  <a:gd name="T46" fmla="*/ 23 w 829"/>
                  <a:gd name="T47" fmla="*/ 548 h 650"/>
                  <a:gd name="T48" fmla="*/ 33 w 829"/>
                  <a:gd name="T49" fmla="*/ 550 h 650"/>
                  <a:gd name="T50" fmla="*/ 200 w 829"/>
                  <a:gd name="T51" fmla="*/ 650 h 650"/>
                  <a:gd name="T52" fmla="*/ 440 w 829"/>
                  <a:gd name="T53" fmla="*/ 550 h 650"/>
                  <a:gd name="T54" fmla="*/ 440 w 829"/>
                  <a:gd name="T55" fmla="*/ 550 h 650"/>
                  <a:gd name="T56" fmla="*/ 506 w 829"/>
                  <a:gd name="T57" fmla="*/ 550 h 650"/>
                  <a:gd name="T58" fmla="*/ 537 w 829"/>
                  <a:gd name="T59" fmla="*/ 536 h 650"/>
                  <a:gd name="T60" fmla="*/ 793 w 829"/>
                  <a:gd name="T61" fmla="*/ 522 h 650"/>
                  <a:gd name="T62" fmla="*/ 800 w 829"/>
                  <a:gd name="T63" fmla="*/ 516 h 650"/>
                  <a:gd name="T64" fmla="*/ 688 w 829"/>
                  <a:gd name="T65" fmla="*/ 3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9" h="650">
                    <a:moveTo>
                      <a:pt x="664" y="584"/>
                    </a:moveTo>
                    <a:cubicBezTo>
                      <a:pt x="630" y="584"/>
                      <a:pt x="602" y="556"/>
                      <a:pt x="602" y="522"/>
                    </a:cubicBezTo>
                    <a:cubicBezTo>
                      <a:pt x="602" y="508"/>
                      <a:pt x="607" y="495"/>
                      <a:pt x="615" y="484"/>
                    </a:cubicBezTo>
                    <a:lnTo>
                      <a:pt x="649" y="462"/>
                    </a:lnTo>
                    <a:cubicBezTo>
                      <a:pt x="654" y="461"/>
                      <a:pt x="659" y="460"/>
                      <a:pt x="664" y="460"/>
                    </a:cubicBezTo>
                    <a:cubicBezTo>
                      <a:pt x="698" y="460"/>
                      <a:pt x="726" y="488"/>
                      <a:pt x="726" y="522"/>
                    </a:cubicBezTo>
                    <a:cubicBezTo>
                      <a:pt x="726" y="556"/>
                      <a:pt x="698" y="584"/>
                      <a:pt x="664" y="584"/>
                    </a:cubicBezTo>
                    <a:close/>
                    <a:moveTo>
                      <a:pt x="397" y="484"/>
                    </a:moveTo>
                    <a:lnTo>
                      <a:pt x="90" y="484"/>
                    </a:lnTo>
                    <a:cubicBezTo>
                      <a:pt x="122" y="436"/>
                      <a:pt x="185" y="367"/>
                      <a:pt x="281" y="367"/>
                    </a:cubicBezTo>
                    <a:cubicBezTo>
                      <a:pt x="320" y="367"/>
                      <a:pt x="350" y="378"/>
                      <a:pt x="371" y="400"/>
                    </a:cubicBezTo>
                    <a:cubicBezTo>
                      <a:pt x="394" y="425"/>
                      <a:pt x="402" y="459"/>
                      <a:pt x="406" y="484"/>
                    </a:cubicBezTo>
                    <a:lnTo>
                      <a:pt x="397" y="484"/>
                    </a:lnTo>
                    <a:close/>
                    <a:moveTo>
                      <a:pt x="200" y="584"/>
                    </a:moveTo>
                    <a:cubicBezTo>
                      <a:pt x="176" y="584"/>
                      <a:pt x="156" y="570"/>
                      <a:pt x="145" y="550"/>
                    </a:cubicBezTo>
                    <a:lnTo>
                      <a:pt x="255" y="550"/>
                    </a:lnTo>
                    <a:cubicBezTo>
                      <a:pt x="244" y="570"/>
                      <a:pt x="224" y="584"/>
                      <a:pt x="200" y="584"/>
                    </a:cubicBezTo>
                    <a:close/>
                    <a:moveTo>
                      <a:pt x="688" y="345"/>
                    </a:moveTo>
                    <a:cubicBezTo>
                      <a:pt x="692" y="276"/>
                      <a:pt x="664" y="143"/>
                      <a:pt x="434" y="5"/>
                    </a:cubicBezTo>
                    <a:cubicBezTo>
                      <a:pt x="429" y="2"/>
                      <a:pt x="423" y="0"/>
                      <a:pt x="417" y="0"/>
                    </a:cubicBezTo>
                    <a:lnTo>
                      <a:pt x="365" y="0"/>
                    </a:lnTo>
                    <a:cubicBezTo>
                      <a:pt x="346" y="0"/>
                      <a:pt x="332" y="15"/>
                      <a:pt x="332" y="34"/>
                    </a:cubicBezTo>
                    <a:cubicBezTo>
                      <a:pt x="332" y="52"/>
                      <a:pt x="346" y="67"/>
                      <a:pt x="365" y="67"/>
                    </a:cubicBezTo>
                    <a:lnTo>
                      <a:pt x="407" y="67"/>
                    </a:lnTo>
                    <a:cubicBezTo>
                      <a:pt x="591" y="179"/>
                      <a:pt x="637" y="293"/>
                      <a:pt x="618" y="362"/>
                    </a:cubicBezTo>
                    <a:cubicBezTo>
                      <a:pt x="606" y="403"/>
                      <a:pt x="571" y="430"/>
                      <a:pt x="528" y="430"/>
                    </a:cubicBezTo>
                    <a:cubicBezTo>
                      <a:pt x="441" y="430"/>
                      <a:pt x="431" y="310"/>
                      <a:pt x="431" y="305"/>
                    </a:cubicBezTo>
                    <a:cubicBezTo>
                      <a:pt x="430" y="288"/>
                      <a:pt x="415" y="274"/>
                      <a:pt x="398" y="274"/>
                    </a:cubicBezTo>
                    <a:lnTo>
                      <a:pt x="98" y="274"/>
                    </a:lnTo>
                    <a:cubicBezTo>
                      <a:pt x="79" y="274"/>
                      <a:pt x="64" y="289"/>
                      <a:pt x="64" y="307"/>
                    </a:cubicBezTo>
                    <a:cubicBezTo>
                      <a:pt x="64" y="326"/>
                      <a:pt x="79" y="341"/>
                      <a:pt x="98" y="341"/>
                    </a:cubicBezTo>
                    <a:lnTo>
                      <a:pt x="139" y="341"/>
                    </a:lnTo>
                    <a:cubicBezTo>
                      <a:pt x="56" y="380"/>
                      <a:pt x="14" y="460"/>
                      <a:pt x="1" y="509"/>
                    </a:cubicBezTo>
                    <a:cubicBezTo>
                      <a:pt x="1" y="509"/>
                      <a:pt x="1" y="510"/>
                      <a:pt x="1" y="511"/>
                    </a:cubicBezTo>
                    <a:cubicBezTo>
                      <a:pt x="1" y="512"/>
                      <a:pt x="0" y="513"/>
                      <a:pt x="0" y="514"/>
                    </a:cubicBezTo>
                    <a:cubicBezTo>
                      <a:pt x="0" y="516"/>
                      <a:pt x="0" y="517"/>
                      <a:pt x="0" y="518"/>
                    </a:cubicBezTo>
                    <a:cubicBezTo>
                      <a:pt x="0" y="520"/>
                      <a:pt x="0" y="521"/>
                      <a:pt x="1" y="522"/>
                    </a:cubicBezTo>
                    <a:cubicBezTo>
                      <a:pt x="1" y="523"/>
                      <a:pt x="1" y="525"/>
                      <a:pt x="1" y="526"/>
                    </a:cubicBezTo>
                    <a:cubicBezTo>
                      <a:pt x="2" y="527"/>
                      <a:pt x="2" y="528"/>
                      <a:pt x="3" y="529"/>
                    </a:cubicBezTo>
                    <a:cubicBezTo>
                      <a:pt x="3" y="531"/>
                      <a:pt x="4" y="532"/>
                      <a:pt x="5" y="533"/>
                    </a:cubicBezTo>
                    <a:cubicBezTo>
                      <a:pt x="5" y="534"/>
                      <a:pt x="5" y="535"/>
                      <a:pt x="6" y="536"/>
                    </a:cubicBezTo>
                    <a:cubicBezTo>
                      <a:pt x="6" y="536"/>
                      <a:pt x="6" y="536"/>
                      <a:pt x="6" y="536"/>
                    </a:cubicBezTo>
                    <a:cubicBezTo>
                      <a:pt x="7" y="537"/>
                      <a:pt x="7" y="537"/>
                      <a:pt x="7" y="537"/>
                    </a:cubicBezTo>
                    <a:cubicBezTo>
                      <a:pt x="8" y="538"/>
                      <a:pt x="9" y="539"/>
                      <a:pt x="9" y="540"/>
                    </a:cubicBezTo>
                    <a:cubicBezTo>
                      <a:pt x="10" y="541"/>
                      <a:pt x="11" y="541"/>
                      <a:pt x="12" y="542"/>
                    </a:cubicBezTo>
                    <a:cubicBezTo>
                      <a:pt x="13" y="543"/>
                      <a:pt x="14" y="544"/>
                      <a:pt x="16" y="545"/>
                    </a:cubicBezTo>
                    <a:cubicBezTo>
                      <a:pt x="16" y="545"/>
                      <a:pt x="17" y="546"/>
                      <a:pt x="18" y="547"/>
                    </a:cubicBezTo>
                    <a:cubicBezTo>
                      <a:pt x="20" y="547"/>
                      <a:pt x="21" y="548"/>
                      <a:pt x="23" y="548"/>
                    </a:cubicBezTo>
                    <a:cubicBezTo>
                      <a:pt x="24" y="549"/>
                      <a:pt x="25" y="549"/>
                      <a:pt x="25" y="549"/>
                    </a:cubicBezTo>
                    <a:cubicBezTo>
                      <a:pt x="28" y="550"/>
                      <a:pt x="31" y="550"/>
                      <a:pt x="33" y="550"/>
                    </a:cubicBezTo>
                    <a:lnTo>
                      <a:pt x="75" y="550"/>
                    </a:lnTo>
                    <a:cubicBezTo>
                      <a:pt x="88" y="608"/>
                      <a:pt x="139" y="650"/>
                      <a:pt x="200" y="650"/>
                    </a:cubicBezTo>
                    <a:cubicBezTo>
                      <a:pt x="261" y="650"/>
                      <a:pt x="312" y="608"/>
                      <a:pt x="325" y="550"/>
                    </a:cubicBezTo>
                    <a:lnTo>
                      <a:pt x="440" y="550"/>
                    </a:lnTo>
                    <a:lnTo>
                      <a:pt x="440" y="550"/>
                    </a:lnTo>
                    <a:lnTo>
                      <a:pt x="440" y="550"/>
                    </a:lnTo>
                    <a:lnTo>
                      <a:pt x="441" y="550"/>
                    </a:lnTo>
                    <a:lnTo>
                      <a:pt x="506" y="550"/>
                    </a:lnTo>
                    <a:cubicBezTo>
                      <a:pt x="512" y="550"/>
                      <a:pt x="519" y="548"/>
                      <a:pt x="524" y="545"/>
                    </a:cubicBezTo>
                    <a:lnTo>
                      <a:pt x="537" y="536"/>
                    </a:lnTo>
                    <a:cubicBezTo>
                      <a:pt x="544" y="601"/>
                      <a:pt x="598" y="650"/>
                      <a:pt x="664" y="650"/>
                    </a:cubicBezTo>
                    <a:cubicBezTo>
                      <a:pt x="735" y="650"/>
                      <a:pt x="793" y="593"/>
                      <a:pt x="793" y="522"/>
                    </a:cubicBezTo>
                    <a:cubicBezTo>
                      <a:pt x="793" y="520"/>
                      <a:pt x="793" y="519"/>
                      <a:pt x="793" y="517"/>
                    </a:cubicBezTo>
                    <a:cubicBezTo>
                      <a:pt x="795" y="517"/>
                      <a:pt x="798" y="517"/>
                      <a:pt x="800" y="516"/>
                    </a:cubicBezTo>
                    <a:cubicBezTo>
                      <a:pt x="818" y="511"/>
                      <a:pt x="829" y="493"/>
                      <a:pt x="824" y="475"/>
                    </a:cubicBezTo>
                    <a:cubicBezTo>
                      <a:pt x="801" y="388"/>
                      <a:pt x="728" y="356"/>
                      <a:pt x="688" y="345"/>
                    </a:cubicBez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nvGrpSpPr>
            <p:cNvPr id="42" name="Gruppieren 41" descr="{&quot;Key&quot;:&quot;POWER_USER_SHAPE_ICON&quot;,&quot;Value&quot;:&quot;POWER_USER_SHAPE_ICON_STYLE_2&quot;}">
              <a:extLst>
                <a:ext uri="{FF2B5EF4-FFF2-40B4-BE49-F238E27FC236}">
                  <a16:creationId xmlns:a16="http://schemas.microsoft.com/office/drawing/2014/main" id="{61D88619-221B-1106-DDDD-FEFB38F9EF6C}"/>
                </a:ext>
              </a:extLst>
            </p:cNvPr>
            <p:cNvGrpSpPr>
              <a:grpSpLocks noChangeAspect="1"/>
            </p:cNvGrpSpPr>
            <p:nvPr/>
          </p:nvGrpSpPr>
          <p:grpSpPr>
            <a:xfrm>
              <a:off x="9212191" y="4719344"/>
              <a:ext cx="306630" cy="306630"/>
              <a:chOff x="-127000" y="2990387"/>
              <a:chExt cx="762000" cy="762000"/>
            </a:xfrm>
          </p:grpSpPr>
          <p:sp>
            <p:nvSpPr>
              <p:cNvPr id="117" name="POWER_USER_SHAPE_ICON_STYLE_2">
                <a:extLst>
                  <a:ext uri="{FF2B5EF4-FFF2-40B4-BE49-F238E27FC236}">
                    <a16:creationId xmlns:a16="http://schemas.microsoft.com/office/drawing/2014/main" id="{C3E6C051-345C-D69D-9F39-B62265E72726}"/>
                  </a:ext>
                </a:extLst>
              </p:cNvPr>
              <p:cNvSpPr/>
              <p:nvPr/>
            </p:nvSpPr>
            <p:spPr>
              <a:xfrm>
                <a:off x="-127000" y="2990387"/>
                <a:ext cx="762000" cy="762000"/>
              </a:xfrm>
              <a:prstGeom prst="ellipse">
                <a:avLst/>
              </a:prstGeom>
              <a:solidFill>
                <a:sysClr val="windowText" lastClr="000000">
                  <a:lumMod val="50000"/>
                  <a:lumOff val="50000"/>
                </a:sys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18" name="Car7" descr="{&quot;Key&quot;:&quot;POWER_USER_SHAPE_ICON&quot;,&quot;Value&quot;:&quot;POWER_USER_SHAPE_ICON_STYLE_1&quot;}">
                <a:extLst>
                  <a:ext uri="{FF2B5EF4-FFF2-40B4-BE49-F238E27FC236}">
                    <a16:creationId xmlns:a16="http://schemas.microsoft.com/office/drawing/2014/main" id="{A250981F-C057-71DC-01C5-F859F0501EC9}"/>
                  </a:ext>
                </a:extLst>
              </p:cNvPr>
              <p:cNvSpPr>
                <a:spLocks noChangeAspect="1" noEditPoints="1"/>
              </p:cNvSpPr>
              <p:nvPr>
                <p:custDataLst>
                  <p:tags r:id="rId9"/>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nvGrpSpPr>
            <p:cNvPr id="44" name="Gruppieren 43" descr="{&quot;Key&quot;:&quot;POWER_USER_SHAPE_ICON&quot;,&quot;Value&quot;:&quot;POWER_USER_SHAPE_ICON_STYLE_2&quot;}">
              <a:extLst>
                <a:ext uri="{FF2B5EF4-FFF2-40B4-BE49-F238E27FC236}">
                  <a16:creationId xmlns:a16="http://schemas.microsoft.com/office/drawing/2014/main" id="{34E9070C-193A-E1C7-023A-3DF2CEF50B3D}"/>
                </a:ext>
              </a:extLst>
            </p:cNvPr>
            <p:cNvGrpSpPr>
              <a:grpSpLocks noChangeAspect="1"/>
            </p:cNvGrpSpPr>
            <p:nvPr/>
          </p:nvGrpSpPr>
          <p:grpSpPr>
            <a:xfrm>
              <a:off x="8939852" y="4578774"/>
              <a:ext cx="349283" cy="349282"/>
              <a:chOff x="288345" y="3340831"/>
              <a:chExt cx="762000" cy="762000"/>
            </a:xfrm>
          </p:grpSpPr>
          <p:sp>
            <p:nvSpPr>
              <p:cNvPr id="115" name="POWER_USER_SHAPE_ICON_STYLE_2">
                <a:extLst>
                  <a:ext uri="{FF2B5EF4-FFF2-40B4-BE49-F238E27FC236}">
                    <a16:creationId xmlns:a16="http://schemas.microsoft.com/office/drawing/2014/main" id="{BB09D229-E3F8-867B-739A-A75F874CAD65}"/>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16" name="Electric_Car" descr="{&quot;Key&quot;:&quot;POWER_USER_SHAPE_ICON&quot;,&quot;Value&quot;:&quot;POWER_USER_SHAPE_ICON_STYLE_1&quot;}">
                <a:extLst>
                  <a:ext uri="{FF2B5EF4-FFF2-40B4-BE49-F238E27FC236}">
                    <a16:creationId xmlns:a16="http://schemas.microsoft.com/office/drawing/2014/main" id="{49DB9C73-8B62-DC9D-D454-BA854451485C}"/>
                  </a:ext>
                </a:extLst>
              </p:cNvPr>
              <p:cNvSpPr>
                <a:spLocks noChangeAspect="1" noEditPoints="1"/>
              </p:cNvSpPr>
              <p:nvPr>
                <p:custDataLst>
                  <p:tags r:id="rId8"/>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nvGrpSpPr>
            <p:cNvPr id="49" name="Gruppieren 48">
              <a:extLst>
                <a:ext uri="{FF2B5EF4-FFF2-40B4-BE49-F238E27FC236}">
                  <a16:creationId xmlns:a16="http://schemas.microsoft.com/office/drawing/2014/main" id="{785A027D-9A39-80D4-1878-E3DC61BB3E70}"/>
                </a:ext>
              </a:extLst>
            </p:cNvPr>
            <p:cNvGrpSpPr/>
            <p:nvPr/>
          </p:nvGrpSpPr>
          <p:grpSpPr>
            <a:xfrm>
              <a:off x="9215382" y="5184049"/>
              <a:ext cx="305538" cy="400524"/>
              <a:chOff x="0" y="3078492"/>
              <a:chExt cx="545343" cy="621971"/>
            </a:xfrm>
            <a:solidFill>
              <a:srgbClr val="0070C0"/>
            </a:solidFill>
          </p:grpSpPr>
          <p:grpSp>
            <p:nvGrpSpPr>
              <p:cNvPr id="89" name="Gruppieren 88">
                <a:extLst>
                  <a:ext uri="{FF2B5EF4-FFF2-40B4-BE49-F238E27FC236}">
                    <a16:creationId xmlns:a16="http://schemas.microsoft.com/office/drawing/2014/main" id="{2554537D-DD7B-DD36-AF4A-66543288D5B6}"/>
                  </a:ext>
                </a:extLst>
              </p:cNvPr>
              <p:cNvGrpSpPr/>
              <p:nvPr>
                <p:custDataLst>
                  <p:tags r:id="rId7"/>
                </p:custDataLst>
              </p:nvPr>
            </p:nvGrpSpPr>
            <p:grpSpPr>
              <a:xfrm>
                <a:off x="0" y="3157538"/>
                <a:ext cx="545343" cy="542925"/>
                <a:chOff x="0" y="3157538"/>
                <a:chExt cx="545343" cy="542925"/>
              </a:xfrm>
              <a:grpFill/>
            </p:grpSpPr>
            <p:sp>
              <p:nvSpPr>
                <p:cNvPr id="91" name="Freeform 203">
                  <a:extLst>
                    <a:ext uri="{FF2B5EF4-FFF2-40B4-BE49-F238E27FC236}">
                      <a16:creationId xmlns:a16="http://schemas.microsoft.com/office/drawing/2014/main" id="{F139EFFA-0BE5-CF42-4071-58BB16DD3D49}"/>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92" name="Freeform 204">
                  <a:extLst>
                    <a:ext uri="{FF2B5EF4-FFF2-40B4-BE49-F238E27FC236}">
                      <a16:creationId xmlns:a16="http://schemas.microsoft.com/office/drawing/2014/main" id="{913A1F45-B328-76C7-148A-ECD9595F2AF0}"/>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93" name="Freeform 206">
                  <a:extLst>
                    <a:ext uri="{FF2B5EF4-FFF2-40B4-BE49-F238E27FC236}">
                      <a16:creationId xmlns:a16="http://schemas.microsoft.com/office/drawing/2014/main" id="{A830D275-7BD0-5872-EA66-DA1081C5EA74}"/>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sp>
            <p:nvSpPr>
              <p:cNvPr id="90" name="Freihandform 268">
                <a:extLst>
                  <a:ext uri="{FF2B5EF4-FFF2-40B4-BE49-F238E27FC236}">
                    <a16:creationId xmlns:a16="http://schemas.microsoft.com/office/drawing/2014/main" id="{8DA84883-8DBC-3571-F9F9-BD4E2B9034DD}"/>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grpSp>
        <p:grpSp>
          <p:nvGrpSpPr>
            <p:cNvPr id="52" name="Gruppieren 51" descr="{&quot;Key&quot;:&quot;POWER_USER_SHAPE_ICON&quot;,&quot;Value&quot;:&quot;POWER_USER_SHAPE_ICON_STYLE_2&quot;}">
              <a:extLst>
                <a:ext uri="{FF2B5EF4-FFF2-40B4-BE49-F238E27FC236}">
                  <a16:creationId xmlns:a16="http://schemas.microsoft.com/office/drawing/2014/main" id="{0F33F881-C610-6458-AB73-9FFE8266ACAA}"/>
                </a:ext>
              </a:extLst>
            </p:cNvPr>
            <p:cNvGrpSpPr>
              <a:grpSpLocks noChangeAspect="1"/>
            </p:cNvGrpSpPr>
            <p:nvPr/>
          </p:nvGrpSpPr>
          <p:grpSpPr>
            <a:xfrm>
              <a:off x="9271754" y="5183170"/>
              <a:ext cx="221314" cy="221316"/>
              <a:chOff x="-99093" y="3018292"/>
              <a:chExt cx="706188" cy="706192"/>
            </a:xfrm>
          </p:grpSpPr>
          <p:sp>
            <p:nvSpPr>
              <p:cNvPr id="87" name="POWER_USER_SHAPE_ICON_STYLE_2">
                <a:extLst>
                  <a:ext uri="{FF2B5EF4-FFF2-40B4-BE49-F238E27FC236}">
                    <a16:creationId xmlns:a16="http://schemas.microsoft.com/office/drawing/2014/main" id="{D9322A85-8075-9E98-7F68-5A934F74C2CF}"/>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Montserrat" panose="00000500000000000000" pitchFamily="2" charset="0"/>
                  <a:ea typeface="+mn-ea"/>
                  <a:cs typeface="+mn-cs"/>
                </a:endParaRPr>
              </a:p>
            </p:txBody>
          </p:sp>
          <p:sp>
            <p:nvSpPr>
              <p:cNvPr id="88" name="Car7" descr="{&quot;Key&quot;:&quot;POWER_USER_SHAPE_ICON&quot;,&quot;Value&quot;:&quot;POWER_USER_SHAPE_ICON_STYLE_1&quot;}">
                <a:extLst>
                  <a:ext uri="{FF2B5EF4-FFF2-40B4-BE49-F238E27FC236}">
                    <a16:creationId xmlns:a16="http://schemas.microsoft.com/office/drawing/2014/main" id="{44095E35-89AC-77D8-BF58-3CFA48B54876}"/>
                  </a:ext>
                </a:extLst>
              </p:cNvPr>
              <p:cNvSpPr>
                <a:spLocks noChangeAspect="1" noEditPoints="1"/>
              </p:cNvSpPr>
              <p:nvPr>
                <p:custDataLst>
                  <p:tags r:id="rId6"/>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Montserrat" panose="00000500000000000000" pitchFamily="2" charset="0"/>
                  <a:ea typeface="+mn-ea"/>
                  <a:cs typeface="+mn-cs"/>
                </a:endParaRPr>
              </a:p>
            </p:txBody>
          </p:sp>
        </p:grpSp>
        <p:sp>
          <p:nvSpPr>
            <p:cNvPr id="53" name="Textfeld 52">
              <a:extLst>
                <a:ext uri="{FF2B5EF4-FFF2-40B4-BE49-F238E27FC236}">
                  <a16:creationId xmlns:a16="http://schemas.microsoft.com/office/drawing/2014/main" id="{9F3D9C03-5D40-C427-CFD1-6AB35C6D1C62}"/>
                </a:ext>
              </a:extLst>
            </p:cNvPr>
            <p:cNvSpPr txBox="1"/>
            <p:nvPr/>
          </p:nvSpPr>
          <p:spPr>
            <a:xfrm>
              <a:off x="7827473" y="4998360"/>
              <a:ext cx="1159019" cy="70788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AT" sz="1000" b="0" i="0" u="none" strike="noStrike" kern="1200" cap="none" spc="0" normalizeH="0" baseline="0" noProof="0">
                  <a:ln>
                    <a:noFill/>
                  </a:ln>
                  <a:solidFill>
                    <a:srgbClr val="9954CC"/>
                  </a:solidFill>
                  <a:effectLst/>
                  <a:uLnTx/>
                  <a:uFillTx/>
                  <a:latin typeface="Montserrat" panose="00000500000000000000" pitchFamily="2" charset="0"/>
                  <a:ea typeface="+mn-ea"/>
                  <a:cs typeface="+mn-cs"/>
                </a:rPr>
                <a:t>Context factor for </a:t>
              </a:r>
              <a:r>
                <a:rPr kumimoji="0" lang="de-DE" sz="1000" b="0" i="0" u="none" strike="noStrike" kern="1200" cap="none" spc="0" normalizeH="0" baseline="0" noProof="0">
                  <a:ln>
                    <a:noFill/>
                  </a:ln>
                  <a:solidFill>
                    <a:srgbClr val="9954CC"/>
                  </a:solidFill>
                  <a:effectLst/>
                  <a:uLnTx/>
                  <a:uFillTx/>
                  <a:latin typeface="Montserrat" panose="00000500000000000000" pitchFamily="2" charset="0"/>
                  <a:ea typeface="+mn-ea"/>
                  <a:cs typeface="+mn-cs"/>
                </a:rPr>
                <a:t>Density</a:t>
              </a:r>
              <a:r>
                <a:rPr kumimoji="0" lang="de-AT" sz="1000" b="0" i="0" u="none" strike="noStrike" kern="1200" cap="none" spc="0" normalizeH="0" baseline="0" noProof="0">
                  <a:ln>
                    <a:noFill/>
                  </a:ln>
                  <a:solidFill>
                    <a:srgbClr val="9954CC"/>
                  </a:solidFill>
                  <a:effectLst/>
                  <a:uLnTx/>
                  <a:uFillTx/>
                  <a:latin typeface="Montserrat" panose="00000500000000000000" pitchFamily="2" charset="0"/>
                  <a:ea typeface="+mn-ea"/>
                  <a:cs typeface="+mn-cs"/>
                </a:rPr>
                <a:t>, Retrofitting &amp; </a:t>
              </a:r>
              <a:r>
                <a:rPr kumimoji="0" lang="de-AT" sz="1000" b="0" i="0" u="none" strike="noStrike" kern="1200" cap="none" spc="0" normalizeH="0" baseline="0" noProof="0">
                  <a:ln>
                    <a:noFill/>
                  </a:ln>
                  <a:solidFill>
                    <a:srgbClr val="0070C0"/>
                  </a:solidFill>
                  <a:effectLst/>
                  <a:uLnTx/>
                  <a:uFillTx/>
                  <a:latin typeface="Montserrat" panose="00000500000000000000" pitchFamily="2" charset="0"/>
                  <a:ea typeface="+mn-ea"/>
                  <a:cs typeface="+mn-cs"/>
                </a:rPr>
                <a:t>Mobility</a:t>
              </a:r>
              <a:endParaRPr kumimoji="0" lang="de-DE" sz="1000" b="0" i="0" u="none" strike="noStrike" kern="1200" cap="none" spc="0" normalizeH="0" baseline="0" noProof="0">
                <a:ln>
                  <a:noFill/>
                </a:ln>
                <a:solidFill>
                  <a:srgbClr val="0070C0"/>
                </a:solidFill>
                <a:effectLst/>
                <a:uLnTx/>
                <a:uFillTx/>
                <a:latin typeface="Montserrat" panose="00000500000000000000" pitchFamily="2" charset="0"/>
                <a:ea typeface="+mn-ea"/>
                <a:cs typeface="+mn-cs"/>
              </a:endParaRPr>
            </a:p>
          </p:txBody>
        </p:sp>
        <p:sp>
          <p:nvSpPr>
            <p:cNvPr id="54" name="Band: nach unten gekippt 53">
              <a:extLst>
                <a:ext uri="{FF2B5EF4-FFF2-40B4-BE49-F238E27FC236}">
                  <a16:creationId xmlns:a16="http://schemas.microsoft.com/office/drawing/2014/main" id="{AD9B4E99-5BB2-D9B1-7103-C3E8A43EC04D}"/>
                </a:ext>
              </a:extLst>
            </p:cNvPr>
            <p:cNvSpPr/>
            <p:nvPr/>
          </p:nvSpPr>
          <p:spPr>
            <a:xfrm>
              <a:off x="7537511" y="2837344"/>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56" name="Rechteck 55">
              <a:extLst>
                <a:ext uri="{FF2B5EF4-FFF2-40B4-BE49-F238E27FC236}">
                  <a16:creationId xmlns:a16="http://schemas.microsoft.com/office/drawing/2014/main" id="{0D16B60B-7AA5-AD04-B204-55337FFE8E93}"/>
                </a:ext>
              </a:extLst>
            </p:cNvPr>
            <p:cNvSpPr/>
            <p:nvPr/>
          </p:nvSpPr>
          <p:spPr>
            <a:xfrm>
              <a:off x="7289801" y="2958851"/>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ontserrat" panose="00000500000000000000" pitchFamily="2" charset="0"/>
                  <a:ea typeface="+mn-ea"/>
                  <a:cs typeface="+mn-cs"/>
                </a:rPr>
                <a:t>with mobility </a:t>
              </a:r>
            </a:p>
          </p:txBody>
        </p:sp>
        <p:grpSp>
          <p:nvGrpSpPr>
            <p:cNvPr id="59" name="Gruppieren 58">
              <a:extLst>
                <a:ext uri="{FF2B5EF4-FFF2-40B4-BE49-F238E27FC236}">
                  <a16:creationId xmlns:a16="http://schemas.microsoft.com/office/drawing/2014/main" id="{C8C81D4E-44D8-9495-F262-EFE902CB43AF}"/>
                </a:ext>
              </a:extLst>
            </p:cNvPr>
            <p:cNvGrpSpPr/>
            <p:nvPr/>
          </p:nvGrpSpPr>
          <p:grpSpPr>
            <a:xfrm>
              <a:off x="8347228" y="2236290"/>
              <a:ext cx="785172" cy="778492"/>
              <a:chOff x="4399640" y="1160186"/>
              <a:chExt cx="785172" cy="778492"/>
            </a:xfrm>
            <a:effectLst>
              <a:outerShdw blurRad="50800" dist="38100" dir="2700000" algn="tl" rotWithShape="0">
                <a:prstClr val="black">
                  <a:alpha val="40000"/>
                </a:prstClr>
              </a:outerShdw>
            </a:effectLst>
          </p:grpSpPr>
          <p:sp>
            <p:nvSpPr>
              <p:cNvPr id="82" name="Stern: 10 Zacken 81">
                <a:extLst>
                  <a:ext uri="{FF2B5EF4-FFF2-40B4-BE49-F238E27FC236}">
                    <a16:creationId xmlns:a16="http://schemas.microsoft.com/office/drawing/2014/main" id="{B671C84D-BBE2-96EF-C367-1C10158111C2}"/>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3" name="Zehneck 82">
                <a:extLst>
                  <a:ext uri="{FF2B5EF4-FFF2-40B4-BE49-F238E27FC236}">
                    <a16:creationId xmlns:a16="http://schemas.microsoft.com/office/drawing/2014/main" id="{FA39F9BB-C043-FE2B-2311-9500A19A59C8}"/>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84" name="Building5" descr="{&quot;Key&quot;:&quot;POWER_USER_SHAPE_ICON&quot;,&quot;Value&quot;:&quot;POWER_USER_SHAPE_ICON_STYLE_1&quot;}">
                <a:extLst>
                  <a:ext uri="{FF2B5EF4-FFF2-40B4-BE49-F238E27FC236}">
                    <a16:creationId xmlns:a16="http://schemas.microsoft.com/office/drawing/2014/main" id="{ED9133D1-4D66-3402-D66D-05CA7347FFDE}"/>
                  </a:ext>
                </a:extLst>
              </p:cNvPr>
              <p:cNvSpPr>
                <a:spLocks noChangeAspect="1" noEditPoints="1"/>
              </p:cNvSpPr>
              <p:nvPr>
                <p:custDataLst>
                  <p:tags r:id="rId5"/>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grpSp>
        <p:grpSp>
          <p:nvGrpSpPr>
            <p:cNvPr id="61" name="Gruppieren 60">
              <a:extLst>
                <a:ext uri="{FF2B5EF4-FFF2-40B4-BE49-F238E27FC236}">
                  <a16:creationId xmlns:a16="http://schemas.microsoft.com/office/drawing/2014/main" id="{84E58259-907A-4C2B-92E2-A457CC0B611F}"/>
                </a:ext>
              </a:extLst>
            </p:cNvPr>
            <p:cNvGrpSpPr/>
            <p:nvPr/>
          </p:nvGrpSpPr>
          <p:grpSpPr>
            <a:xfrm>
              <a:off x="8932490" y="5161926"/>
              <a:ext cx="320539" cy="420190"/>
              <a:chOff x="9018358" y="3729507"/>
              <a:chExt cx="512820" cy="672248"/>
            </a:xfrm>
          </p:grpSpPr>
          <p:grpSp>
            <p:nvGrpSpPr>
              <p:cNvPr id="67" name="Gruppieren 66">
                <a:extLst>
                  <a:ext uri="{FF2B5EF4-FFF2-40B4-BE49-F238E27FC236}">
                    <a16:creationId xmlns:a16="http://schemas.microsoft.com/office/drawing/2014/main" id="{8117FE9A-17BC-A504-1ED0-58CE2143AF46}"/>
                  </a:ext>
                </a:extLst>
              </p:cNvPr>
              <p:cNvGrpSpPr/>
              <p:nvPr/>
            </p:nvGrpSpPr>
            <p:grpSpPr>
              <a:xfrm>
                <a:off x="9018358" y="3729507"/>
                <a:ext cx="512820" cy="672248"/>
                <a:chOff x="0" y="3078492"/>
                <a:chExt cx="545343" cy="621971"/>
              </a:xfrm>
            </p:grpSpPr>
            <p:grpSp>
              <p:nvGrpSpPr>
                <p:cNvPr id="71" name="Gruppieren 70">
                  <a:extLst>
                    <a:ext uri="{FF2B5EF4-FFF2-40B4-BE49-F238E27FC236}">
                      <a16:creationId xmlns:a16="http://schemas.microsoft.com/office/drawing/2014/main" id="{65F618B5-0736-0678-7962-696FC0D9654B}"/>
                    </a:ext>
                  </a:extLst>
                </p:cNvPr>
                <p:cNvGrpSpPr/>
                <p:nvPr>
                  <p:custDataLst>
                    <p:tags r:id="rId3"/>
                  </p:custDataLst>
                </p:nvPr>
              </p:nvGrpSpPr>
              <p:grpSpPr>
                <a:xfrm>
                  <a:off x="0" y="3157538"/>
                  <a:ext cx="545343" cy="542925"/>
                  <a:chOff x="0" y="3157538"/>
                  <a:chExt cx="545343" cy="542925"/>
                </a:xfrm>
                <a:solidFill>
                  <a:srgbClr val="9954CC"/>
                </a:solidFill>
              </p:grpSpPr>
              <p:sp>
                <p:nvSpPr>
                  <p:cNvPr id="74" name="Freeform 203">
                    <a:extLst>
                      <a:ext uri="{FF2B5EF4-FFF2-40B4-BE49-F238E27FC236}">
                        <a16:creationId xmlns:a16="http://schemas.microsoft.com/office/drawing/2014/main" id="{8EF72CD5-26A7-0C89-78B1-1C45DC872414}"/>
                      </a:ext>
                    </a:extLst>
                  </p:cNvPr>
                  <p:cNvSpPr>
                    <a:spLocks/>
                  </p:cNvSpPr>
                  <p:nvPr/>
                </p:nvSpPr>
                <p:spPr bwMode="auto">
                  <a:xfrm>
                    <a:off x="81015" y="3392120"/>
                    <a:ext cx="464328" cy="222490"/>
                  </a:xfrm>
                  <a:custGeom>
                    <a:avLst/>
                    <a:gdLst>
                      <a:gd name="T0" fmla="*/ 776 w 800"/>
                      <a:gd name="T1" fmla="*/ 20 h 382"/>
                      <a:gd name="T2" fmla="*/ 636 w 800"/>
                      <a:gd name="T3" fmla="*/ 80 h 382"/>
                      <a:gd name="T4" fmla="*/ 624 w 800"/>
                      <a:gd name="T5" fmla="*/ 108 h 382"/>
                      <a:gd name="T6" fmla="*/ 537 w 800"/>
                      <a:gd name="T7" fmla="*/ 166 h 382"/>
                      <a:gd name="T8" fmla="*/ 485 w 800"/>
                      <a:gd name="T9" fmla="*/ 126 h 382"/>
                      <a:gd name="T10" fmla="*/ 360 w 800"/>
                      <a:gd name="T11" fmla="*/ 122 h 382"/>
                      <a:gd name="T12" fmla="*/ 332 w 800"/>
                      <a:gd name="T13" fmla="*/ 108 h 382"/>
                      <a:gd name="T14" fmla="*/ 91 w 800"/>
                      <a:gd name="T15" fmla="*/ 118 h 382"/>
                      <a:gd name="T16" fmla="*/ 0 w 800"/>
                      <a:gd name="T17" fmla="*/ 209 h 382"/>
                      <a:gd name="T18" fmla="*/ 173 w 800"/>
                      <a:gd name="T19" fmla="*/ 382 h 382"/>
                      <a:gd name="T20" fmla="*/ 201 w 800"/>
                      <a:gd name="T21" fmla="*/ 354 h 382"/>
                      <a:gd name="T22" fmla="*/ 495 w 800"/>
                      <a:gd name="T23" fmla="*/ 354 h 382"/>
                      <a:gd name="T24" fmla="*/ 557 w 800"/>
                      <a:gd name="T25" fmla="*/ 332 h 382"/>
                      <a:gd name="T26" fmla="*/ 633 w 800"/>
                      <a:gd name="T27" fmla="*/ 267 h 382"/>
                      <a:gd name="T28" fmla="*/ 723 w 800"/>
                      <a:gd name="T29" fmla="*/ 165 h 382"/>
                      <a:gd name="T30" fmla="*/ 790 w 800"/>
                      <a:gd name="T31" fmla="*/ 61 h 382"/>
                      <a:gd name="T32" fmla="*/ 776 w 800"/>
                      <a:gd name="T33"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382">
                        <a:moveTo>
                          <a:pt x="776" y="20"/>
                        </a:moveTo>
                        <a:cubicBezTo>
                          <a:pt x="720" y="0"/>
                          <a:pt x="660" y="27"/>
                          <a:pt x="636" y="80"/>
                        </a:cubicBezTo>
                        <a:lnTo>
                          <a:pt x="624" y="108"/>
                        </a:lnTo>
                        <a:lnTo>
                          <a:pt x="537" y="166"/>
                        </a:lnTo>
                        <a:cubicBezTo>
                          <a:pt x="530" y="143"/>
                          <a:pt x="510" y="126"/>
                          <a:pt x="485" y="126"/>
                        </a:cubicBezTo>
                        <a:lnTo>
                          <a:pt x="360" y="122"/>
                        </a:lnTo>
                        <a:cubicBezTo>
                          <a:pt x="349" y="122"/>
                          <a:pt x="337" y="113"/>
                          <a:pt x="332" y="108"/>
                        </a:cubicBezTo>
                        <a:cubicBezTo>
                          <a:pt x="278" y="54"/>
                          <a:pt x="160" y="49"/>
                          <a:pt x="91" y="118"/>
                        </a:cubicBezTo>
                        <a:lnTo>
                          <a:pt x="0" y="209"/>
                        </a:lnTo>
                        <a:lnTo>
                          <a:pt x="173" y="382"/>
                        </a:lnTo>
                        <a:lnTo>
                          <a:pt x="201" y="354"/>
                        </a:lnTo>
                        <a:lnTo>
                          <a:pt x="495" y="354"/>
                        </a:lnTo>
                        <a:cubicBezTo>
                          <a:pt x="517" y="354"/>
                          <a:pt x="539" y="346"/>
                          <a:pt x="557" y="332"/>
                        </a:cubicBezTo>
                        <a:lnTo>
                          <a:pt x="633" y="267"/>
                        </a:lnTo>
                        <a:cubicBezTo>
                          <a:pt x="668" y="238"/>
                          <a:pt x="698" y="203"/>
                          <a:pt x="723" y="165"/>
                        </a:cubicBezTo>
                        <a:lnTo>
                          <a:pt x="790" y="61"/>
                        </a:lnTo>
                        <a:cubicBezTo>
                          <a:pt x="800" y="46"/>
                          <a:pt x="793" y="25"/>
                          <a:pt x="776" y="2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black"/>
                      </a:solidFill>
                      <a:effectLst/>
                      <a:uLnTx/>
                      <a:uFillTx/>
                      <a:latin typeface="Montserrat" panose="00000500000000000000" pitchFamily="2" charset="0"/>
                      <a:ea typeface="+mn-ea"/>
                      <a:cs typeface="+mn-cs"/>
                    </a:endParaRPr>
                  </a:p>
                </p:txBody>
              </p:sp>
              <p:sp>
                <p:nvSpPr>
                  <p:cNvPr id="75" name="Freeform 204">
                    <a:extLst>
                      <a:ext uri="{FF2B5EF4-FFF2-40B4-BE49-F238E27FC236}">
                        <a16:creationId xmlns:a16="http://schemas.microsoft.com/office/drawing/2014/main" id="{356B4DA7-B6A0-CC79-D89D-140C2D445C1F}"/>
                      </a:ext>
                    </a:extLst>
                  </p:cNvPr>
                  <p:cNvSpPr>
                    <a:spLocks noEditPoints="1"/>
                  </p:cNvSpPr>
                  <p:nvPr/>
                </p:nvSpPr>
                <p:spPr bwMode="auto">
                  <a:xfrm>
                    <a:off x="0" y="3514248"/>
                    <a:ext cx="187424" cy="186215"/>
                  </a:xfrm>
                  <a:custGeom>
                    <a:avLst/>
                    <a:gdLst>
                      <a:gd name="T0" fmla="*/ 232 w 322"/>
                      <a:gd name="T1" fmla="*/ 206 h 322"/>
                      <a:gd name="T2" fmla="*/ 256 w 322"/>
                      <a:gd name="T3" fmla="*/ 230 h 322"/>
                      <a:gd name="T4" fmla="*/ 232 w 322"/>
                      <a:gd name="T5" fmla="*/ 253 h 322"/>
                      <a:gd name="T6" fmla="*/ 209 w 322"/>
                      <a:gd name="T7" fmla="*/ 230 h 322"/>
                      <a:gd name="T8" fmla="*/ 232 w 322"/>
                      <a:gd name="T9" fmla="*/ 206 h 322"/>
                      <a:gd name="T10" fmla="*/ 0 w 322"/>
                      <a:gd name="T11" fmla="*/ 92 h 322"/>
                      <a:gd name="T12" fmla="*/ 230 w 322"/>
                      <a:gd name="T13" fmla="*/ 322 h 322"/>
                      <a:gd name="T14" fmla="*/ 322 w 322"/>
                      <a:gd name="T15" fmla="*/ 230 h 322"/>
                      <a:gd name="T16" fmla="*/ 93 w 322"/>
                      <a:gd name="T17" fmla="*/ 0 h 322"/>
                      <a:gd name="T18" fmla="*/ 0 w 322"/>
                      <a:gd name="T19" fmla="*/ 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2">
                        <a:moveTo>
                          <a:pt x="232" y="206"/>
                        </a:moveTo>
                        <a:lnTo>
                          <a:pt x="256" y="230"/>
                        </a:lnTo>
                        <a:lnTo>
                          <a:pt x="232" y="253"/>
                        </a:lnTo>
                        <a:lnTo>
                          <a:pt x="209" y="230"/>
                        </a:lnTo>
                        <a:lnTo>
                          <a:pt x="232" y="206"/>
                        </a:lnTo>
                        <a:close/>
                        <a:moveTo>
                          <a:pt x="0" y="92"/>
                        </a:moveTo>
                        <a:lnTo>
                          <a:pt x="230" y="322"/>
                        </a:lnTo>
                        <a:lnTo>
                          <a:pt x="322" y="230"/>
                        </a:lnTo>
                        <a:lnTo>
                          <a:pt x="93" y="0"/>
                        </a:lnTo>
                        <a:lnTo>
                          <a:pt x="0" y="9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76" name="Freeform 206">
                    <a:extLst>
                      <a:ext uri="{FF2B5EF4-FFF2-40B4-BE49-F238E27FC236}">
                        <a16:creationId xmlns:a16="http://schemas.microsoft.com/office/drawing/2014/main" id="{DFB16E03-E533-6BCC-DC6C-1400564BB811}"/>
                      </a:ext>
                    </a:extLst>
                  </p:cNvPr>
                  <p:cNvSpPr>
                    <a:spLocks noEditPoints="1"/>
                  </p:cNvSpPr>
                  <p:nvPr/>
                </p:nvSpPr>
                <p:spPr bwMode="auto">
                  <a:xfrm>
                    <a:off x="192260" y="3157538"/>
                    <a:ext cx="257557" cy="303506"/>
                  </a:xfrm>
                  <a:custGeom>
                    <a:avLst/>
                    <a:gdLst>
                      <a:gd name="T0" fmla="*/ 222 w 444"/>
                      <a:gd name="T1" fmla="*/ 355 h 524"/>
                      <a:gd name="T2" fmla="*/ 159 w 444"/>
                      <a:gd name="T3" fmla="*/ 299 h 524"/>
                      <a:gd name="T4" fmla="*/ 204 w 444"/>
                      <a:gd name="T5" fmla="*/ 246 h 524"/>
                      <a:gd name="T6" fmla="*/ 204 w 444"/>
                      <a:gd name="T7" fmla="*/ 229 h 524"/>
                      <a:gd name="T8" fmla="*/ 240 w 444"/>
                      <a:gd name="T9" fmla="*/ 229 h 524"/>
                      <a:gd name="T10" fmla="*/ 240 w 444"/>
                      <a:gd name="T11" fmla="*/ 246 h 524"/>
                      <a:gd name="T12" fmla="*/ 285 w 444"/>
                      <a:gd name="T13" fmla="*/ 299 h 524"/>
                      <a:gd name="T14" fmla="*/ 249 w 444"/>
                      <a:gd name="T15" fmla="*/ 299 h 524"/>
                      <a:gd name="T16" fmla="*/ 222 w 444"/>
                      <a:gd name="T17" fmla="*/ 280 h 524"/>
                      <a:gd name="T18" fmla="*/ 195 w 444"/>
                      <a:gd name="T19" fmla="*/ 299 h 524"/>
                      <a:gd name="T20" fmla="*/ 222 w 444"/>
                      <a:gd name="T21" fmla="*/ 319 h 524"/>
                      <a:gd name="T22" fmla="*/ 285 w 444"/>
                      <a:gd name="T23" fmla="*/ 375 h 524"/>
                      <a:gd name="T24" fmla="*/ 240 w 444"/>
                      <a:gd name="T25" fmla="*/ 428 h 524"/>
                      <a:gd name="T26" fmla="*/ 240 w 444"/>
                      <a:gd name="T27" fmla="*/ 446 h 524"/>
                      <a:gd name="T28" fmla="*/ 204 w 444"/>
                      <a:gd name="T29" fmla="*/ 446 h 524"/>
                      <a:gd name="T30" fmla="*/ 204 w 444"/>
                      <a:gd name="T31" fmla="*/ 428 h 524"/>
                      <a:gd name="T32" fmla="*/ 159 w 444"/>
                      <a:gd name="T33" fmla="*/ 375 h 524"/>
                      <a:gd name="T34" fmla="*/ 195 w 444"/>
                      <a:gd name="T35" fmla="*/ 375 h 524"/>
                      <a:gd name="T36" fmla="*/ 222 w 444"/>
                      <a:gd name="T37" fmla="*/ 394 h 524"/>
                      <a:gd name="T38" fmla="*/ 249 w 444"/>
                      <a:gd name="T39" fmla="*/ 375 h 524"/>
                      <a:gd name="T40" fmla="*/ 222 w 444"/>
                      <a:gd name="T41" fmla="*/ 355 h 524"/>
                      <a:gd name="T42" fmla="*/ 165 w 444"/>
                      <a:gd name="T43" fmla="*/ 489 h 524"/>
                      <a:gd name="T44" fmla="*/ 172 w 444"/>
                      <a:gd name="T45" fmla="*/ 494 h 524"/>
                      <a:gd name="T46" fmla="*/ 296 w 444"/>
                      <a:gd name="T47" fmla="*/ 497 h 524"/>
                      <a:gd name="T48" fmla="*/ 357 w 444"/>
                      <a:gd name="T49" fmla="*/ 524 h 524"/>
                      <a:gd name="T50" fmla="*/ 407 w 444"/>
                      <a:gd name="T51" fmla="*/ 491 h 524"/>
                      <a:gd name="T52" fmla="*/ 415 w 444"/>
                      <a:gd name="T53" fmla="*/ 472 h 524"/>
                      <a:gd name="T54" fmla="*/ 444 w 444"/>
                      <a:gd name="T55" fmla="*/ 430 h 524"/>
                      <a:gd name="T56" fmla="*/ 444 w 444"/>
                      <a:gd name="T57" fmla="*/ 430 h 524"/>
                      <a:gd name="T58" fmla="*/ 444 w 444"/>
                      <a:gd name="T59" fmla="*/ 428 h 524"/>
                      <a:gd name="T60" fmla="*/ 286 w 444"/>
                      <a:gd name="T61" fmla="*/ 162 h 524"/>
                      <a:gd name="T62" fmla="*/ 286 w 444"/>
                      <a:gd name="T63" fmla="*/ 104 h 524"/>
                      <a:gd name="T64" fmla="*/ 310 w 444"/>
                      <a:gd name="T65" fmla="*/ 30 h 524"/>
                      <a:gd name="T66" fmla="*/ 293 w 444"/>
                      <a:gd name="T67" fmla="*/ 0 h 524"/>
                      <a:gd name="T68" fmla="*/ 293 w 444"/>
                      <a:gd name="T69" fmla="*/ 0 h 524"/>
                      <a:gd name="T70" fmla="*/ 274 w 444"/>
                      <a:gd name="T71" fmla="*/ 5 h 524"/>
                      <a:gd name="T72" fmla="*/ 265 w 444"/>
                      <a:gd name="T73" fmla="*/ 5 h 524"/>
                      <a:gd name="T74" fmla="*/ 246 w 444"/>
                      <a:gd name="T75" fmla="*/ 0 h 524"/>
                      <a:gd name="T76" fmla="*/ 227 w 444"/>
                      <a:gd name="T77" fmla="*/ 5 h 524"/>
                      <a:gd name="T78" fmla="*/ 217 w 444"/>
                      <a:gd name="T79" fmla="*/ 5 h 524"/>
                      <a:gd name="T80" fmla="*/ 198 w 444"/>
                      <a:gd name="T81" fmla="*/ 0 h 524"/>
                      <a:gd name="T82" fmla="*/ 179 w 444"/>
                      <a:gd name="T83" fmla="*/ 5 h 524"/>
                      <a:gd name="T84" fmla="*/ 170 w 444"/>
                      <a:gd name="T85" fmla="*/ 5 h 524"/>
                      <a:gd name="T86" fmla="*/ 151 w 444"/>
                      <a:gd name="T87" fmla="*/ 0 h 524"/>
                      <a:gd name="T88" fmla="*/ 151 w 444"/>
                      <a:gd name="T89" fmla="*/ 0 h 524"/>
                      <a:gd name="T90" fmla="*/ 134 w 444"/>
                      <a:gd name="T91" fmla="*/ 30 h 524"/>
                      <a:gd name="T92" fmla="*/ 158 w 444"/>
                      <a:gd name="T93" fmla="*/ 104 h 524"/>
                      <a:gd name="T94" fmla="*/ 158 w 444"/>
                      <a:gd name="T95" fmla="*/ 162 h 524"/>
                      <a:gd name="T96" fmla="*/ 0 w 444"/>
                      <a:gd name="T97" fmla="*/ 428 h 524"/>
                      <a:gd name="T98" fmla="*/ 0 w 444"/>
                      <a:gd name="T99" fmla="*/ 441 h 524"/>
                      <a:gd name="T100" fmla="*/ 30 w 444"/>
                      <a:gd name="T101" fmla="*/ 438 h 524"/>
                      <a:gd name="T102" fmla="*/ 165 w 444"/>
                      <a:gd name="T103" fmla="*/ 48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524">
                        <a:moveTo>
                          <a:pt x="222" y="355"/>
                        </a:moveTo>
                        <a:cubicBezTo>
                          <a:pt x="178" y="355"/>
                          <a:pt x="159" y="327"/>
                          <a:pt x="159" y="299"/>
                        </a:cubicBezTo>
                        <a:cubicBezTo>
                          <a:pt x="159" y="274"/>
                          <a:pt x="178" y="253"/>
                          <a:pt x="204" y="246"/>
                        </a:cubicBezTo>
                        <a:lnTo>
                          <a:pt x="204" y="229"/>
                        </a:lnTo>
                        <a:lnTo>
                          <a:pt x="240" y="229"/>
                        </a:lnTo>
                        <a:lnTo>
                          <a:pt x="240" y="246"/>
                        </a:lnTo>
                        <a:cubicBezTo>
                          <a:pt x="266" y="253"/>
                          <a:pt x="285" y="274"/>
                          <a:pt x="285" y="299"/>
                        </a:cubicBezTo>
                        <a:lnTo>
                          <a:pt x="249" y="299"/>
                        </a:lnTo>
                        <a:cubicBezTo>
                          <a:pt x="249" y="289"/>
                          <a:pt x="236" y="280"/>
                          <a:pt x="222" y="280"/>
                        </a:cubicBezTo>
                        <a:cubicBezTo>
                          <a:pt x="208" y="280"/>
                          <a:pt x="195" y="289"/>
                          <a:pt x="195" y="299"/>
                        </a:cubicBezTo>
                        <a:cubicBezTo>
                          <a:pt x="195" y="316"/>
                          <a:pt x="212" y="319"/>
                          <a:pt x="222" y="319"/>
                        </a:cubicBezTo>
                        <a:cubicBezTo>
                          <a:pt x="259" y="319"/>
                          <a:pt x="285" y="342"/>
                          <a:pt x="285" y="375"/>
                        </a:cubicBezTo>
                        <a:cubicBezTo>
                          <a:pt x="285" y="400"/>
                          <a:pt x="266" y="421"/>
                          <a:pt x="240" y="428"/>
                        </a:cubicBezTo>
                        <a:lnTo>
                          <a:pt x="240" y="446"/>
                        </a:lnTo>
                        <a:lnTo>
                          <a:pt x="204" y="446"/>
                        </a:lnTo>
                        <a:lnTo>
                          <a:pt x="204" y="428"/>
                        </a:lnTo>
                        <a:cubicBezTo>
                          <a:pt x="178" y="421"/>
                          <a:pt x="159" y="400"/>
                          <a:pt x="159" y="375"/>
                        </a:cubicBezTo>
                        <a:lnTo>
                          <a:pt x="195" y="375"/>
                        </a:lnTo>
                        <a:cubicBezTo>
                          <a:pt x="195" y="385"/>
                          <a:pt x="208" y="394"/>
                          <a:pt x="222" y="394"/>
                        </a:cubicBezTo>
                        <a:cubicBezTo>
                          <a:pt x="236" y="394"/>
                          <a:pt x="249" y="385"/>
                          <a:pt x="249" y="375"/>
                        </a:cubicBezTo>
                        <a:cubicBezTo>
                          <a:pt x="249" y="363"/>
                          <a:pt x="239" y="355"/>
                          <a:pt x="222" y="355"/>
                        </a:cubicBezTo>
                        <a:close/>
                        <a:moveTo>
                          <a:pt x="165" y="489"/>
                        </a:moveTo>
                        <a:cubicBezTo>
                          <a:pt x="167" y="491"/>
                          <a:pt x="171" y="493"/>
                          <a:pt x="172" y="494"/>
                        </a:cubicBezTo>
                        <a:lnTo>
                          <a:pt x="296" y="497"/>
                        </a:lnTo>
                        <a:cubicBezTo>
                          <a:pt x="320" y="498"/>
                          <a:pt x="341" y="508"/>
                          <a:pt x="357" y="524"/>
                        </a:cubicBezTo>
                        <a:lnTo>
                          <a:pt x="407" y="491"/>
                        </a:lnTo>
                        <a:lnTo>
                          <a:pt x="415" y="472"/>
                        </a:lnTo>
                        <a:cubicBezTo>
                          <a:pt x="422" y="456"/>
                          <a:pt x="432" y="442"/>
                          <a:pt x="444" y="430"/>
                        </a:cubicBezTo>
                        <a:cubicBezTo>
                          <a:pt x="444" y="430"/>
                          <a:pt x="444" y="430"/>
                          <a:pt x="444" y="430"/>
                        </a:cubicBezTo>
                        <a:lnTo>
                          <a:pt x="444" y="428"/>
                        </a:lnTo>
                        <a:cubicBezTo>
                          <a:pt x="444" y="309"/>
                          <a:pt x="388" y="206"/>
                          <a:pt x="286" y="162"/>
                        </a:cubicBezTo>
                        <a:lnTo>
                          <a:pt x="286" y="104"/>
                        </a:lnTo>
                        <a:lnTo>
                          <a:pt x="310" y="30"/>
                        </a:lnTo>
                        <a:cubicBezTo>
                          <a:pt x="315" y="16"/>
                          <a:pt x="307" y="0"/>
                          <a:pt x="293" y="0"/>
                        </a:cubicBezTo>
                        <a:cubicBezTo>
                          <a:pt x="293" y="0"/>
                          <a:pt x="293" y="0"/>
                          <a:pt x="293" y="0"/>
                        </a:cubicBezTo>
                        <a:cubicBezTo>
                          <a:pt x="285" y="0"/>
                          <a:pt x="278" y="2"/>
                          <a:pt x="274" y="5"/>
                        </a:cubicBezTo>
                        <a:cubicBezTo>
                          <a:pt x="271" y="6"/>
                          <a:pt x="268" y="6"/>
                          <a:pt x="265" y="5"/>
                        </a:cubicBezTo>
                        <a:cubicBezTo>
                          <a:pt x="260" y="2"/>
                          <a:pt x="253" y="0"/>
                          <a:pt x="246" y="0"/>
                        </a:cubicBezTo>
                        <a:cubicBezTo>
                          <a:pt x="238" y="0"/>
                          <a:pt x="231" y="2"/>
                          <a:pt x="227" y="5"/>
                        </a:cubicBezTo>
                        <a:cubicBezTo>
                          <a:pt x="224" y="6"/>
                          <a:pt x="220" y="6"/>
                          <a:pt x="217" y="5"/>
                        </a:cubicBezTo>
                        <a:cubicBezTo>
                          <a:pt x="213" y="2"/>
                          <a:pt x="206" y="0"/>
                          <a:pt x="198" y="0"/>
                        </a:cubicBezTo>
                        <a:cubicBezTo>
                          <a:pt x="191" y="0"/>
                          <a:pt x="184" y="2"/>
                          <a:pt x="179" y="5"/>
                        </a:cubicBezTo>
                        <a:cubicBezTo>
                          <a:pt x="176" y="6"/>
                          <a:pt x="173" y="6"/>
                          <a:pt x="170" y="5"/>
                        </a:cubicBezTo>
                        <a:cubicBezTo>
                          <a:pt x="166" y="2"/>
                          <a:pt x="159" y="0"/>
                          <a:pt x="151" y="0"/>
                        </a:cubicBezTo>
                        <a:cubicBezTo>
                          <a:pt x="151" y="0"/>
                          <a:pt x="151" y="0"/>
                          <a:pt x="151" y="0"/>
                        </a:cubicBezTo>
                        <a:cubicBezTo>
                          <a:pt x="138" y="0"/>
                          <a:pt x="129" y="16"/>
                          <a:pt x="134" y="30"/>
                        </a:cubicBezTo>
                        <a:lnTo>
                          <a:pt x="158" y="104"/>
                        </a:lnTo>
                        <a:lnTo>
                          <a:pt x="158" y="162"/>
                        </a:lnTo>
                        <a:cubicBezTo>
                          <a:pt x="56" y="206"/>
                          <a:pt x="0" y="309"/>
                          <a:pt x="0" y="428"/>
                        </a:cubicBezTo>
                        <a:lnTo>
                          <a:pt x="0" y="441"/>
                        </a:lnTo>
                        <a:cubicBezTo>
                          <a:pt x="10" y="439"/>
                          <a:pt x="20" y="438"/>
                          <a:pt x="30" y="438"/>
                        </a:cubicBezTo>
                        <a:cubicBezTo>
                          <a:pt x="84" y="438"/>
                          <a:pt x="133" y="457"/>
                          <a:pt x="165" y="489"/>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sp>
              <p:nvSpPr>
                <p:cNvPr id="72" name="Freihandform 240">
                  <a:extLst>
                    <a:ext uri="{FF2B5EF4-FFF2-40B4-BE49-F238E27FC236}">
                      <a16:creationId xmlns:a16="http://schemas.microsoft.com/office/drawing/2014/main" id="{A5ED2037-8E78-FD38-FAFB-A6740C2A5DDE}"/>
                    </a:ext>
                  </a:extLst>
                </p:cNvPr>
                <p:cNvSpPr/>
                <p:nvPr/>
              </p:nvSpPr>
              <p:spPr>
                <a:xfrm>
                  <a:off x="132106" y="3078492"/>
                  <a:ext cx="320330" cy="382046"/>
                </a:xfrm>
                <a:custGeom>
                  <a:avLst/>
                  <a:gdLst>
                    <a:gd name="connsiteX0" fmla="*/ 206030 w 320330"/>
                    <a:gd name="connsiteY0" fmla="*/ 33802 h 382046"/>
                    <a:gd name="connsiteX1" fmla="*/ 206030 w 320330"/>
                    <a:gd name="connsiteY1" fmla="*/ 33802 h 382046"/>
                    <a:gd name="connsiteX2" fmla="*/ 153642 w 320330"/>
                    <a:gd name="connsiteY2" fmla="*/ 36184 h 382046"/>
                    <a:gd name="connsiteX3" fmla="*/ 132211 w 320330"/>
                    <a:gd name="connsiteY3" fmla="*/ 48090 h 382046"/>
                    <a:gd name="connsiteX4" fmla="*/ 113161 w 320330"/>
                    <a:gd name="connsiteY4" fmla="*/ 59996 h 382046"/>
                    <a:gd name="connsiteX5" fmla="*/ 98874 w 320330"/>
                    <a:gd name="connsiteY5" fmla="*/ 74284 h 382046"/>
                    <a:gd name="connsiteX6" fmla="*/ 82205 w 320330"/>
                    <a:gd name="connsiteY6" fmla="*/ 86190 h 382046"/>
                    <a:gd name="connsiteX7" fmla="*/ 67917 w 320330"/>
                    <a:gd name="connsiteY7" fmla="*/ 105240 h 382046"/>
                    <a:gd name="connsiteX8" fmla="*/ 60774 w 320330"/>
                    <a:gd name="connsiteY8" fmla="*/ 112384 h 382046"/>
                    <a:gd name="connsiteX9" fmla="*/ 48867 w 320330"/>
                    <a:gd name="connsiteY9" fmla="*/ 131434 h 382046"/>
                    <a:gd name="connsiteX10" fmla="*/ 39342 w 320330"/>
                    <a:gd name="connsiteY10" fmla="*/ 155246 h 382046"/>
                    <a:gd name="connsiteX11" fmla="*/ 25055 w 320330"/>
                    <a:gd name="connsiteY11" fmla="*/ 176677 h 382046"/>
                    <a:gd name="connsiteX12" fmla="*/ 15530 w 320330"/>
                    <a:gd name="connsiteY12" fmla="*/ 195727 h 382046"/>
                    <a:gd name="connsiteX13" fmla="*/ 6005 w 320330"/>
                    <a:gd name="connsiteY13" fmla="*/ 207634 h 382046"/>
                    <a:gd name="connsiteX14" fmla="*/ 3624 w 320330"/>
                    <a:gd name="connsiteY14" fmla="*/ 214777 h 382046"/>
                    <a:gd name="connsiteX15" fmla="*/ 6005 w 320330"/>
                    <a:gd name="connsiteY15" fmla="*/ 262402 h 382046"/>
                    <a:gd name="connsiteX16" fmla="*/ 22674 w 320330"/>
                    <a:gd name="connsiteY16" fmla="*/ 279071 h 382046"/>
                    <a:gd name="connsiteX17" fmla="*/ 29817 w 320330"/>
                    <a:gd name="connsiteY17" fmla="*/ 286215 h 382046"/>
                    <a:gd name="connsiteX18" fmla="*/ 36961 w 320330"/>
                    <a:gd name="connsiteY18" fmla="*/ 300502 h 382046"/>
                    <a:gd name="connsiteX19" fmla="*/ 44105 w 320330"/>
                    <a:gd name="connsiteY19" fmla="*/ 305265 h 382046"/>
                    <a:gd name="connsiteX20" fmla="*/ 48867 w 320330"/>
                    <a:gd name="connsiteY20" fmla="*/ 321934 h 382046"/>
                    <a:gd name="connsiteX21" fmla="*/ 58392 w 320330"/>
                    <a:gd name="connsiteY21" fmla="*/ 326696 h 382046"/>
                    <a:gd name="connsiteX22" fmla="*/ 72680 w 320330"/>
                    <a:gd name="connsiteY22" fmla="*/ 336221 h 382046"/>
                    <a:gd name="connsiteX23" fmla="*/ 91730 w 320330"/>
                    <a:gd name="connsiteY23" fmla="*/ 340984 h 382046"/>
                    <a:gd name="connsiteX24" fmla="*/ 101255 w 320330"/>
                    <a:gd name="connsiteY24" fmla="*/ 343365 h 382046"/>
                    <a:gd name="connsiteX25" fmla="*/ 129830 w 320330"/>
                    <a:gd name="connsiteY25" fmla="*/ 348127 h 382046"/>
                    <a:gd name="connsiteX26" fmla="*/ 136974 w 320330"/>
                    <a:gd name="connsiteY26" fmla="*/ 350509 h 382046"/>
                    <a:gd name="connsiteX27" fmla="*/ 153642 w 320330"/>
                    <a:gd name="connsiteY27" fmla="*/ 357652 h 382046"/>
                    <a:gd name="connsiteX28" fmla="*/ 170311 w 320330"/>
                    <a:gd name="connsiteY28" fmla="*/ 362415 h 382046"/>
                    <a:gd name="connsiteX29" fmla="*/ 184599 w 320330"/>
                    <a:gd name="connsiteY29" fmla="*/ 369559 h 382046"/>
                    <a:gd name="connsiteX30" fmla="*/ 225080 w 320330"/>
                    <a:gd name="connsiteY30" fmla="*/ 376702 h 382046"/>
                    <a:gd name="connsiteX31" fmla="*/ 232224 w 320330"/>
                    <a:gd name="connsiteY31" fmla="*/ 379084 h 382046"/>
                    <a:gd name="connsiteX32" fmla="*/ 291755 w 320330"/>
                    <a:gd name="connsiteY32" fmla="*/ 379084 h 382046"/>
                    <a:gd name="connsiteX33" fmla="*/ 298899 w 320330"/>
                    <a:gd name="connsiteY33" fmla="*/ 371940 h 382046"/>
                    <a:gd name="connsiteX34" fmla="*/ 308424 w 320330"/>
                    <a:gd name="connsiteY34" fmla="*/ 357652 h 382046"/>
                    <a:gd name="connsiteX35" fmla="*/ 310805 w 320330"/>
                    <a:gd name="connsiteY35" fmla="*/ 348127 h 382046"/>
                    <a:gd name="connsiteX36" fmla="*/ 317949 w 320330"/>
                    <a:gd name="connsiteY36" fmla="*/ 338602 h 382046"/>
                    <a:gd name="connsiteX37" fmla="*/ 320330 w 320330"/>
                    <a:gd name="connsiteY37" fmla="*/ 324315 h 382046"/>
                    <a:gd name="connsiteX38" fmla="*/ 317949 w 320330"/>
                    <a:gd name="connsiteY38" fmla="*/ 243352 h 382046"/>
                    <a:gd name="connsiteX39" fmla="*/ 315567 w 320330"/>
                    <a:gd name="connsiteY39" fmla="*/ 231446 h 382046"/>
                    <a:gd name="connsiteX40" fmla="*/ 308424 w 320330"/>
                    <a:gd name="connsiteY40" fmla="*/ 193346 h 382046"/>
                    <a:gd name="connsiteX41" fmla="*/ 303661 w 320330"/>
                    <a:gd name="connsiteY41" fmla="*/ 186202 h 382046"/>
                    <a:gd name="connsiteX42" fmla="*/ 294136 w 320330"/>
                    <a:gd name="connsiteY42" fmla="*/ 164771 h 382046"/>
                    <a:gd name="connsiteX43" fmla="*/ 289374 w 320330"/>
                    <a:gd name="connsiteY43" fmla="*/ 152865 h 382046"/>
                    <a:gd name="connsiteX44" fmla="*/ 275086 w 320330"/>
                    <a:gd name="connsiteY44" fmla="*/ 121909 h 382046"/>
                    <a:gd name="connsiteX45" fmla="*/ 265561 w 320330"/>
                    <a:gd name="connsiteY45" fmla="*/ 95715 h 382046"/>
                    <a:gd name="connsiteX46" fmla="*/ 263180 w 320330"/>
                    <a:gd name="connsiteY46" fmla="*/ 86190 h 382046"/>
                    <a:gd name="connsiteX47" fmla="*/ 253655 w 320330"/>
                    <a:gd name="connsiteY47" fmla="*/ 71902 h 382046"/>
                    <a:gd name="connsiteX48" fmla="*/ 246511 w 320330"/>
                    <a:gd name="connsiteY48" fmla="*/ 50471 h 382046"/>
                    <a:gd name="connsiteX49" fmla="*/ 239367 w 320330"/>
                    <a:gd name="connsiteY49" fmla="*/ 38565 h 382046"/>
                    <a:gd name="connsiteX50" fmla="*/ 232224 w 320330"/>
                    <a:gd name="connsiteY50" fmla="*/ 17134 h 382046"/>
                    <a:gd name="connsiteX51" fmla="*/ 227461 w 320330"/>
                    <a:gd name="connsiteY51" fmla="*/ 9990 h 382046"/>
                    <a:gd name="connsiteX52" fmla="*/ 225080 w 320330"/>
                    <a:gd name="connsiteY52" fmla="*/ 465 h 382046"/>
                    <a:gd name="connsiteX53" fmla="*/ 206030 w 320330"/>
                    <a:gd name="connsiteY53" fmla="*/ 33802 h 38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0330" h="382046">
                      <a:moveTo>
                        <a:pt x="206030" y="33802"/>
                      </a:moveTo>
                      <a:lnTo>
                        <a:pt x="206030" y="33802"/>
                      </a:lnTo>
                      <a:cubicBezTo>
                        <a:pt x="188567" y="34596"/>
                        <a:pt x="171067" y="34790"/>
                        <a:pt x="153642" y="36184"/>
                      </a:cubicBezTo>
                      <a:cubicBezTo>
                        <a:pt x="146592" y="36748"/>
                        <a:pt x="135990" y="45445"/>
                        <a:pt x="132211" y="48090"/>
                      </a:cubicBezTo>
                      <a:cubicBezTo>
                        <a:pt x="116754" y="58910"/>
                        <a:pt x="129002" y="52077"/>
                        <a:pt x="113161" y="59996"/>
                      </a:cubicBezTo>
                      <a:cubicBezTo>
                        <a:pt x="101942" y="76827"/>
                        <a:pt x="116590" y="56569"/>
                        <a:pt x="98874" y="74284"/>
                      </a:cubicBezTo>
                      <a:cubicBezTo>
                        <a:pt x="85796" y="87361"/>
                        <a:pt x="105646" y="76813"/>
                        <a:pt x="82205" y="86190"/>
                      </a:cubicBezTo>
                      <a:cubicBezTo>
                        <a:pt x="77442" y="92540"/>
                        <a:pt x="73529" y="99627"/>
                        <a:pt x="67917" y="105240"/>
                      </a:cubicBezTo>
                      <a:cubicBezTo>
                        <a:pt x="65536" y="107621"/>
                        <a:pt x="62930" y="109797"/>
                        <a:pt x="60774" y="112384"/>
                      </a:cubicBezTo>
                      <a:cubicBezTo>
                        <a:pt x="58288" y="115367"/>
                        <a:pt x="49647" y="130030"/>
                        <a:pt x="48867" y="131434"/>
                      </a:cubicBezTo>
                      <a:cubicBezTo>
                        <a:pt x="40892" y="145789"/>
                        <a:pt x="46596" y="137111"/>
                        <a:pt x="39342" y="155246"/>
                      </a:cubicBezTo>
                      <a:cubicBezTo>
                        <a:pt x="35120" y="165801"/>
                        <a:pt x="32771" y="167033"/>
                        <a:pt x="25055" y="176677"/>
                      </a:cubicBezTo>
                      <a:cubicBezTo>
                        <a:pt x="20321" y="195616"/>
                        <a:pt x="26324" y="176837"/>
                        <a:pt x="15530" y="195727"/>
                      </a:cubicBezTo>
                      <a:cubicBezTo>
                        <a:pt x="8451" y="208115"/>
                        <a:pt x="19562" y="198595"/>
                        <a:pt x="6005" y="207634"/>
                      </a:cubicBezTo>
                      <a:cubicBezTo>
                        <a:pt x="5211" y="210015"/>
                        <a:pt x="4314" y="212364"/>
                        <a:pt x="3624" y="214777"/>
                      </a:cubicBezTo>
                      <a:cubicBezTo>
                        <a:pt x="-1127" y="231404"/>
                        <a:pt x="-2042" y="241839"/>
                        <a:pt x="6005" y="262402"/>
                      </a:cubicBezTo>
                      <a:cubicBezTo>
                        <a:pt x="8868" y="269720"/>
                        <a:pt x="17118" y="273515"/>
                        <a:pt x="22674" y="279071"/>
                      </a:cubicBezTo>
                      <a:lnTo>
                        <a:pt x="29817" y="286215"/>
                      </a:lnTo>
                      <a:cubicBezTo>
                        <a:pt x="31754" y="292024"/>
                        <a:pt x="32346" y="295887"/>
                        <a:pt x="36961" y="300502"/>
                      </a:cubicBezTo>
                      <a:cubicBezTo>
                        <a:pt x="38985" y="302526"/>
                        <a:pt x="41724" y="303677"/>
                        <a:pt x="44105" y="305265"/>
                      </a:cubicBezTo>
                      <a:cubicBezTo>
                        <a:pt x="45692" y="310821"/>
                        <a:pt x="45662" y="317126"/>
                        <a:pt x="48867" y="321934"/>
                      </a:cubicBezTo>
                      <a:cubicBezTo>
                        <a:pt x="50836" y="324888"/>
                        <a:pt x="55348" y="324870"/>
                        <a:pt x="58392" y="326696"/>
                      </a:cubicBezTo>
                      <a:cubicBezTo>
                        <a:pt x="63300" y="329641"/>
                        <a:pt x="67250" y="334411"/>
                        <a:pt x="72680" y="336221"/>
                      </a:cubicBezTo>
                      <a:cubicBezTo>
                        <a:pt x="85444" y="340475"/>
                        <a:pt x="74493" y="337153"/>
                        <a:pt x="91730" y="340984"/>
                      </a:cubicBezTo>
                      <a:cubicBezTo>
                        <a:pt x="94925" y="341694"/>
                        <a:pt x="98038" y="342762"/>
                        <a:pt x="101255" y="343365"/>
                      </a:cubicBezTo>
                      <a:cubicBezTo>
                        <a:pt x="110746" y="345144"/>
                        <a:pt x="129830" y="348127"/>
                        <a:pt x="129830" y="348127"/>
                      </a:cubicBezTo>
                      <a:cubicBezTo>
                        <a:pt x="132211" y="348921"/>
                        <a:pt x="134667" y="349520"/>
                        <a:pt x="136974" y="350509"/>
                      </a:cubicBezTo>
                      <a:cubicBezTo>
                        <a:pt x="149673" y="355952"/>
                        <a:pt x="142474" y="354461"/>
                        <a:pt x="153642" y="357652"/>
                      </a:cubicBezTo>
                      <a:cubicBezTo>
                        <a:pt x="157197" y="358668"/>
                        <a:pt x="166508" y="360514"/>
                        <a:pt x="170311" y="362415"/>
                      </a:cubicBezTo>
                      <a:cubicBezTo>
                        <a:pt x="184224" y="369371"/>
                        <a:pt x="170634" y="365569"/>
                        <a:pt x="184599" y="369559"/>
                      </a:cubicBezTo>
                      <a:cubicBezTo>
                        <a:pt x="197794" y="373329"/>
                        <a:pt x="211538" y="374768"/>
                        <a:pt x="225080" y="376702"/>
                      </a:cubicBezTo>
                      <a:cubicBezTo>
                        <a:pt x="227461" y="377496"/>
                        <a:pt x="229789" y="378475"/>
                        <a:pt x="232224" y="379084"/>
                      </a:cubicBezTo>
                      <a:cubicBezTo>
                        <a:pt x="255131" y="384811"/>
                        <a:pt x="258097" y="380767"/>
                        <a:pt x="291755" y="379084"/>
                      </a:cubicBezTo>
                      <a:cubicBezTo>
                        <a:pt x="294136" y="376703"/>
                        <a:pt x="297031" y="374742"/>
                        <a:pt x="298899" y="371940"/>
                      </a:cubicBezTo>
                      <a:cubicBezTo>
                        <a:pt x="312684" y="351262"/>
                        <a:pt x="285634" y="380442"/>
                        <a:pt x="308424" y="357652"/>
                      </a:cubicBezTo>
                      <a:cubicBezTo>
                        <a:pt x="309218" y="354477"/>
                        <a:pt x="309341" y="351054"/>
                        <a:pt x="310805" y="348127"/>
                      </a:cubicBezTo>
                      <a:cubicBezTo>
                        <a:pt x="312580" y="344577"/>
                        <a:pt x="316475" y="342287"/>
                        <a:pt x="317949" y="338602"/>
                      </a:cubicBezTo>
                      <a:cubicBezTo>
                        <a:pt x="319742" y="334119"/>
                        <a:pt x="319536" y="329077"/>
                        <a:pt x="320330" y="324315"/>
                      </a:cubicBezTo>
                      <a:cubicBezTo>
                        <a:pt x="319536" y="297327"/>
                        <a:pt x="319332" y="270316"/>
                        <a:pt x="317949" y="243352"/>
                      </a:cubicBezTo>
                      <a:cubicBezTo>
                        <a:pt x="317742" y="239310"/>
                        <a:pt x="316182" y="235446"/>
                        <a:pt x="315567" y="231446"/>
                      </a:cubicBezTo>
                      <a:cubicBezTo>
                        <a:pt x="314503" y="224530"/>
                        <a:pt x="312561" y="199551"/>
                        <a:pt x="308424" y="193346"/>
                      </a:cubicBezTo>
                      <a:lnTo>
                        <a:pt x="303661" y="186202"/>
                      </a:lnTo>
                      <a:cubicBezTo>
                        <a:pt x="298622" y="171084"/>
                        <a:pt x="304470" y="187506"/>
                        <a:pt x="294136" y="164771"/>
                      </a:cubicBezTo>
                      <a:cubicBezTo>
                        <a:pt x="292367" y="160880"/>
                        <a:pt x="291165" y="156746"/>
                        <a:pt x="289374" y="152865"/>
                      </a:cubicBezTo>
                      <a:cubicBezTo>
                        <a:pt x="272211" y="115677"/>
                        <a:pt x="285934" y="149025"/>
                        <a:pt x="275086" y="121909"/>
                      </a:cubicBezTo>
                      <a:cubicBezTo>
                        <a:pt x="270300" y="97974"/>
                        <a:pt x="276306" y="122576"/>
                        <a:pt x="265561" y="95715"/>
                      </a:cubicBezTo>
                      <a:cubicBezTo>
                        <a:pt x="264346" y="92676"/>
                        <a:pt x="264644" y="89117"/>
                        <a:pt x="263180" y="86190"/>
                      </a:cubicBezTo>
                      <a:cubicBezTo>
                        <a:pt x="260620" y="81070"/>
                        <a:pt x="256396" y="76927"/>
                        <a:pt x="253655" y="71902"/>
                      </a:cubicBezTo>
                      <a:cubicBezTo>
                        <a:pt x="238486" y="44093"/>
                        <a:pt x="256965" y="73992"/>
                        <a:pt x="246511" y="50471"/>
                      </a:cubicBezTo>
                      <a:cubicBezTo>
                        <a:pt x="244631" y="46242"/>
                        <a:pt x="241437" y="42705"/>
                        <a:pt x="239367" y="38565"/>
                      </a:cubicBezTo>
                      <a:cubicBezTo>
                        <a:pt x="220034" y="-102"/>
                        <a:pt x="245868" y="48969"/>
                        <a:pt x="232224" y="17134"/>
                      </a:cubicBezTo>
                      <a:cubicBezTo>
                        <a:pt x="231097" y="14503"/>
                        <a:pt x="229049" y="12371"/>
                        <a:pt x="227461" y="9990"/>
                      </a:cubicBezTo>
                      <a:cubicBezTo>
                        <a:pt x="226667" y="6815"/>
                        <a:pt x="226369" y="3473"/>
                        <a:pt x="225080" y="465"/>
                      </a:cubicBezTo>
                      <a:cubicBezTo>
                        <a:pt x="223061" y="-4247"/>
                        <a:pt x="209205" y="28246"/>
                        <a:pt x="206030" y="33802"/>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73" name="Bolt3" descr="{&quot;Key&quot;:&quot;POWER_USER_SHAPE_ICON&quot;,&quot;Value&quot;:&quot;POWER_USER_SHAPE_ICON_STYLE_1&quot;}">
                  <a:extLst>
                    <a:ext uri="{FF2B5EF4-FFF2-40B4-BE49-F238E27FC236}">
                      <a16:creationId xmlns:a16="http://schemas.microsoft.com/office/drawing/2014/main" id="{40B16EBB-9EA9-059A-5314-77911C10DECB}"/>
                    </a:ext>
                  </a:extLst>
                </p:cNvPr>
                <p:cNvSpPr>
                  <a:spLocks noChangeAspect="1"/>
                </p:cNvSpPr>
                <p:nvPr>
                  <p:custDataLst>
                    <p:tags r:id="rId4"/>
                  </p:custDataLst>
                </p:nvPr>
              </p:nvSpPr>
              <p:spPr bwMode="auto">
                <a:xfrm>
                  <a:off x="234737" y="3127907"/>
                  <a:ext cx="197755" cy="316407"/>
                </a:xfrm>
                <a:custGeom>
                  <a:avLst/>
                  <a:gdLst>
                    <a:gd name="T0" fmla="*/ 132 w 511"/>
                    <a:gd name="T1" fmla="*/ 773 h 815"/>
                    <a:gd name="T2" fmla="*/ 212 w 511"/>
                    <a:gd name="T3" fmla="*/ 474 h 815"/>
                    <a:gd name="T4" fmla="*/ 32 w 511"/>
                    <a:gd name="T5" fmla="*/ 474 h 815"/>
                    <a:gd name="T6" fmla="*/ 13 w 511"/>
                    <a:gd name="T7" fmla="*/ 435 h 815"/>
                    <a:gd name="T8" fmla="*/ 336 w 511"/>
                    <a:gd name="T9" fmla="*/ 21 h 815"/>
                    <a:gd name="T10" fmla="*/ 379 w 511"/>
                    <a:gd name="T11" fmla="*/ 42 h 815"/>
                    <a:gd name="T12" fmla="*/ 299 w 511"/>
                    <a:gd name="T13" fmla="*/ 341 h 815"/>
                    <a:gd name="T14" fmla="*/ 479 w 511"/>
                    <a:gd name="T15" fmla="*/ 341 h 815"/>
                    <a:gd name="T16" fmla="*/ 499 w 511"/>
                    <a:gd name="T17" fmla="*/ 380 h 815"/>
                    <a:gd name="T18" fmla="*/ 176 w 511"/>
                    <a:gd name="T19" fmla="*/ 794 h 815"/>
                    <a:gd name="T20" fmla="*/ 132 w 511"/>
                    <a:gd name="T21" fmla="*/ 773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815">
                      <a:moveTo>
                        <a:pt x="132" y="773"/>
                      </a:moveTo>
                      <a:lnTo>
                        <a:pt x="212" y="474"/>
                      </a:lnTo>
                      <a:lnTo>
                        <a:pt x="32" y="474"/>
                      </a:lnTo>
                      <a:cubicBezTo>
                        <a:pt x="12" y="474"/>
                        <a:pt x="0" y="450"/>
                        <a:pt x="13" y="435"/>
                      </a:cubicBezTo>
                      <a:lnTo>
                        <a:pt x="336" y="21"/>
                      </a:lnTo>
                      <a:cubicBezTo>
                        <a:pt x="352" y="0"/>
                        <a:pt x="386" y="17"/>
                        <a:pt x="379" y="42"/>
                      </a:cubicBezTo>
                      <a:lnTo>
                        <a:pt x="299" y="341"/>
                      </a:lnTo>
                      <a:lnTo>
                        <a:pt x="479" y="341"/>
                      </a:lnTo>
                      <a:cubicBezTo>
                        <a:pt x="500" y="341"/>
                        <a:pt x="511" y="365"/>
                        <a:pt x="499" y="380"/>
                      </a:cubicBezTo>
                      <a:lnTo>
                        <a:pt x="176" y="794"/>
                      </a:lnTo>
                      <a:cubicBezTo>
                        <a:pt x="159" y="815"/>
                        <a:pt x="125" y="798"/>
                        <a:pt x="132" y="773"/>
                      </a:cubicBez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black"/>
                    </a:solidFill>
                    <a:effectLst/>
                    <a:uLnTx/>
                    <a:uFillTx/>
                    <a:latin typeface="Montserrat" panose="00000500000000000000" pitchFamily="2" charset="0"/>
                    <a:ea typeface="+mn-ea"/>
                    <a:cs typeface="+mn-cs"/>
                  </a:endParaRPr>
                </a:p>
              </p:txBody>
            </p:sp>
          </p:grpSp>
          <p:grpSp>
            <p:nvGrpSpPr>
              <p:cNvPr id="68" name="Gruppieren 67" descr="{&quot;Key&quot;:&quot;POWER_USER_SHAPE_ICON&quot;,&quot;Value&quot;:&quot;POWER_USER_SHAPE_ICON_STYLE_2&quot;}">
                <a:extLst>
                  <a:ext uri="{FF2B5EF4-FFF2-40B4-BE49-F238E27FC236}">
                    <a16:creationId xmlns:a16="http://schemas.microsoft.com/office/drawing/2014/main" id="{C2ACEF5E-5096-29D0-5FFB-4ADAEA1A68A7}"/>
                  </a:ext>
                </a:extLst>
              </p:cNvPr>
              <p:cNvGrpSpPr>
                <a:grpSpLocks noChangeAspect="1"/>
              </p:cNvGrpSpPr>
              <p:nvPr/>
            </p:nvGrpSpPr>
            <p:grpSpPr>
              <a:xfrm>
                <a:off x="9163525" y="3777549"/>
                <a:ext cx="328332" cy="328332"/>
                <a:chOff x="7786650" y="4317126"/>
                <a:chExt cx="762000" cy="762000"/>
              </a:xfrm>
              <a:noFill/>
            </p:grpSpPr>
            <p:sp>
              <p:nvSpPr>
                <p:cNvPr id="69" name="POWER_USER_SHAPE_ICON_STYLE_2">
                  <a:extLst>
                    <a:ext uri="{FF2B5EF4-FFF2-40B4-BE49-F238E27FC236}">
                      <a16:creationId xmlns:a16="http://schemas.microsoft.com/office/drawing/2014/main" id="{7A5B9EA1-F5BE-6731-DDD8-4031E297E31D}"/>
                    </a:ext>
                  </a:extLst>
                </p:cNvPr>
                <p:cNvSpPr/>
                <p:nvPr/>
              </p:nvSpPr>
              <p:spPr>
                <a:xfrm>
                  <a:off x="7786650" y="4317126"/>
                  <a:ext cx="762000" cy="762000"/>
                </a:xfrm>
                <a:prstGeom prst="ellipse">
                  <a:avLst/>
                </a:prstGeom>
                <a:solidFill>
                  <a:sysClr val="window" lastClr="FFFFFF"/>
                </a:solidFill>
                <a:ln w="28575" cap="flat" cmpd="sng" algn="ctr">
                  <a:solidFill>
                    <a:srgbClr val="9954CC"/>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Montserrat" panose="00000500000000000000" pitchFamily="2" charset="0"/>
                    <a:ea typeface="+mn-ea"/>
                    <a:cs typeface="+mn-cs"/>
                  </a:endParaRPr>
                </a:p>
              </p:txBody>
            </p:sp>
            <p:sp>
              <p:nvSpPr>
                <p:cNvPr id="70" name="Building5" descr="{&quot;Key&quot;:&quot;POWER_USER_SHAPE_ICON&quot;,&quot;Value&quot;:&quot;POWER_USER_SHAPE_ICON_STYLE_1&quot;}">
                  <a:extLst>
                    <a:ext uri="{FF2B5EF4-FFF2-40B4-BE49-F238E27FC236}">
                      <a16:creationId xmlns:a16="http://schemas.microsoft.com/office/drawing/2014/main" id="{468CF9C6-13C5-9CBE-8D30-6711161F8FE4}"/>
                    </a:ext>
                  </a:extLst>
                </p:cNvPr>
                <p:cNvSpPr>
                  <a:spLocks noChangeAspect="1" noEditPoints="1"/>
                </p:cNvSpPr>
                <p:nvPr>
                  <p:custDataLst>
                    <p:tags r:id="rId2"/>
                  </p:custDataLst>
                </p:nvPr>
              </p:nvSpPr>
              <p:spPr bwMode="auto">
                <a:xfrm>
                  <a:off x="7913650" y="4456556"/>
                  <a:ext cx="508000" cy="483141"/>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9954CC"/>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Montserrat" panose="00000500000000000000" pitchFamily="2" charset="0"/>
                    <a:ea typeface="+mn-ea"/>
                    <a:cs typeface="+mn-cs"/>
                  </a:endParaRPr>
                </a:p>
              </p:txBody>
            </p:sp>
          </p:grpSp>
        </p:grpSp>
        <p:sp>
          <p:nvSpPr>
            <p:cNvPr id="62" name="Rechteck 61">
              <a:extLst>
                <a:ext uri="{FF2B5EF4-FFF2-40B4-BE49-F238E27FC236}">
                  <a16:creationId xmlns:a16="http://schemas.microsoft.com/office/drawing/2014/main" id="{A11CB41D-3642-EBB0-58DC-88BE1A177D91}"/>
                </a:ext>
              </a:extLst>
            </p:cNvPr>
            <p:cNvSpPr/>
            <p:nvPr/>
          </p:nvSpPr>
          <p:spPr>
            <a:xfrm>
              <a:off x="7900630" y="3457795"/>
              <a:ext cx="1358734"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Montserrat" panose="00000500000000000000" pitchFamily="2" charset="0"/>
                  <a:ea typeface="+mn-ea"/>
                  <a:cs typeface="+mn-cs"/>
                </a:rPr>
                <a:t>Building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Montserrat" panose="00000500000000000000" pitchFamily="2" charset="0"/>
                  <a:ea typeface="+mn-ea"/>
                  <a:cs typeface="+mn-cs"/>
                </a:rPr>
                <a:t>Operation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Montserrat" panose="00000500000000000000" pitchFamily="2" charset="0"/>
                  <a:ea typeface="+mn-ea"/>
                  <a:cs typeface="+mn-cs"/>
                </a:rPr>
                <a:t>and Use</a:t>
              </a:r>
            </a:p>
          </p:txBody>
        </p:sp>
        <p:sp>
          <p:nvSpPr>
            <p:cNvPr id="63" name="Rechteck 62">
              <a:extLst>
                <a:ext uri="{FF2B5EF4-FFF2-40B4-BE49-F238E27FC236}">
                  <a16:creationId xmlns:a16="http://schemas.microsoft.com/office/drawing/2014/main" id="{AD65B60B-A1BF-68F7-51D5-30E21691860F}"/>
                </a:ext>
              </a:extLst>
            </p:cNvPr>
            <p:cNvSpPr/>
            <p:nvPr/>
          </p:nvSpPr>
          <p:spPr>
            <a:xfrm>
              <a:off x="8866149" y="3803588"/>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Montserrat" panose="00000500000000000000" pitchFamily="2"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Montserrat" panose="00000500000000000000" pitchFamily="2" charset="0"/>
                <a:ea typeface="+mn-ea"/>
                <a:cs typeface="+mn-cs"/>
              </a:endParaRPr>
            </a:p>
          </p:txBody>
        </p:sp>
      </p:grpSp>
    </p:spTree>
    <p:extLst>
      <p:ext uri="{BB962C8B-B14F-4D97-AF65-F5344CB8AC3E}">
        <p14:creationId xmlns:p14="http://schemas.microsoft.com/office/powerpoint/2010/main" val="169774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D87E-0255-DB3C-9098-1ED9B152B603}"/>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09FC78B9-787E-702E-4B0F-2C0A7B401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3D812ADB-7AA8-EDB5-7829-EFA7E0BF6DED}"/>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OBJECTIVES &amp; RESEARCH QUESTIONS</a:t>
            </a:r>
            <a:br>
              <a:rPr lang="it-IT" sz="2500" b="1">
                <a:solidFill>
                  <a:srgbClr val="DD3333"/>
                </a:solidFill>
                <a:latin typeface="Montserrat" panose="00000500000000000000" pitchFamily="50" charset="0"/>
                <a:ea typeface="+mn-ea"/>
                <a:cs typeface="Arial" panose="020B0604020202020204" pitchFamily="34" charset="0"/>
              </a:rPr>
            </a:b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3A5ACF4B-A479-5412-2FC2-B4E53002B416}"/>
              </a:ext>
            </a:extLst>
          </p:cNvPr>
          <p:cNvSpPr>
            <a:spLocks noGrp="1"/>
          </p:cNvSpPr>
          <p:nvPr>
            <p:ph idx="1"/>
          </p:nvPr>
        </p:nvSpPr>
        <p:spPr>
          <a:xfrm>
            <a:off x="360000" y="1800000"/>
            <a:ext cx="11466000" cy="4158000"/>
          </a:xfrm>
        </p:spPr>
        <p:txBody>
          <a:bodyPr/>
          <a:lstStyle/>
          <a:p>
            <a:pPr marL="0" indent="0">
              <a:lnSpc>
                <a:spcPct val="200000"/>
              </a:lnSpc>
              <a:spcBef>
                <a:spcPts val="0"/>
              </a:spcBef>
              <a:buNone/>
            </a:pPr>
            <a:r>
              <a:rPr lang="de-AT" sz="1500" b="1">
                <a:solidFill>
                  <a:prstClr val="black"/>
                </a:solidFill>
                <a:latin typeface="Montserrat" panose="00000500000000000000" pitchFamily="50" charset="0"/>
                <a:cs typeface="Arial" panose="020B0604020202020204" pitchFamily="34" charset="0"/>
              </a:rPr>
              <a:t>OBJECTIVE</a:t>
            </a:r>
            <a:endParaRPr lang="en-US" sz="1500" b="1">
              <a:solidFill>
                <a:prstClr val="black"/>
              </a:solidFill>
              <a:latin typeface="Montserrat" panose="00000500000000000000" pitchFamily="50" charset="0"/>
              <a:cs typeface="Arial" panose="020B0604020202020204" pitchFamily="34" charset="0"/>
            </a:endParaRPr>
          </a:p>
          <a:p>
            <a:pPr>
              <a:lnSpc>
                <a:spcPct val="200000"/>
              </a:lnSpc>
              <a:spcBef>
                <a:spcPts val="0"/>
              </a:spcBef>
            </a:pPr>
            <a:r>
              <a:rPr lang="en-US" sz="1500">
                <a:solidFill>
                  <a:prstClr val="black"/>
                </a:solidFill>
                <a:latin typeface="Montserrat" panose="00000500000000000000" pitchFamily="50" charset="0"/>
                <a:cs typeface="Arial" panose="020B0604020202020204" pitchFamily="34" charset="0"/>
              </a:rPr>
              <a:t>Develop and apply a full-year hourly EV model to assess energy demand, flexibility, and PV self-utilization in PEDs.</a:t>
            </a:r>
          </a:p>
          <a:p>
            <a:pPr marL="0" indent="0">
              <a:lnSpc>
                <a:spcPct val="200000"/>
              </a:lnSpc>
              <a:spcBef>
                <a:spcPts val="0"/>
              </a:spcBef>
              <a:buNone/>
            </a:pPr>
            <a:r>
              <a:rPr lang="it-IT" sz="1600" b="1">
                <a:solidFill>
                  <a:srgbClr val="003B4A"/>
                </a:solidFill>
                <a:latin typeface="Montserrat" panose="00000500000000000000" pitchFamily="50" charset="0"/>
                <a:cs typeface="Arial" panose="020B0604020202020204" pitchFamily="34" charset="0"/>
              </a:rPr>
              <a:t>RESEARCH QUESTIONS</a:t>
            </a:r>
            <a:endParaRPr lang="en-US" sz="1500" b="1">
              <a:solidFill>
                <a:prstClr val="black"/>
              </a:solidFill>
              <a:latin typeface="Montserrat" panose="00000500000000000000" pitchFamily="50" charset="0"/>
              <a:cs typeface="Arial" panose="020B0604020202020204" pitchFamily="34" charset="0"/>
            </a:endParaRPr>
          </a:p>
          <a:p>
            <a:pPr marL="342900" indent="-342900">
              <a:lnSpc>
                <a:spcPct val="100000"/>
              </a:lnSpc>
              <a:spcBef>
                <a:spcPts val="600"/>
              </a:spcBef>
              <a:buFont typeface="+mj-lt"/>
              <a:buAutoNum type="arabicPeriod"/>
            </a:pPr>
            <a:r>
              <a:rPr lang="en-US" sz="1500">
                <a:solidFill>
                  <a:prstClr val="black"/>
                </a:solidFill>
                <a:latin typeface="Montserrat" panose="00000500000000000000" pitchFamily="50" charset="0"/>
                <a:cs typeface="Arial" panose="020B0604020202020204" pitchFamily="34" charset="0"/>
              </a:rPr>
              <a:t>What is the expected mobility demand per usage type in a district?</a:t>
            </a:r>
          </a:p>
          <a:p>
            <a:pPr marL="342900" indent="-342900">
              <a:lnSpc>
                <a:spcPct val="100000"/>
              </a:lnSpc>
              <a:spcBef>
                <a:spcPts val="600"/>
              </a:spcBef>
              <a:buFont typeface="+mj-lt"/>
              <a:buAutoNum type="arabicPeriod"/>
            </a:pPr>
            <a:r>
              <a:rPr lang="en-US" sz="1500">
                <a:solidFill>
                  <a:prstClr val="black"/>
                </a:solidFill>
                <a:latin typeface="Montserrat" panose="00000500000000000000" pitchFamily="50" charset="0"/>
                <a:cs typeface="Arial" panose="020B0604020202020204" pitchFamily="34" charset="0"/>
              </a:rPr>
              <a:t>How can (bi-)directional charging be optimized?</a:t>
            </a:r>
          </a:p>
          <a:p>
            <a:pPr marL="342900" indent="-342900">
              <a:lnSpc>
                <a:spcPct val="100000"/>
              </a:lnSpc>
              <a:spcBef>
                <a:spcPts val="600"/>
              </a:spcBef>
              <a:buFont typeface="+mj-lt"/>
              <a:buAutoNum type="arabicPeriod"/>
            </a:pPr>
            <a:r>
              <a:rPr lang="en-US" sz="1500">
                <a:solidFill>
                  <a:prstClr val="black"/>
                </a:solidFill>
                <a:latin typeface="Montserrat" panose="00000500000000000000" pitchFamily="50" charset="0"/>
                <a:cs typeface="Arial" panose="020B0604020202020204" pitchFamily="34" charset="0"/>
              </a:rPr>
              <a:t>How can collective EV behavior be modeled without agent-based simulation?</a:t>
            </a:r>
          </a:p>
          <a:p>
            <a:pPr marL="342900" indent="-342900">
              <a:lnSpc>
                <a:spcPct val="100000"/>
              </a:lnSpc>
              <a:spcBef>
                <a:spcPts val="600"/>
              </a:spcBef>
              <a:buFont typeface="+mj-lt"/>
              <a:buAutoNum type="arabicPeriod"/>
            </a:pPr>
            <a:r>
              <a:rPr lang="en-US" sz="1500">
                <a:solidFill>
                  <a:prstClr val="black"/>
                </a:solidFill>
                <a:latin typeface="Montserrat" panose="00000500000000000000" pitchFamily="50" charset="0"/>
                <a:cs typeface="Arial" panose="020B0604020202020204" pitchFamily="34" charset="0"/>
              </a:rPr>
              <a:t>What is the impact of EV integration on local PV utilization and grid demand?</a:t>
            </a:r>
            <a:endParaRPr lang="en-US" sz="1500" dirty="0">
              <a:solidFill>
                <a:prstClr val="black"/>
              </a:solidFill>
              <a:latin typeface="Montserrat" panose="00000500000000000000" pitchFamily="50" charset="0"/>
              <a:cs typeface="Arial" panose="020B0604020202020204" pitchFamily="34" charset="0"/>
            </a:endParaRPr>
          </a:p>
        </p:txBody>
      </p:sp>
      <p:sp>
        <p:nvSpPr>
          <p:cNvPr id="30" name="Segnaposto piè di pagina 4">
            <a:extLst>
              <a:ext uri="{FF2B5EF4-FFF2-40B4-BE49-F238E27FC236}">
                <a16:creationId xmlns:a16="http://schemas.microsoft.com/office/drawing/2014/main" id="{AF508096-FF3D-C213-A19D-76996A953EFB}"/>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BAB87121-F194-16BE-32E3-C1C31E7C1748}"/>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2</a:t>
            </a:r>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51" name="Segnaposto data 5">
            <a:extLst>
              <a:ext uri="{FF2B5EF4-FFF2-40B4-BE49-F238E27FC236}">
                <a16:creationId xmlns:a16="http://schemas.microsoft.com/office/drawing/2014/main" id="{7067C392-583F-C29B-8741-0B120477A51B}"/>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EBC971CC-509E-9C2F-8A12-C62CE2F9DC1F}"/>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CDBB1A59-AF6A-31AA-E561-C72BB3AF5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DF8462A4-BCAB-A720-D05B-3C341BA2B130}"/>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C159DC-B95E-EEEA-0068-73335508575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7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274E-5D0E-21C0-E1D8-2E3BC4668B42}"/>
            </a:ext>
          </a:extLst>
        </p:cNvPr>
        <p:cNvGrpSpPr/>
        <p:nvPr/>
      </p:nvGrpSpPr>
      <p:grpSpPr>
        <a:xfrm>
          <a:off x="0" y="0"/>
          <a:ext cx="0" cy="0"/>
          <a:chOff x="0" y="0"/>
          <a:chExt cx="0" cy="0"/>
        </a:xfrm>
      </p:grpSpPr>
      <p:pic>
        <p:nvPicPr>
          <p:cNvPr id="5" name="Grafik 4" descr="Ein Bild, das Text, Screenshot, Schrift, Zahl enthält.&#10;&#10;KI-generierte Inhalte können fehlerhaft sein.">
            <a:extLst>
              <a:ext uri="{FF2B5EF4-FFF2-40B4-BE49-F238E27FC236}">
                <a16:creationId xmlns:a16="http://schemas.microsoft.com/office/drawing/2014/main" id="{36971E6E-A3E4-9519-1873-7ED1076BF6CF}"/>
              </a:ext>
            </a:extLst>
          </p:cNvPr>
          <p:cNvPicPr>
            <a:picLocks noChangeAspect="1"/>
          </p:cNvPicPr>
          <p:nvPr/>
        </p:nvPicPr>
        <p:blipFill>
          <a:blip r:embed="rId3"/>
          <a:stretch>
            <a:fillRect/>
          </a:stretch>
        </p:blipFill>
        <p:spPr>
          <a:xfrm>
            <a:off x="2966040" y="2112347"/>
            <a:ext cx="9219960" cy="3482045"/>
          </a:xfrm>
          <a:prstGeom prst="rect">
            <a:avLst/>
          </a:prstGeom>
        </p:spPr>
      </p:pic>
      <p:pic>
        <p:nvPicPr>
          <p:cNvPr id="43" name="Immagine 42">
            <a:extLst>
              <a:ext uri="{FF2B5EF4-FFF2-40B4-BE49-F238E27FC236}">
                <a16:creationId xmlns:a16="http://schemas.microsoft.com/office/drawing/2014/main" id="{0937EB74-7AEB-3EEC-7DFE-1004FFCAC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85DA1717-EEA6-73B0-3D8F-6EC754807D07}"/>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MODEL STRUCTURE &amp; WORKFLOW</a:t>
            </a:r>
            <a:br>
              <a:rPr lang="it-IT" sz="2500" b="1">
                <a:solidFill>
                  <a:srgbClr val="003B4A"/>
                </a:solidFill>
                <a:latin typeface="Montserrat" panose="00000500000000000000" pitchFamily="50" charset="0"/>
                <a:ea typeface="+mn-ea"/>
                <a:cs typeface="Arial" panose="020B0604020202020204" pitchFamily="34" charset="0"/>
              </a:rPr>
            </a:b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80D4DA5E-8339-1C67-3303-0F09799D1446}"/>
              </a:ext>
            </a:extLst>
          </p:cNvPr>
          <p:cNvSpPr>
            <a:spLocks noGrp="1"/>
          </p:cNvSpPr>
          <p:nvPr>
            <p:ph idx="1"/>
          </p:nvPr>
        </p:nvSpPr>
        <p:spPr>
          <a:xfrm>
            <a:off x="360000" y="1800000"/>
            <a:ext cx="2684952" cy="4158000"/>
          </a:xfrm>
        </p:spPr>
        <p:txBody>
          <a:bodyPr/>
          <a:lstStyle/>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Aggregated model: </a:t>
            </a:r>
            <a:r>
              <a:rPr lang="de-AT" sz="1500">
                <a:solidFill>
                  <a:prstClr val="black"/>
                </a:solidFill>
                <a:latin typeface="Montserrat" panose="00000500000000000000" pitchFamily="50" charset="0"/>
                <a:cs typeface="Arial" panose="020B0604020202020204" pitchFamily="34" charset="0"/>
              </a:rPr>
              <a:t>hourly resolution, full year</a:t>
            </a:r>
          </a:p>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Usage types</a:t>
            </a:r>
            <a:r>
              <a:rPr lang="de-AT" sz="1500">
                <a:solidFill>
                  <a:prstClr val="black"/>
                </a:solidFill>
                <a:latin typeface="Montserrat" panose="00000500000000000000" pitchFamily="50" charset="0"/>
                <a:cs typeface="Arial" panose="020B0604020202020204" pitchFamily="34" charset="0"/>
              </a:rPr>
              <a:t>: </a:t>
            </a:r>
          </a:p>
          <a:p>
            <a:pPr marL="0" indent="0">
              <a:lnSpc>
                <a:spcPct val="100000"/>
              </a:lnSpc>
              <a:spcBef>
                <a:spcPts val="0"/>
              </a:spcBef>
              <a:buNone/>
            </a:pPr>
            <a:r>
              <a:rPr lang="de-AT" sz="1500">
                <a:solidFill>
                  <a:prstClr val="black"/>
                </a:solidFill>
                <a:latin typeface="Montserrat" panose="00000500000000000000" pitchFamily="50" charset="0"/>
                <a:cs typeface="Arial" panose="020B0604020202020204" pitchFamily="34" charset="0"/>
              </a:rPr>
              <a:t>residential, office, education, retail</a:t>
            </a:r>
          </a:p>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Inputs</a:t>
            </a:r>
            <a:r>
              <a:rPr lang="de-AT" sz="1500">
                <a:solidFill>
                  <a:prstClr val="black"/>
                </a:solidFill>
                <a:latin typeface="Montserrat" panose="00000500000000000000" pitchFamily="50" charset="0"/>
                <a:cs typeface="Arial" panose="020B0604020202020204" pitchFamily="34" charset="0"/>
              </a:rPr>
              <a:t>: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floor area,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occupancy,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trip statistics,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vehicle availability</a:t>
            </a:r>
          </a:p>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Outputs</a:t>
            </a:r>
            <a:r>
              <a:rPr lang="de-AT" sz="1500">
                <a:solidFill>
                  <a:prstClr val="black"/>
                </a:solidFill>
                <a:latin typeface="Montserrat" panose="00000500000000000000" pitchFamily="50" charset="0"/>
                <a:cs typeface="Arial" panose="020B0604020202020204" pitchFamily="34" charset="0"/>
              </a:rPr>
              <a:t>: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energy demand for mobility,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charging/discharging energy,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SoC profiles</a:t>
            </a:r>
            <a:endParaRPr lang="en-US" sz="1500" dirty="0">
              <a:solidFill>
                <a:prstClr val="black"/>
              </a:solidFill>
              <a:latin typeface="Montserrat" panose="00000500000000000000" pitchFamily="50" charset="0"/>
              <a:cs typeface="Arial" panose="020B0604020202020204" pitchFamily="34" charset="0"/>
            </a:endParaRPr>
          </a:p>
        </p:txBody>
      </p:sp>
      <p:sp>
        <p:nvSpPr>
          <p:cNvPr id="30" name="Segnaposto piè di pagina 4">
            <a:extLst>
              <a:ext uri="{FF2B5EF4-FFF2-40B4-BE49-F238E27FC236}">
                <a16:creationId xmlns:a16="http://schemas.microsoft.com/office/drawing/2014/main" id="{68410802-3EAB-BA56-D23F-FF9D91400B82}"/>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9DDE5A11-7E70-4892-C276-1493A750E082}"/>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3</a:t>
            </a:r>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51" name="Segnaposto data 5">
            <a:extLst>
              <a:ext uri="{FF2B5EF4-FFF2-40B4-BE49-F238E27FC236}">
                <a16:creationId xmlns:a16="http://schemas.microsoft.com/office/drawing/2014/main" id="{3CDD70B6-A156-5F19-2CAC-F76061747C17}"/>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D7FDEDC9-5CB1-29A7-8D17-730B86662D51}"/>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706DD91F-CED1-7811-68E4-6BD69593AD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305751C5-323A-B40E-3BA2-176EDF6F9526}"/>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3C51CCF-4CB9-0D70-6327-5A801DFCF2D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0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0772C-C05F-9A30-1638-4D7C573C5FF5}"/>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ACE6D9B3-816D-2D7C-0199-9DE16D525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EFDAC50F-71A0-7AF5-2106-638B68F777C9}"/>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INPUT DATA &amp; ASSUMPTIONS</a:t>
            </a:r>
            <a:br>
              <a:rPr lang="it-IT" sz="2500" b="1">
                <a:solidFill>
                  <a:srgbClr val="003B4A"/>
                </a:solidFill>
                <a:latin typeface="Montserrat" panose="00000500000000000000" pitchFamily="50" charset="0"/>
                <a:ea typeface="+mn-ea"/>
                <a:cs typeface="Arial" panose="020B0604020202020204" pitchFamily="34" charset="0"/>
              </a:rPr>
            </a:b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6481C631-A38F-82F4-B972-EEB9565E9F8B}"/>
              </a:ext>
            </a:extLst>
          </p:cNvPr>
          <p:cNvSpPr>
            <a:spLocks noGrp="1"/>
          </p:cNvSpPr>
          <p:nvPr>
            <p:ph idx="1"/>
          </p:nvPr>
        </p:nvSpPr>
        <p:spPr>
          <a:xfrm>
            <a:off x="360000" y="1800000"/>
            <a:ext cx="3015000" cy="4158000"/>
          </a:xfrm>
        </p:spPr>
        <p:txBody>
          <a:bodyPr/>
          <a:lstStyle/>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Sources: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census data,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literature on mileage,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EV shares,</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simultaneity</a:t>
            </a:r>
          </a:p>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EV presence profiles by hour and usage Key variables: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usable floor area,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average mileage per person, </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vehicle density,</a:t>
            </a:r>
          </a:p>
          <a:p>
            <a:pPr>
              <a:lnSpc>
                <a:spcPct val="100000"/>
              </a:lnSpc>
              <a:spcBef>
                <a:spcPts val="0"/>
              </a:spcBef>
            </a:pPr>
            <a:r>
              <a:rPr lang="de-AT" sz="1500">
                <a:solidFill>
                  <a:prstClr val="black"/>
                </a:solidFill>
                <a:latin typeface="Montserrat" panose="00000500000000000000" pitchFamily="50" charset="0"/>
                <a:cs typeface="Arial" panose="020B0604020202020204" pitchFamily="34" charset="0"/>
              </a:rPr>
              <a:t>simultaneity factors</a:t>
            </a:r>
          </a:p>
          <a:p>
            <a:pPr marL="0" indent="0">
              <a:lnSpc>
                <a:spcPct val="100000"/>
              </a:lnSpc>
              <a:spcBef>
                <a:spcPts val="0"/>
              </a:spcBef>
              <a:buNone/>
            </a:pPr>
            <a:r>
              <a:rPr lang="de-AT" sz="1500" b="1">
                <a:solidFill>
                  <a:prstClr val="black"/>
                </a:solidFill>
                <a:latin typeface="Montserrat" panose="00000500000000000000" pitchFamily="50" charset="0"/>
                <a:cs typeface="Arial" panose="020B0604020202020204" pitchFamily="34" charset="0"/>
              </a:rPr>
              <a:t>Charging/discharging logic </a:t>
            </a:r>
            <a:r>
              <a:rPr lang="de-AT" sz="1500">
                <a:solidFill>
                  <a:prstClr val="black"/>
                </a:solidFill>
                <a:latin typeface="Montserrat" panose="00000500000000000000" pitchFamily="50" charset="0"/>
                <a:cs typeface="Arial" panose="020B0604020202020204" pitchFamily="34" charset="0"/>
              </a:rPr>
              <a:t>based on PV availability and regional DSM signals</a:t>
            </a:r>
            <a:endParaRPr lang="en-US" sz="1500" dirty="0">
              <a:solidFill>
                <a:prstClr val="black"/>
              </a:solidFill>
              <a:latin typeface="Montserrat" panose="00000500000000000000" pitchFamily="50" charset="0"/>
              <a:cs typeface="Arial" panose="020B0604020202020204" pitchFamily="34" charset="0"/>
            </a:endParaRPr>
          </a:p>
        </p:txBody>
      </p:sp>
      <p:sp>
        <p:nvSpPr>
          <p:cNvPr id="30" name="Segnaposto piè di pagina 4">
            <a:extLst>
              <a:ext uri="{FF2B5EF4-FFF2-40B4-BE49-F238E27FC236}">
                <a16:creationId xmlns:a16="http://schemas.microsoft.com/office/drawing/2014/main" id="{7DEFD1E2-A6C3-BEB3-77F4-FD47EDC85EF7}"/>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2B2D456D-FD58-DE09-1354-D4D9C5152FFF}"/>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a:t>
            </a:r>
            <a:r>
              <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rPr>
              <a:t>4</a:t>
            </a:r>
          </a:p>
        </p:txBody>
      </p:sp>
      <p:sp>
        <p:nvSpPr>
          <p:cNvPr id="51" name="Segnaposto data 5">
            <a:extLst>
              <a:ext uri="{FF2B5EF4-FFF2-40B4-BE49-F238E27FC236}">
                <a16:creationId xmlns:a16="http://schemas.microsoft.com/office/drawing/2014/main" id="{1D56481F-FE25-A902-560D-22C40D090394}"/>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87381F91-C0BC-3B5B-E3E7-8C1D216B0931}"/>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37B5BB4A-2713-B29E-4A53-1AE9865E3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DC6C29D1-B61D-6AF7-9BD8-74C72EAB2747}"/>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F02DE51-D171-D9F8-99C0-4690A6C8AF9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Diagramm, Reihe, Screenshot enthält.&#10;&#10;KI-generierte Inhalte können fehlerhaft sein.">
            <a:extLst>
              <a:ext uri="{FF2B5EF4-FFF2-40B4-BE49-F238E27FC236}">
                <a16:creationId xmlns:a16="http://schemas.microsoft.com/office/drawing/2014/main" id="{2CFA208B-A349-2F3A-2AF7-44C8AC2DBB23}"/>
              </a:ext>
            </a:extLst>
          </p:cNvPr>
          <p:cNvPicPr>
            <a:picLocks noChangeAspect="1"/>
          </p:cNvPicPr>
          <p:nvPr/>
        </p:nvPicPr>
        <p:blipFill rotWithShape="1">
          <a:blip r:embed="rId6">
            <a:extLst>
              <a:ext uri="{28A0092B-C50C-407E-A947-70E740481C1C}">
                <a14:useLocalDpi xmlns:a14="http://schemas.microsoft.com/office/drawing/2010/main" val="0"/>
              </a:ext>
            </a:extLst>
          </a:blip>
          <a:srcRect l="3113" t="7783" r="1127" b="3382"/>
          <a:stretch/>
        </p:blipFill>
        <p:spPr bwMode="auto">
          <a:xfrm>
            <a:off x="3375000" y="1917432"/>
            <a:ext cx="8638211" cy="3204909"/>
          </a:xfrm>
          <a:prstGeom prst="rect">
            <a:avLst/>
          </a:prstGeom>
          <a:noFill/>
          <a:ln>
            <a:noFill/>
          </a:ln>
          <a:extLst>
            <a:ext uri="{53640926-AAD7-44D8-BBD7-CCE9431645EC}">
              <a14:shadowObscured xmlns:a14="http://schemas.microsoft.com/office/drawing/2010/main"/>
            </a:ext>
          </a:extLst>
        </p:spPr>
      </p:pic>
      <p:sp>
        <p:nvSpPr>
          <p:cNvPr id="8" name="Textfeld 7">
            <a:extLst>
              <a:ext uri="{FF2B5EF4-FFF2-40B4-BE49-F238E27FC236}">
                <a16:creationId xmlns:a16="http://schemas.microsoft.com/office/drawing/2014/main" id="{AA4CA1B4-A43C-161C-7768-3C11AECE18CB}"/>
              </a:ext>
            </a:extLst>
          </p:cNvPr>
          <p:cNvSpPr txBox="1"/>
          <p:nvPr/>
        </p:nvSpPr>
        <p:spPr>
          <a:xfrm>
            <a:off x="3547788" y="5141773"/>
            <a:ext cx="8465423" cy="574773"/>
          </a:xfrm>
          <a:prstGeom prst="rect">
            <a:avLst/>
          </a:prstGeom>
          <a:noFill/>
        </p:spPr>
        <p:txBody>
          <a:bodyPr wrap="square">
            <a:spAutoFit/>
          </a:bodyPr>
          <a:lstStyle/>
          <a:p>
            <a:pPr marL="0" marR="0" lvl="0" indent="182880" algn="just" defTabSz="914400" rtl="0" eaLnBrk="1" fontAlgn="auto" latinLnBrk="0" hangingPunct="1">
              <a:lnSpc>
                <a:spcPct val="95000"/>
              </a:lnSpc>
              <a:spcBef>
                <a:spcPts val="0"/>
              </a:spcBef>
              <a:spcAft>
                <a:spcPts val="600"/>
              </a:spcAft>
              <a:buClrTx/>
              <a:buSzTx/>
              <a:buFontTx/>
              <a:buNone/>
              <a:tabLst>
                <a:tab pos="182880" algn="l"/>
              </a:tabLst>
              <a:defRPr/>
            </a:pPr>
            <a:r>
              <a:rPr kumimoji="0" lang="en-US" sz="1050" b="1" i="0" u="none" strike="noStrike" kern="1200" cap="none" spc="-5" normalizeH="0" baseline="0" noProof="0">
                <a:ln>
                  <a:noFill/>
                </a:ln>
                <a:solidFill>
                  <a:prstClr val="black"/>
                </a:solidFill>
                <a:effectLst/>
                <a:uLnTx/>
                <a:uFillTx/>
                <a:latin typeface="Montserrat" panose="00000500000000000000" pitchFamily="2" charset="0"/>
                <a:ea typeface="SimSun" panose="02010600030101010101" pitchFamily="2" charset="-122"/>
                <a:cs typeface="+mn-cs"/>
              </a:rPr>
              <a:t>Hourly probabilities of vehicle presence per usage</a:t>
            </a:r>
            <a:r>
              <a:rPr kumimoji="0" lang="en-US" sz="1050" b="0" i="0" u="none" strike="noStrike" kern="1200" cap="none" spc="-5" normalizeH="0" baseline="0" noProof="0">
                <a:ln>
                  <a:noFill/>
                </a:ln>
                <a:solidFill>
                  <a:prstClr val="black"/>
                </a:solidFill>
                <a:effectLst/>
                <a:uLnTx/>
                <a:uFillTx/>
                <a:latin typeface="Montserrat" panose="00000500000000000000" pitchFamily="2" charset="0"/>
                <a:ea typeface="SimSun" panose="02010600030101010101" pitchFamily="2" charset="-122"/>
                <a:cs typeface="+mn-cs"/>
              </a:rPr>
              <a:t>: residential (orange, bottom), work (blue, middle) or retail/shopping (top, purple). Vehicles “leaving” (red) are considered onsite, switching to offsite at the end of the hour but can still be charged before, “returning” are offsite and arrive at the end of the current hour</a:t>
            </a:r>
            <a:endParaRPr kumimoji="0" lang="de-AT" sz="1200" b="0" i="0" u="none" strike="noStrike" kern="1200" cap="none" spc="-5" normalizeH="0" baseline="0" noProof="0">
              <a:ln>
                <a:noFill/>
              </a:ln>
              <a:solidFill>
                <a:prstClr val="black"/>
              </a:solidFill>
              <a:effectLst/>
              <a:uLnTx/>
              <a:uFillTx/>
              <a:latin typeface="Montserrat" panose="00000500000000000000" pitchFamily="2" charset="0"/>
              <a:ea typeface="SimSun" panose="02010600030101010101" pitchFamily="2" charset="-122"/>
              <a:cs typeface="+mn-cs"/>
            </a:endParaRPr>
          </a:p>
        </p:txBody>
      </p:sp>
    </p:spTree>
    <p:extLst>
      <p:ext uri="{BB962C8B-B14F-4D97-AF65-F5344CB8AC3E}">
        <p14:creationId xmlns:p14="http://schemas.microsoft.com/office/powerpoint/2010/main" val="1588462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A8007-BD20-8A97-28A9-5B87F027E631}"/>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F132C66D-91EF-DE90-EE5F-05112A2DF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CBD0C3C9-EE39-C726-3DE7-07B7153699D6}"/>
              </a:ext>
            </a:extLst>
          </p:cNvPr>
          <p:cNvSpPr>
            <a:spLocks noGrp="1"/>
          </p:cNvSpPr>
          <p:nvPr>
            <p:ph type="title"/>
          </p:nvPr>
        </p:nvSpPr>
        <p:spPr>
          <a:xfrm>
            <a:off x="360000" y="360000"/>
            <a:ext cx="11466000" cy="1440000"/>
          </a:xfrm>
        </p:spPr>
        <p:txBody>
          <a:bodyPr>
            <a:normAutofit fontScale="90000"/>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EV OPERATION &amp; </a:t>
            </a:r>
            <a:br>
              <a:rPr lang="it-IT" sz="2500" b="1">
                <a:solidFill>
                  <a:srgbClr val="003B4A"/>
                </a:solidFill>
                <a:latin typeface="Montserrat" panose="00000500000000000000" pitchFamily="50" charset="0"/>
                <a:ea typeface="+mn-ea"/>
                <a:cs typeface="Arial" panose="020B0604020202020204" pitchFamily="34" charset="0"/>
              </a:rPr>
            </a:br>
            <a:r>
              <a:rPr lang="it-IT" sz="2500" b="1">
                <a:solidFill>
                  <a:srgbClr val="003B4A"/>
                </a:solidFill>
                <a:latin typeface="Montserrat" panose="00000500000000000000" pitchFamily="50" charset="0"/>
                <a:ea typeface="+mn-ea"/>
                <a:cs typeface="Arial" panose="020B0604020202020204" pitchFamily="34" charset="0"/>
              </a:rPr>
              <a:t>BATTERY SOC MODELLING</a:t>
            </a:r>
            <a:br>
              <a:rPr lang="it-IT" sz="2500" b="1">
                <a:solidFill>
                  <a:srgbClr val="003B4A"/>
                </a:solidFill>
                <a:latin typeface="Montserrat" panose="00000500000000000000" pitchFamily="50" charset="0"/>
                <a:ea typeface="+mn-ea"/>
                <a:cs typeface="Arial" panose="020B0604020202020204" pitchFamily="34" charset="0"/>
              </a:rPr>
            </a:b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8A54C758-D47B-9AA1-76F8-6930C4C80B54}"/>
              </a:ext>
            </a:extLst>
          </p:cNvPr>
          <p:cNvSpPr>
            <a:spLocks noGrp="1"/>
          </p:cNvSpPr>
          <p:nvPr>
            <p:ph idx="1"/>
          </p:nvPr>
        </p:nvSpPr>
        <p:spPr>
          <a:xfrm>
            <a:off x="360000" y="1800000"/>
            <a:ext cx="4888656" cy="4158000"/>
          </a:xfrm>
        </p:spPr>
        <p:txBody>
          <a:bodyPr/>
          <a:lstStyle/>
          <a:p>
            <a:pPr marL="324000" indent="-342900">
              <a:lnSpc>
                <a:spcPct val="100000"/>
              </a:lnSpc>
              <a:spcBef>
                <a:spcPts val="1200"/>
              </a:spcBef>
              <a:buFont typeface="+mj-lt"/>
              <a:buAutoNum type="arabicPeriod"/>
            </a:pPr>
            <a:r>
              <a:rPr lang="de-AT" sz="1500" dirty="0" err="1">
                <a:solidFill>
                  <a:prstClr val="black"/>
                </a:solidFill>
                <a:latin typeface="Montserrat" panose="00000500000000000000" pitchFamily="50" charset="0"/>
                <a:cs typeface="Arial" panose="020B0604020202020204" pitchFamily="34" charset="0"/>
              </a:rPr>
              <a:t>Hourly</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tracking</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of</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onsite</a:t>
            </a:r>
            <a:r>
              <a:rPr lang="de-AT" sz="1500" dirty="0">
                <a:solidFill>
                  <a:prstClr val="black"/>
                </a:solidFill>
                <a:latin typeface="Montserrat" panose="00000500000000000000" pitchFamily="50" charset="0"/>
                <a:cs typeface="Arial" panose="020B0604020202020204" pitchFamily="34" charset="0"/>
              </a:rPr>
              <a:t>/</a:t>
            </a:r>
            <a:r>
              <a:rPr lang="de-AT" sz="1500" dirty="0" err="1">
                <a:solidFill>
                  <a:prstClr val="black"/>
                </a:solidFill>
                <a:latin typeface="Montserrat" panose="00000500000000000000" pitchFamily="50" charset="0"/>
                <a:cs typeface="Arial" panose="020B0604020202020204" pitchFamily="34" charset="0"/>
              </a:rPr>
              <a:t>offsite</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Evs</a:t>
            </a:r>
            <a:endParaRPr lang="de-AT" sz="1500" dirty="0">
              <a:solidFill>
                <a:prstClr val="black"/>
              </a:solidFill>
              <a:latin typeface="Montserrat" panose="00000500000000000000" pitchFamily="50" charset="0"/>
              <a:cs typeface="Arial" panose="020B0604020202020204" pitchFamily="34" charset="0"/>
            </a:endParaRPr>
          </a:p>
          <a:p>
            <a:pPr marL="324000" indent="-342900">
              <a:lnSpc>
                <a:spcPct val="100000"/>
              </a:lnSpc>
              <a:spcBef>
                <a:spcPts val="1200"/>
              </a:spcBef>
              <a:buFont typeface="+mj-lt"/>
              <a:buAutoNum type="arabicPeriod"/>
            </a:pPr>
            <a:r>
              <a:rPr lang="de-AT" sz="1500" dirty="0" err="1">
                <a:solidFill>
                  <a:prstClr val="black"/>
                </a:solidFill>
                <a:latin typeface="Montserrat" panose="00000500000000000000" pitchFamily="50" charset="0"/>
                <a:cs typeface="Arial" panose="020B0604020202020204" pitchFamily="34" charset="0"/>
              </a:rPr>
              <a:t>Battery</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SoC</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evolution</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drive</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discharge</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grid</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charging</a:t>
            </a:r>
            <a:r>
              <a:rPr lang="de-AT" sz="1500" dirty="0">
                <a:solidFill>
                  <a:prstClr val="black"/>
                </a:solidFill>
                <a:latin typeface="Montserrat" panose="00000500000000000000" pitchFamily="50" charset="0"/>
                <a:cs typeface="Arial" panose="020B0604020202020204" pitchFamily="34" charset="0"/>
              </a:rPr>
              <a:t>, PV </a:t>
            </a:r>
            <a:r>
              <a:rPr lang="de-AT" sz="1500" dirty="0" err="1">
                <a:solidFill>
                  <a:prstClr val="black"/>
                </a:solidFill>
                <a:latin typeface="Montserrat" panose="00000500000000000000" pitchFamily="50" charset="0"/>
                <a:cs typeface="Arial" panose="020B0604020202020204" pitchFamily="34" charset="0"/>
              </a:rPr>
              <a:t>charging</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self-discharge</a:t>
            </a:r>
            <a:r>
              <a:rPr lang="de-AT" sz="1500" dirty="0">
                <a:solidFill>
                  <a:prstClr val="black"/>
                </a:solidFill>
                <a:latin typeface="Montserrat" panose="00000500000000000000" pitchFamily="50" charset="0"/>
                <a:cs typeface="Arial" panose="020B0604020202020204" pitchFamily="34" charset="0"/>
              </a:rPr>
              <a:t>)</a:t>
            </a:r>
          </a:p>
          <a:p>
            <a:pPr marL="324000" indent="-342900">
              <a:lnSpc>
                <a:spcPct val="100000"/>
              </a:lnSpc>
              <a:spcBef>
                <a:spcPts val="1200"/>
              </a:spcBef>
              <a:buFont typeface="+mj-lt"/>
              <a:buAutoNum type="arabicPeriod"/>
            </a:pPr>
            <a:r>
              <a:rPr lang="de-AT" sz="1500" dirty="0" err="1">
                <a:solidFill>
                  <a:prstClr val="black"/>
                </a:solidFill>
                <a:latin typeface="Montserrat" panose="00000500000000000000" pitchFamily="50" charset="0"/>
                <a:cs typeface="Arial" panose="020B0604020202020204" pitchFamily="34" charset="0"/>
              </a:rPr>
              <a:t>Priority</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local</a:t>
            </a:r>
            <a:r>
              <a:rPr lang="de-AT" sz="1500" dirty="0">
                <a:solidFill>
                  <a:prstClr val="black"/>
                </a:solidFill>
                <a:latin typeface="Montserrat" panose="00000500000000000000" pitchFamily="50" charset="0"/>
                <a:cs typeface="Arial" panose="020B0604020202020204" pitchFamily="34" charset="0"/>
              </a:rPr>
              <a:t> PV → </a:t>
            </a:r>
            <a:r>
              <a:rPr lang="de-AT" sz="1500" dirty="0" err="1">
                <a:solidFill>
                  <a:prstClr val="black"/>
                </a:solidFill>
                <a:latin typeface="Montserrat" panose="00000500000000000000" pitchFamily="50" charset="0"/>
                <a:cs typeface="Arial" panose="020B0604020202020204" pitchFamily="34" charset="0"/>
              </a:rPr>
              <a:t>local</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battery</a:t>
            </a:r>
            <a:r>
              <a:rPr lang="de-AT" sz="1500" dirty="0">
                <a:solidFill>
                  <a:prstClr val="black"/>
                </a:solidFill>
                <a:latin typeface="Montserrat" panose="00000500000000000000" pitchFamily="50" charset="0"/>
                <a:cs typeface="Arial" panose="020B0604020202020204" pitchFamily="34" charset="0"/>
              </a:rPr>
              <a:t> → regional RES → </a:t>
            </a:r>
            <a:r>
              <a:rPr lang="de-AT" sz="1500" dirty="0" err="1">
                <a:solidFill>
                  <a:prstClr val="black"/>
                </a:solidFill>
                <a:latin typeface="Montserrat" panose="00000500000000000000" pitchFamily="50" charset="0"/>
                <a:cs typeface="Arial" panose="020B0604020202020204" pitchFamily="34" charset="0"/>
              </a:rPr>
              <a:t>grid</a:t>
            </a:r>
            <a:endParaRPr lang="de-AT" sz="1500" dirty="0">
              <a:solidFill>
                <a:prstClr val="black"/>
              </a:solidFill>
              <a:latin typeface="Montserrat" panose="00000500000000000000" pitchFamily="50" charset="0"/>
              <a:cs typeface="Arial" panose="020B0604020202020204" pitchFamily="34" charset="0"/>
            </a:endParaRPr>
          </a:p>
          <a:p>
            <a:pPr marL="324000" indent="-342900">
              <a:lnSpc>
                <a:spcPct val="100000"/>
              </a:lnSpc>
              <a:spcBef>
                <a:spcPts val="1200"/>
              </a:spcBef>
              <a:buFont typeface="+mj-lt"/>
              <a:buAutoNum type="arabicPeriod"/>
            </a:pPr>
            <a:r>
              <a:rPr lang="de-AT" sz="1500" dirty="0">
                <a:solidFill>
                  <a:prstClr val="black"/>
                </a:solidFill>
                <a:latin typeface="Montserrat" panose="00000500000000000000" pitchFamily="50" charset="0"/>
                <a:cs typeface="Arial" panose="020B0604020202020204" pitchFamily="34" charset="0"/>
              </a:rPr>
              <a:t>Bi-</a:t>
            </a:r>
            <a:r>
              <a:rPr lang="de-AT" sz="1500" dirty="0" err="1">
                <a:solidFill>
                  <a:prstClr val="black"/>
                </a:solidFill>
                <a:latin typeface="Montserrat" panose="00000500000000000000" pitchFamily="50" charset="0"/>
                <a:cs typeface="Arial" panose="020B0604020202020204" pitchFamily="34" charset="0"/>
              </a:rPr>
              <a:t>directional</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charging</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logic</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based</a:t>
            </a:r>
            <a:r>
              <a:rPr lang="de-AT" sz="1500" dirty="0">
                <a:solidFill>
                  <a:prstClr val="black"/>
                </a:solidFill>
                <a:latin typeface="Montserrat" panose="00000500000000000000" pitchFamily="50" charset="0"/>
                <a:cs typeface="Arial" panose="020B0604020202020204" pitchFamily="34" charset="0"/>
              </a:rPr>
              <a:t> on </a:t>
            </a:r>
            <a:r>
              <a:rPr lang="de-AT" sz="1500" dirty="0" err="1">
                <a:solidFill>
                  <a:prstClr val="black"/>
                </a:solidFill>
                <a:latin typeface="Montserrat" panose="00000500000000000000" pitchFamily="50" charset="0"/>
                <a:cs typeface="Arial" panose="020B0604020202020204" pitchFamily="34" charset="0"/>
              </a:rPr>
              <a:t>minimum</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SoC</a:t>
            </a:r>
            <a:r>
              <a:rPr lang="de-AT" sz="1500" dirty="0">
                <a:solidFill>
                  <a:prstClr val="black"/>
                </a:solidFill>
                <a:latin typeface="Montserrat" panose="00000500000000000000" pitchFamily="50" charset="0"/>
                <a:cs typeface="Arial" panose="020B0604020202020204" pitchFamily="34" charset="0"/>
              </a:rPr>
              <a:t> and </a:t>
            </a:r>
            <a:r>
              <a:rPr lang="de-AT" sz="1500" dirty="0" err="1">
                <a:solidFill>
                  <a:prstClr val="black"/>
                </a:solidFill>
                <a:latin typeface="Montserrat" panose="00000500000000000000" pitchFamily="50" charset="0"/>
                <a:cs typeface="Arial" panose="020B0604020202020204" pitchFamily="34" charset="0"/>
              </a:rPr>
              <a:t>building</a:t>
            </a:r>
            <a:r>
              <a:rPr lang="de-AT" sz="1500" dirty="0">
                <a:solidFill>
                  <a:prstClr val="black"/>
                </a:solidFill>
                <a:latin typeface="Montserrat" panose="00000500000000000000" pitchFamily="50" charset="0"/>
                <a:cs typeface="Arial" panose="020B0604020202020204" pitchFamily="34" charset="0"/>
              </a:rPr>
              <a:t> </a:t>
            </a:r>
            <a:r>
              <a:rPr lang="de-AT" sz="1500" dirty="0" err="1">
                <a:solidFill>
                  <a:prstClr val="black"/>
                </a:solidFill>
                <a:latin typeface="Montserrat" panose="00000500000000000000" pitchFamily="50" charset="0"/>
                <a:cs typeface="Arial" panose="020B0604020202020204" pitchFamily="34" charset="0"/>
              </a:rPr>
              <a:t>demand</a:t>
            </a:r>
            <a:endParaRPr lang="en-US" sz="1500" dirty="0">
              <a:solidFill>
                <a:prstClr val="black"/>
              </a:solidFill>
              <a:latin typeface="Montserrat" panose="00000500000000000000" pitchFamily="50" charset="0"/>
              <a:cs typeface="Arial" panose="020B0604020202020204" pitchFamily="34" charset="0"/>
            </a:endParaRPr>
          </a:p>
        </p:txBody>
      </p:sp>
      <p:sp>
        <p:nvSpPr>
          <p:cNvPr id="30" name="Segnaposto piè di pagina 4">
            <a:extLst>
              <a:ext uri="{FF2B5EF4-FFF2-40B4-BE49-F238E27FC236}">
                <a16:creationId xmlns:a16="http://schemas.microsoft.com/office/drawing/2014/main" id="{2B04B419-E1FE-1B3B-5C21-D56AEF8B8C43}"/>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AB361955-1F27-9537-1BDE-05D980BF8C69}"/>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5</a:t>
            </a:r>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51" name="Segnaposto data 5">
            <a:extLst>
              <a:ext uri="{FF2B5EF4-FFF2-40B4-BE49-F238E27FC236}">
                <a16:creationId xmlns:a16="http://schemas.microsoft.com/office/drawing/2014/main" id="{3AA8676E-63B7-445B-9930-EC592736C3B7}"/>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4112F9B0-D604-C000-7357-FBFA7C500AA8}"/>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47A44D0C-EF5C-BB6B-06DA-883AF2816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ED7F975D-EAA5-AE7C-936E-011D8CDD3D24}"/>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EA96EE-95B4-0B6F-50D8-F272EF48988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Ein Bild, das Text, Screenshot, Diagramm, Farbigkeit enthält.&#10;&#10;KI-generierte Inhalte können fehlerhaft sein.">
            <a:extLst>
              <a:ext uri="{FF2B5EF4-FFF2-40B4-BE49-F238E27FC236}">
                <a16:creationId xmlns:a16="http://schemas.microsoft.com/office/drawing/2014/main" id="{FC059DA2-7D53-FAAB-93C1-3EF4B74B696C}"/>
              </a:ext>
            </a:extLst>
          </p:cNvPr>
          <p:cNvPicPr>
            <a:picLocks noChangeAspect="1"/>
          </p:cNvPicPr>
          <p:nvPr/>
        </p:nvPicPr>
        <p:blipFill>
          <a:blip r:embed="rId6"/>
          <a:stretch>
            <a:fillRect/>
          </a:stretch>
        </p:blipFill>
        <p:spPr>
          <a:xfrm>
            <a:off x="5490000" y="359999"/>
            <a:ext cx="6481867" cy="5517350"/>
          </a:xfrm>
          <a:prstGeom prst="rect">
            <a:avLst/>
          </a:prstGeom>
        </p:spPr>
      </p:pic>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C77FF783-D90C-03C0-706C-066A451D2B3E}"/>
                  </a:ext>
                </a:extLst>
              </p:cNvPr>
              <p:cNvSpPr txBox="1"/>
              <p:nvPr/>
            </p:nvSpPr>
            <p:spPr>
              <a:xfrm>
                <a:off x="220133" y="4326985"/>
                <a:ext cx="4956383" cy="1407116"/>
              </a:xfrm>
              <a:prstGeom prst="rect">
                <a:avLst/>
              </a:prstGeom>
              <a:noFill/>
            </p:spPr>
            <p:txBody>
              <a:bodyPr wrap="square">
                <a:spAutoFit/>
              </a:bodyPr>
              <a:lstStyle/>
              <a:p>
                <a:pPr marL="457200" marR="0" lvl="0" indent="0" algn="just" defTabSz="914400" rtl="0" eaLnBrk="1" fontAlgn="auto" latinLnBrk="0" hangingPunct="1">
                  <a:lnSpc>
                    <a:spcPct val="90000"/>
                  </a:lnSpc>
                  <a:spcBef>
                    <a:spcPts val="1200"/>
                  </a:spcBef>
                  <a:spcAft>
                    <a:spcPts val="1200"/>
                  </a:spcAft>
                  <a:buClrTx/>
                  <a:buSzTx/>
                  <a:buFontTx/>
                  <a:buNone/>
                  <a:tabLst>
                    <a:tab pos="1600200" algn="ctr"/>
                    <a:tab pos="3200400" algn="r"/>
                  </a:tabLst>
                  <a:defRPr/>
                </a:pPr>
                <a14:m>
                  <m:oMathPara xmlns:m="http://schemas.openxmlformats.org/officeDocument/2006/math">
                    <m:oMathParaPr>
                      <m:jc m:val="left"/>
                    </m:oMathParaPr>
                    <m:oMath xmlns:m="http://schemas.openxmlformats.org/officeDocument/2006/math">
                      <m:sSub>
                        <m:sSubPr>
                          <m:ctrlPr>
                            <a:rPr kumimoji="0" lang="de-AT"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Symbol" panose="05050102010706020507" pitchFamily="18" charset="2"/>
                            </a:rPr>
                          </m:ctrlPr>
                        </m:sSub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SoC</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d</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Sub>
                      <m:d>
                        <m:d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d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t</m:t>
                          </m:r>
                        </m:e>
                      </m:d>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εSoC</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d</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Sub>
                      <m:d>
                        <m:d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d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e>
                      </m:d>
                    </m:oMath>
                  </m:oMathPara>
                </a14:m>
                <a:b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a:b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 +(</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𝐂𝐦𝐢𝐧</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𝐂𝐟𝐥𝐞𝐱</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𝐃</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𝐫</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𝐥</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Sup>
                      <m:sSubSup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SupPr>
                      <m:e>
                        <m:sSup>
                          <m:sSup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p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c</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sup>
                        </m:s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N</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d</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sup>
                    </m:sSub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 </m:t>
                    </m:r>
                  </m:oMath>
                </a14:m>
                <a:r>
                  <a:rPr kumimoji="0" lang="de-AT" sz="1400" b="0" i="0" u="none" strike="noStrike" kern="1200" cap="none" spc="0" normalizeH="0" baseline="0" noProof="0">
                    <a:ln>
                      <a:noFill/>
                    </a:ln>
                    <a:solidFill>
                      <a:prstClr val="black"/>
                    </a:solidFill>
                    <a:effectLst/>
                    <a:uLnTx/>
                    <a:uFillTx/>
                    <a:latin typeface="Montserrat" panose="00000500000000000000" pitchFamily="2" charset="0"/>
                    <a:ea typeface="+mn-ea"/>
                    <a:cs typeface="Symbol" panose="05050102010706020507" pitchFamily="18" charset="2"/>
                  </a:rPr>
                  <a:t>	</a:t>
                </a:r>
              </a:p>
              <a:p>
                <a:pPr marL="457200" marR="0" lvl="0" indent="0" algn="just" defTabSz="914400" rtl="0" eaLnBrk="1" fontAlgn="auto" latinLnBrk="0" hangingPunct="1">
                  <a:lnSpc>
                    <a:spcPct val="90000"/>
                  </a:lnSpc>
                  <a:spcBef>
                    <a:spcPts val="1200"/>
                  </a:spcBef>
                  <a:spcAft>
                    <a:spcPts val="1200"/>
                  </a:spcAft>
                  <a:buClrTx/>
                  <a:buSzTx/>
                  <a:buFontTx/>
                  <a:buNone/>
                  <a:tabLst>
                    <a:tab pos="1600200" algn="ctr"/>
                    <a:tab pos="3200400" algn="r"/>
                  </a:tabLst>
                  <a:defRPr/>
                </a:pPr>
                <a14:m>
                  <m:oMathPara xmlns:m="http://schemas.openxmlformats.org/officeDocument/2006/math">
                    <m:oMathParaPr>
                      <m:jc m:val="left"/>
                    </m:oMathParaPr>
                    <m:oMath xmlns:m="http://schemas.openxmlformats.org/officeDocument/2006/math">
                      <m:sSub>
                        <m:sSub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SoC</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a</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Sub>
                      <m:d>
                        <m:d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d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t</m:t>
                          </m:r>
                        </m:e>
                      </m:d>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Symbol" panose="05050102010706020507" pitchFamily="18" charset="2"/>
                            </a:rPr>
                            <m:t>εSoC</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a</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Sub>
                      <m:d>
                        <m:d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d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e>
                      </m:d>
                    </m:oMath>
                  </m:oMathPara>
                </a14:m>
                <a:b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a:b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𝐒</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𝐂𝐞𝐱𝐭</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𝐫</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
                      <m:sSubPr>
                        <m:ctrlPr>
                          <a:rPr kumimoji="0" lang="de-AT" sz="1400" b="1"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Pr>
                      <m:e>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𝐄</m:t>
                        </m:r>
                      </m:e>
                      <m:sub>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𝐥</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𝐮</m:t>
                        </m:r>
                      </m:sub>
                    </m:s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sSubSup>
                      <m:sSubSup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bSupPr>
                      <m:e>
                        <m:sSup>
                          <m:sSupPr>
                            <m:ctrlPr>
                              <a:rPr kumimoji="0" lang="de-AT"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ctrlPr>
                          </m:sSupPr>
                          <m:e>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c</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sup>
                        </m:s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N</m:t>
                        </m:r>
                      </m:e>
                      <m:sub>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d</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u</m:t>
                        </m:r>
                      </m:sub>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Symbol" panose="05050102010706020507" pitchFamily="18" charset="2"/>
                          </a:rPr>
                          <m:t>1</m:t>
                        </m:r>
                      </m:sup>
                    </m:sSubSup>
                  </m:oMath>
                </a14:m>
                <a:r>
                  <a:rPr kumimoji="0" lang="en-US" sz="1400" b="0" i="0" u="none" strike="noStrike" kern="1200" cap="none" spc="0" normalizeH="0" baseline="0" noProof="0">
                    <a:ln>
                      <a:noFill/>
                    </a:ln>
                    <a:solidFill>
                      <a:prstClr val="black"/>
                    </a:solidFill>
                    <a:effectLst/>
                    <a:uLnTx/>
                    <a:uFillTx/>
                    <a:latin typeface="Montserrat" panose="00000500000000000000" pitchFamily="2" charset="0"/>
                    <a:ea typeface="+mn-ea"/>
                    <a:cs typeface="Symbol" panose="05050102010706020507" pitchFamily="18" charset="2"/>
                  </a:rPr>
                  <a:t>		</a:t>
                </a:r>
                <a:endParaRPr kumimoji="0" lang="de-AT" sz="1400" b="0" i="0" u="none" strike="noStrike" kern="1200" cap="none" spc="0" normalizeH="0" baseline="0" noProof="0">
                  <a:ln>
                    <a:noFill/>
                  </a:ln>
                  <a:solidFill>
                    <a:prstClr val="black"/>
                  </a:solidFill>
                  <a:effectLst/>
                  <a:uLnTx/>
                  <a:uFillTx/>
                  <a:latin typeface="Montserrat" panose="00000500000000000000" pitchFamily="2" charset="0"/>
                  <a:ea typeface="+mn-ea"/>
                  <a:cs typeface="Symbol" panose="05050102010706020507" pitchFamily="18" charset="2"/>
                </a:endParaRPr>
              </a:p>
            </p:txBody>
          </p:sp>
        </mc:Choice>
        <mc:Fallback xmlns="">
          <p:sp>
            <p:nvSpPr>
              <p:cNvPr id="10" name="Textfeld 9">
                <a:extLst>
                  <a:ext uri="{FF2B5EF4-FFF2-40B4-BE49-F238E27FC236}">
                    <a16:creationId xmlns:a16="http://schemas.microsoft.com/office/drawing/2014/main" id="{C77FF783-D90C-03C0-706C-066A451D2B3E}"/>
                  </a:ext>
                </a:extLst>
              </p:cNvPr>
              <p:cNvSpPr txBox="1">
                <a:spLocks noRot="1" noChangeAspect="1" noMove="1" noResize="1" noEditPoints="1" noAdjustHandles="1" noChangeArrowheads="1" noChangeShapeType="1" noTextEdit="1"/>
              </p:cNvSpPr>
              <p:nvPr/>
            </p:nvSpPr>
            <p:spPr>
              <a:xfrm>
                <a:off x="220133" y="4326985"/>
                <a:ext cx="4956383" cy="1407116"/>
              </a:xfrm>
              <a:prstGeom prst="rect">
                <a:avLst/>
              </a:prstGeom>
              <a:blipFill>
                <a:blip r:embed="rId7"/>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173434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E0E7E-CDCC-58CE-EAB3-8F14928C2EC0}"/>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92BC953F-0B4B-9435-EAD1-8DCE5DDDC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F1DCCA59-8F30-6E8C-587F-50A953B16A22}"/>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USE CASE SETUP &amp; SCENARIOS</a:t>
            </a: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6A0E2C2B-8AC8-B876-97E4-F9D85F84DA54}"/>
              </a:ext>
            </a:extLst>
          </p:cNvPr>
          <p:cNvSpPr>
            <a:spLocks noGrp="1"/>
          </p:cNvSpPr>
          <p:nvPr>
            <p:ph idx="1"/>
          </p:nvPr>
        </p:nvSpPr>
        <p:spPr>
          <a:xfrm>
            <a:off x="360000" y="1800000"/>
            <a:ext cx="4888656" cy="4158000"/>
          </a:xfrm>
        </p:spPr>
        <p:txBody>
          <a:bodyPr>
            <a:normAutofit/>
          </a:bodyPr>
          <a:lstStyle/>
          <a:p>
            <a:pPr marL="0" indent="0">
              <a:lnSpc>
                <a:spcPct val="100000"/>
              </a:lnSpc>
              <a:spcBef>
                <a:spcPts val="1200"/>
              </a:spcBef>
              <a:buNone/>
            </a:pPr>
            <a:r>
              <a:rPr lang="en-US" sz="1500" b="1">
                <a:solidFill>
                  <a:prstClr val="black"/>
                </a:solidFill>
                <a:latin typeface="Montserrat" panose="00000500000000000000" pitchFamily="50" charset="0"/>
                <a:cs typeface="Arial" panose="020B0604020202020204" pitchFamily="34" charset="0"/>
              </a:rPr>
              <a:t>Four use cases with same building size:</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10 single-family homes (SFH)</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Office</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School</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Supermarket</a:t>
            </a:r>
          </a:p>
          <a:p>
            <a:pPr marL="0" indent="0">
              <a:lnSpc>
                <a:spcPct val="100000"/>
              </a:lnSpc>
              <a:spcBef>
                <a:spcPts val="1200"/>
              </a:spcBef>
              <a:buNone/>
            </a:pPr>
            <a:r>
              <a:rPr lang="en-US" sz="1500" b="1">
                <a:solidFill>
                  <a:prstClr val="black"/>
                </a:solidFill>
                <a:latin typeface="Montserrat" panose="00000500000000000000" pitchFamily="50" charset="0"/>
                <a:cs typeface="Arial" panose="020B0604020202020204" pitchFamily="34" charset="0"/>
              </a:rPr>
              <a:t>Parameters:</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EV shares, </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PV sizing, </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simultaneity, </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gross floor area</a:t>
            </a:r>
          </a:p>
          <a:p>
            <a:pPr marL="0" indent="0">
              <a:lnSpc>
                <a:spcPct val="100000"/>
              </a:lnSpc>
              <a:spcBef>
                <a:spcPts val="1200"/>
              </a:spcBef>
              <a:buNone/>
            </a:pPr>
            <a:r>
              <a:rPr lang="en-US" sz="1500" b="1">
                <a:solidFill>
                  <a:prstClr val="black"/>
                </a:solidFill>
                <a:latin typeface="Montserrat" panose="00000500000000000000" pitchFamily="50" charset="0"/>
                <a:cs typeface="Arial" panose="020B0604020202020204" pitchFamily="34" charset="0"/>
              </a:rPr>
              <a:t>Variation in vehicle presence, charging potential, and energy flexibility</a:t>
            </a:r>
          </a:p>
        </p:txBody>
      </p:sp>
      <p:sp>
        <p:nvSpPr>
          <p:cNvPr id="30" name="Segnaposto piè di pagina 4">
            <a:extLst>
              <a:ext uri="{FF2B5EF4-FFF2-40B4-BE49-F238E27FC236}">
                <a16:creationId xmlns:a16="http://schemas.microsoft.com/office/drawing/2014/main" id="{16021750-6292-C740-8644-FA0752873A70}"/>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3614842A-96BE-73E2-74E7-7BCEF5594133}"/>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6</a:t>
            </a:r>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51" name="Segnaposto data 5">
            <a:extLst>
              <a:ext uri="{FF2B5EF4-FFF2-40B4-BE49-F238E27FC236}">
                <a16:creationId xmlns:a16="http://schemas.microsoft.com/office/drawing/2014/main" id="{72F8C6FE-B436-0D57-11D7-216671360382}"/>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1D2EF5D9-1453-9585-5ABB-B96A1536B5EA}"/>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E4F760AF-A9A0-86F2-1E6E-013A3F9CD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8CA2F77E-4CD1-323D-EC1F-CE8EFDFF4322}"/>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7FEECD0-3A77-F71A-C478-E674300843F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le 1">
            <a:extLst>
              <a:ext uri="{FF2B5EF4-FFF2-40B4-BE49-F238E27FC236}">
                <a16:creationId xmlns:a16="http://schemas.microsoft.com/office/drawing/2014/main" id="{58777EC6-A5E8-7ED4-34C0-75A814B32820}"/>
              </a:ext>
            </a:extLst>
          </p:cNvPr>
          <p:cNvGraphicFramePr>
            <a:graphicFrameLocks noGrp="1"/>
          </p:cNvGraphicFramePr>
          <p:nvPr/>
        </p:nvGraphicFramePr>
        <p:xfrm>
          <a:off x="5216652" y="2217719"/>
          <a:ext cx="6375347" cy="3266978"/>
        </p:xfrm>
        <a:graphic>
          <a:graphicData uri="http://schemas.openxmlformats.org/drawingml/2006/table">
            <a:tbl>
              <a:tblPr>
                <a:tableStyleId>{3B4B98B0-60AC-42C2-AFA5-B58CD77FA1E5}</a:tableStyleId>
              </a:tblPr>
              <a:tblGrid>
                <a:gridCol w="2322747">
                  <a:extLst>
                    <a:ext uri="{9D8B030D-6E8A-4147-A177-3AD203B41FA5}">
                      <a16:colId xmlns:a16="http://schemas.microsoft.com/office/drawing/2014/main" val="3264024127"/>
                    </a:ext>
                  </a:extLst>
                </a:gridCol>
                <a:gridCol w="1013150">
                  <a:extLst>
                    <a:ext uri="{9D8B030D-6E8A-4147-A177-3AD203B41FA5}">
                      <a16:colId xmlns:a16="http://schemas.microsoft.com/office/drawing/2014/main" val="439608327"/>
                    </a:ext>
                  </a:extLst>
                </a:gridCol>
                <a:gridCol w="1013150">
                  <a:extLst>
                    <a:ext uri="{9D8B030D-6E8A-4147-A177-3AD203B41FA5}">
                      <a16:colId xmlns:a16="http://schemas.microsoft.com/office/drawing/2014/main" val="114859420"/>
                    </a:ext>
                  </a:extLst>
                </a:gridCol>
                <a:gridCol w="1013150">
                  <a:extLst>
                    <a:ext uri="{9D8B030D-6E8A-4147-A177-3AD203B41FA5}">
                      <a16:colId xmlns:a16="http://schemas.microsoft.com/office/drawing/2014/main" val="2270374303"/>
                    </a:ext>
                  </a:extLst>
                </a:gridCol>
                <a:gridCol w="1013150">
                  <a:extLst>
                    <a:ext uri="{9D8B030D-6E8A-4147-A177-3AD203B41FA5}">
                      <a16:colId xmlns:a16="http://schemas.microsoft.com/office/drawing/2014/main" val="2708629929"/>
                    </a:ext>
                  </a:extLst>
                </a:gridCol>
              </a:tblGrid>
              <a:tr h="185136">
                <a:tc>
                  <a:txBody>
                    <a:bodyPr/>
                    <a:lstStyle/>
                    <a:p>
                      <a:pPr algn="l">
                        <a:buNone/>
                      </a:pPr>
                      <a:r>
                        <a:rPr lang="en-US" sz="1000" b="1">
                          <a:effectLst/>
                          <a:latin typeface="Montserrat" panose="00000500000000000000" pitchFamily="2" charset="0"/>
                        </a:rPr>
                        <a:t>Variable</a:t>
                      </a:r>
                      <a:endParaRPr lang="de-AT" sz="1000" b="1">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b="1">
                          <a:effectLst/>
                          <a:latin typeface="Montserrat" panose="00000500000000000000" pitchFamily="2" charset="0"/>
                        </a:rPr>
                        <a:t>10 SFHs</a:t>
                      </a:r>
                      <a:endParaRPr lang="de-AT" sz="1000" b="1">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b="1">
                          <a:effectLst/>
                          <a:latin typeface="Montserrat" panose="00000500000000000000" pitchFamily="2" charset="0"/>
                        </a:rPr>
                        <a:t>Office</a:t>
                      </a:r>
                      <a:endParaRPr lang="de-AT" sz="1000" b="1">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b="1">
                          <a:effectLst/>
                          <a:latin typeface="Montserrat" panose="00000500000000000000" pitchFamily="2" charset="0"/>
                        </a:rPr>
                        <a:t>School</a:t>
                      </a:r>
                      <a:endParaRPr lang="de-AT" sz="1000" b="1">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b="1">
                          <a:effectLst/>
                          <a:latin typeface="Montserrat" panose="00000500000000000000" pitchFamily="2" charset="0"/>
                        </a:rPr>
                        <a:t>Super-market</a:t>
                      </a:r>
                      <a:endParaRPr lang="de-AT" sz="1000" b="1">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372975965"/>
                  </a:ext>
                </a:extLst>
              </a:tr>
              <a:tr h="246848">
                <a:tc>
                  <a:txBody>
                    <a:bodyPr/>
                    <a:lstStyle/>
                    <a:p>
                      <a:pPr algn="l">
                        <a:buNone/>
                      </a:pPr>
                      <a:r>
                        <a:rPr lang="en-US" sz="1000">
                          <a:effectLst/>
                          <a:latin typeface="Montserrat" panose="00000500000000000000" pitchFamily="2" charset="0"/>
                        </a:rPr>
                        <a:t>Gross floor area (m²)</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10x 240 </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2 400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2 400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2 400</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950074150"/>
                  </a:ext>
                </a:extLst>
              </a:tr>
              <a:tr h="246848">
                <a:tc>
                  <a:txBody>
                    <a:bodyPr/>
                    <a:lstStyle/>
                    <a:p>
                      <a:pPr algn="l">
                        <a:buNone/>
                      </a:pPr>
                      <a:r>
                        <a:rPr lang="en-US" sz="1000">
                          <a:effectLst/>
                          <a:latin typeface="Montserrat" panose="00000500000000000000" pitchFamily="2" charset="0"/>
                        </a:rPr>
                        <a:t>Storeys</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844834568"/>
                  </a:ext>
                </a:extLst>
              </a:tr>
              <a:tr h="246848">
                <a:tc>
                  <a:txBody>
                    <a:bodyPr/>
                    <a:lstStyle/>
                    <a:p>
                      <a:pPr algn="l">
                        <a:buNone/>
                      </a:pPr>
                      <a:r>
                        <a:rPr lang="en-US" sz="1000">
                          <a:effectLst/>
                          <a:latin typeface="Montserrat" panose="00000500000000000000" pitchFamily="2" charset="0"/>
                        </a:rPr>
                        <a:t>Unique visiting EVs</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19</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115</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58</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408</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794859436"/>
                  </a:ext>
                </a:extLst>
              </a:tr>
              <a:tr h="296218">
                <a:tc>
                  <a:txBody>
                    <a:bodyPr/>
                    <a:lstStyle/>
                    <a:p>
                      <a:pPr algn="l">
                        <a:buNone/>
                      </a:pPr>
                      <a:r>
                        <a:rPr lang="en-US" sz="1000">
                          <a:effectLst/>
                          <a:latin typeface="Montserrat" panose="00000500000000000000" pitchFamily="2" charset="0"/>
                        </a:rPr>
                        <a:t>Vehicles per Area (1/100m²)</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20</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909948991"/>
                  </a:ext>
                </a:extLst>
              </a:tr>
              <a:tr h="246848">
                <a:tc>
                  <a:txBody>
                    <a:bodyPr/>
                    <a:lstStyle/>
                    <a:p>
                      <a:pPr algn="l">
                        <a:buNone/>
                      </a:pPr>
                      <a:r>
                        <a:rPr lang="en-US" sz="1000">
                          <a:effectLst/>
                          <a:latin typeface="Montserrat" panose="00000500000000000000" pitchFamily="2" charset="0"/>
                        </a:rPr>
                        <a:t>EV Share</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30%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100%</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4079966053"/>
                  </a:ext>
                </a:extLst>
              </a:tr>
              <a:tr h="246848">
                <a:tc>
                  <a:txBody>
                    <a:bodyPr/>
                    <a:lstStyle/>
                    <a:p>
                      <a:pPr algn="l">
                        <a:buNone/>
                      </a:pPr>
                      <a:r>
                        <a:rPr lang="en-US" sz="1000">
                          <a:effectLst/>
                          <a:latin typeface="Montserrat" panose="00000500000000000000" pitchFamily="2" charset="0"/>
                        </a:rPr>
                        <a:t>Hourly EV Simultaneity</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73%</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10.1%</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10.1%</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3.4%</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4153920858"/>
                  </a:ext>
                </a:extLst>
              </a:tr>
              <a:tr h="296218">
                <a:tc>
                  <a:txBody>
                    <a:bodyPr/>
                    <a:lstStyle/>
                    <a:p>
                      <a:pPr algn="l">
                        <a:buNone/>
                      </a:pPr>
                      <a:r>
                        <a:rPr lang="en-US" sz="1000">
                          <a:effectLst/>
                          <a:latin typeface="Montserrat" panose="00000500000000000000" pitchFamily="2" charset="0"/>
                        </a:rPr>
                        <a:t>Min/Average /Max EVs per hour</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9/14/18</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0/12/40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0/5.8/58</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0/14/49</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654870551"/>
                  </a:ext>
                </a:extLst>
              </a:tr>
              <a:tr h="246848">
                <a:tc>
                  <a:txBody>
                    <a:bodyPr/>
                    <a:lstStyle/>
                    <a:p>
                      <a:pPr algn="l">
                        <a:buNone/>
                      </a:pPr>
                      <a:r>
                        <a:rPr lang="en-US" sz="1000">
                          <a:effectLst/>
                          <a:latin typeface="Montserrat" panose="00000500000000000000" pitchFamily="2" charset="0"/>
                        </a:rPr>
                        <a:t>Averagely mobile People</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46</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305</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768</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191</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041130921"/>
                  </a:ext>
                </a:extLst>
              </a:tr>
              <a:tr h="296218">
                <a:tc>
                  <a:txBody>
                    <a:bodyPr/>
                    <a:lstStyle/>
                    <a:p>
                      <a:pPr algn="l">
                        <a:buNone/>
                      </a:pPr>
                      <a:r>
                        <a:rPr lang="en-US" sz="1000">
                          <a:effectLst/>
                          <a:latin typeface="Montserrat" panose="00000500000000000000" pitchFamily="2" charset="0"/>
                        </a:rPr>
                        <a:t>Annual EV Mileage (mio km)</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0.44 </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2.97</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0.9</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1.74</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3148126956"/>
                  </a:ext>
                </a:extLst>
              </a:tr>
              <a:tr h="296218">
                <a:tc>
                  <a:txBody>
                    <a:bodyPr/>
                    <a:lstStyle/>
                    <a:p>
                      <a:pPr algn="l">
                        <a:buNone/>
                      </a:pPr>
                      <a:r>
                        <a:rPr lang="de-AT" sz="1000">
                          <a:effectLst/>
                          <a:latin typeface="Montserrat" panose="00000500000000000000" pitchFamily="2" charset="0"/>
                        </a:rPr>
                        <a:t>PV (kWp) =100kWh/m²NFA</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200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200</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605182598"/>
                  </a:ext>
                </a:extLst>
              </a:tr>
              <a:tr h="296218">
                <a:tc>
                  <a:txBody>
                    <a:bodyPr/>
                    <a:lstStyle/>
                    <a:p>
                      <a:pPr algn="l">
                        <a:buNone/>
                      </a:pPr>
                      <a:r>
                        <a:rPr lang="en-US" sz="1000">
                          <a:effectLst/>
                          <a:latin typeface="Montserrat" panose="00000500000000000000" pitchFamily="2" charset="0"/>
                        </a:rPr>
                        <a:t>Flexible Grid use (up to x kW)</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0</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96</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96</a:t>
                      </a:r>
                      <a:endParaRPr lang="de-AT" sz="1000">
                        <a:effectLst/>
                        <a:latin typeface="Montserrat" panose="00000500000000000000" pitchFamily="2" charset="0"/>
                        <a:ea typeface="SimSun" panose="02010600030101010101" pitchFamily="2" charset="-122"/>
                      </a:endParaRPr>
                    </a:p>
                  </a:txBody>
                  <a:tcPr marL="68580" marR="68580" marT="0" marB="0" anchor="ctr"/>
                </a:tc>
                <a:tc>
                  <a:txBody>
                    <a:bodyPr/>
                    <a:lstStyle/>
                    <a:p>
                      <a:pPr algn="ctr">
                        <a:buNone/>
                      </a:pPr>
                      <a:r>
                        <a:rPr lang="en-US" sz="1000">
                          <a:effectLst/>
                          <a:latin typeface="Montserrat" panose="00000500000000000000" pitchFamily="2" charset="0"/>
                        </a:rPr>
                        <a:t>96</a:t>
                      </a:r>
                      <a:endParaRPr lang="de-AT" sz="1000">
                        <a:effectLst/>
                        <a:latin typeface="Montserrat" panose="00000500000000000000" pitchFamily="2" charset="0"/>
                        <a:ea typeface="SimSun" panose="02010600030101010101" pitchFamily="2" charset="-122"/>
                      </a:endParaRPr>
                    </a:p>
                  </a:txBody>
                  <a:tcPr marL="68580" marR="68580" marT="0" marB="0" anchor="ctr"/>
                </a:tc>
                <a:extLst>
                  <a:ext uri="{0D108BD9-81ED-4DB2-BD59-A6C34878D82A}">
                    <a16:rowId xmlns:a16="http://schemas.microsoft.com/office/drawing/2014/main" val="1201253935"/>
                  </a:ext>
                </a:extLst>
              </a:tr>
            </a:tbl>
          </a:graphicData>
        </a:graphic>
      </p:graphicFrame>
      <p:sp>
        <p:nvSpPr>
          <p:cNvPr id="7" name="Textfeld 6">
            <a:extLst>
              <a:ext uri="{FF2B5EF4-FFF2-40B4-BE49-F238E27FC236}">
                <a16:creationId xmlns:a16="http://schemas.microsoft.com/office/drawing/2014/main" id="{7D4A3804-A753-7603-5798-FA068CCA870C}"/>
              </a:ext>
            </a:extLst>
          </p:cNvPr>
          <p:cNvSpPr txBox="1"/>
          <p:nvPr/>
        </p:nvSpPr>
        <p:spPr>
          <a:xfrm>
            <a:off x="5111496" y="1751190"/>
            <a:ext cx="61036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Montserrat" panose="00000500000000000000" pitchFamily="50" charset="0"/>
                <a:ea typeface="+mn-ea"/>
                <a:cs typeface="Arial" panose="020B0604020202020204" pitchFamily="34" charset="0"/>
              </a:rPr>
              <a:t>Table: Key parameters per use case</a:t>
            </a:r>
            <a:endParaRPr kumimoji="0" lang="en-US" sz="1800" b="0" i="0" u="none" strike="noStrike" kern="1200" cap="none" spc="0" normalizeH="0" baseline="0" noProof="0" dirty="0">
              <a:ln>
                <a:noFill/>
              </a:ln>
              <a:solidFill>
                <a:prstClr val="black"/>
              </a:solidFill>
              <a:effectLst/>
              <a:uLnTx/>
              <a:uFillTx/>
              <a:latin typeface="Montserrat" panose="00000500000000000000" pitchFamily="50" charset="0"/>
              <a:ea typeface="+mn-ea"/>
              <a:cs typeface="Arial" panose="020B0604020202020204" pitchFamily="34" charset="0"/>
            </a:endParaRPr>
          </a:p>
        </p:txBody>
      </p:sp>
    </p:spTree>
    <p:extLst>
      <p:ext uri="{BB962C8B-B14F-4D97-AF65-F5344CB8AC3E}">
        <p14:creationId xmlns:p14="http://schemas.microsoft.com/office/powerpoint/2010/main" val="177858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E2D0C-3F39-506B-E0E9-0F8CD9A23177}"/>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8ECFAF17-242A-0551-E3FE-33B4FCA12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91A052C3-36CB-D81D-5228-A29A91D51D19}"/>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SIMULATION RESULTS</a:t>
            </a: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5249C88B-449C-DC58-0E1A-78306C86682F}"/>
              </a:ext>
            </a:extLst>
          </p:cNvPr>
          <p:cNvSpPr>
            <a:spLocks noGrp="1"/>
          </p:cNvSpPr>
          <p:nvPr>
            <p:ph idx="1"/>
          </p:nvPr>
        </p:nvSpPr>
        <p:spPr>
          <a:xfrm>
            <a:off x="360000" y="1800000"/>
            <a:ext cx="3428601" cy="4158000"/>
          </a:xfrm>
        </p:spPr>
        <p:txBody>
          <a:bodyPr>
            <a:normAutofit/>
          </a:bodyPr>
          <a:lstStyle/>
          <a:p>
            <a:pPr marL="0" indent="0">
              <a:lnSpc>
                <a:spcPct val="100000"/>
              </a:lnSpc>
              <a:spcBef>
                <a:spcPts val="1200"/>
              </a:spcBef>
              <a:buNone/>
            </a:pPr>
            <a:r>
              <a:rPr lang="en-US" sz="1500" b="1">
                <a:solidFill>
                  <a:prstClr val="black"/>
                </a:solidFill>
                <a:latin typeface="Montserrat" panose="00000500000000000000" pitchFamily="50" charset="0"/>
                <a:cs typeface="Arial" panose="020B0604020202020204" pitchFamily="34" charset="0"/>
              </a:rPr>
              <a:t>HIGHLIGHTS</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EV mobility demand: 53–205 kWh/m²a</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PV self-utilization increased up to 90% in non-residential cases</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Bi-directional charging reduces grid demand by up to 28%</a:t>
            </a:r>
          </a:p>
          <a:p>
            <a:pPr>
              <a:lnSpc>
                <a:spcPct val="100000"/>
              </a:lnSpc>
              <a:spcBef>
                <a:spcPts val="0"/>
              </a:spcBef>
            </a:pPr>
            <a:r>
              <a:rPr lang="en-US" sz="1500">
                <a:solidFill>
                  <a:prstClr val="black"/>
                </a:solidFill>
                <a:latin typeface="Montserrat" panose="00000500000000000000" pitchFamily="50" charset="0"/>
                <a:cs typeface="Arial" panose="020B0604020202020204" pitchFamily="34" charset="0"/>
              </a:rPr>
              <a:t>Full equivalent cycles increase by 20%</a:t>
            </a:r>
          </a:p>
        </p:txBody>
      </p:sp>
      <p:sp>
        <p:nvSpPr>
          <p:cNvPr id="30" name="Segnaposto piè di pagina 4">
            <a:extLst>
              <a:ext uri="{FF2B5EF4-FFF2-40B4-BE49-F238E27FC236}">
                <a16:creationId xmlns:a16="http://schemas.microsoft.com/office/drawing/2014/main" id="{B251108B-072D-2384-2D38-21285F11F5B7}"/>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548EAE70-9175-6701-7BFB-688945D025E7}"/>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a:t>
            </a:r>
            <a:r>
              <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rPr>
              <a:t>7</a:t>
            </a:r>
          </a:p>
        </p:txBody>
      </p:sp>
      <p:sp>
        <p:nvSpPr>
          <p:cNvPr id="51" name="Segnaposto data 5">
            <a:extLst>
              <a:ext uri="{FF2B5EF4-FFF2-40B4-BE49-F238E27FC236}">
                <a16:creationId xmlns:a16="http://schemas.microsoft.com/office/drawing/2014/main" id="{5D372AAC-8E5B-748C-5D50-986CF998E537}"/>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838FA889-C6FD-2CD9-7002-B6ABA55272EF}"/>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DDA7B642-298B-9E3B-090E-551159FD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FB6CF5C7-A5B1-BF1C-F120-9CAC0EC4F140}"/>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785DE05-EC43-A90C-19BB-0626517417E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Ein Bild, das Text, Screenshot, Diagramm, Schrift enthält.&#10;&#10;KI-generierte Inhalte können fehlerhaft sein.">
            <a:extLst>
              <a:ext uri="{FF2B5EF4-FFF2-40B4-BE49-F238E27FC236}">
                <a16:creationId xmlns:a16="http://schemas.microsoft.com/office/drawing/2014/main" id="{80E317EA-D630-EC74-A388-342A57738550}"/>
              </a:ext>
            </a:extLst>
          </p:cNvPr>
          <p:cNvPicPr>
            <a:picLocks noChangeAspect="1"/>
          </p:cNvPicPr>
          <p:nvPr/>
        </p:nvPicPr>
        <p:blipFill>
          <a:blip r:embed="rId6"/>
          <a:stretch>
            <a:fillRect/>
          </a:stretch>
        </p:blipFill>
        <p:spPr>
          <a:xfrm>
            <a:off x="4024550" y="1874894"/>
            <a:ext cx="3675336" cy="4008212"/>
          </a:xfrm>
          <a:prstGeom prst="rect">
            <a:avLst/>
          </a:prstGeom>
        </p:spPr>
      </p:pic>
      <p:pic>
        <p:nvPicPr>
          <p:cNvPr id="6" name="Grafik 5" descr="Ein Bild, das Text, Screenshot, Diagramm, Schrift enthält.&#10;&#10;KI-generierte Inhalte können fehlerhaft sein.">
            <a:extLst>
              <a:ext uri="{FF2B5EF4-FFF2-40B4-BE49-F238E27FC236}">
                <a16:creationId xmlns:a16="http://schemas.microsoft.com/office/drawing/2014/main" id="{970259AF-DC89-2EA4-028B-5149EA494280}"/>
              </a:ext>
            </a:extLst>
          </p:cNvPr>
          <p:cNvPicPr>
            <a:picLocks noChangeAspect="1"/>
          </p:cNvPicPr>
          <p:nvPr/>
        </p:nvPicPr>
        <p:blipFill rotWithShape="1">
          <a:blip r:embed="rId6"/>
          <a:srcRect l="-7400" b="80864"/>
          <a:stretch/>
        </p:blipFill>
        <p:spPr bwMode="auto">
          <a:xfrm>
            <a:off x="7734230" y="1890000"/>
            <a:ext cx="3923592" cy="762347"/>
          </a:xfrm>
          <a:prstGeom prst="rect">
            <a:avLst/>
          </a:prstGeom>
          <a:ln>
            <a:noFill/>
          </a:ln>
          <a:extLst>
            <a:ext uri="{53640926-AAD7-44D8-BBD7-CCE9431645EC}">
              <a14:shadowObscured xmlns:a14="http://schemas.microsoft.com/office/drawing/2010/main"/>
            </a:ext>
          </a:extLst>
        </p:spPr>
      </p:pic>
      <p:pic>
        <p:nvPicPr>
          <p:cNvPr id="8" name="Grafik 7" descr="Ein Bild, das Text, Screenshot, Schrift, Diagramm enthält.&#10;&#10;KI-generierte Inhalte können fehlerhaft sein.">
            <a:extLst>
              <a:ext uri="{FF2B5EF4-FFF2-40B4-BE49-F238E27FC236}">
                <a16:creationId xmlns:a16="http://schemas.microsoft.com/office/drawing/2014/main" id="{7E6D8D25-7220-3300-1EFF-FD7633F2ADB7}"/>
              </a:ext>
            </a:extLst>
          </p:cNvPr>
          <p:cNvPicPr>
            <a:picLocks noChangeAspect="1"/>
          </p:cNvPicPr>
          <p:nvPr/>
        </p:nvPicPr>
        <p:blipFill>
          <a:blip r:embed="rId7"/>
          <a:stretch>
            <a:fillRect/>
          </a:stretch>
        </p:blipFill>
        <p:spPr>
          <a:xfrm>
            <a:off x="7901725" y="3315947"/>
            <a:ext cx="3603298" cy="2271037"/>
          </a:xfrm>
          <a:prstGeom prst="rect">
            <a:avLst/>
          </a:prstGeom>
        </p:spPr>
      </p:pic>
    </p:spTree>
    <p:extLst>
      <p:ext uri="{BB962C8B-B14F-4D97-AF65-F5344CB8AC3E}">
        <p14:creationId xmlns:p14="http://schemas.microsoft.com/office/powerpoint/2010/main" val="304858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prstGeom prst="rect">
            <a:avLst/>
          </a:prstGeom>
          <a:noFill/>
          <a:ln w="0">
            <a:noFill/>
          </a:ln>
        </p:spPr>
        <p:txBody>
          <a:bodyPr vert="horz" wrap="none" lIns="0" tIns="0" rIns="0" bIns="0" numCol="1" rtlCol="0" anchor="t" anchorCtr="0" compatLnSpc="1">
            <a:prstTxWarp prst="textNoShape">
              <a:avLst/>
            </a:prstTxWarp>
            <a:noAutofit/>
          </a:bodyPr>
          <a:lstStyle/>
          <a:p>
            <a:r>
              <a:rPr lang="de-AT" sz="3200" spc="-1" dirty="0"/>
              <a:t>klima</a:t>
            </a:r>
            <a:r>
              <a:rPr lang="de-AT" sz="3200" b="1" spc="-1" dirty="0"/>
              <a:t>aktiv „Climate Neutral Positive Energy </a:t>
            </a:r>
            <a:r>
              <a:rPr lang="de-AT" sz="3200" b="1" spc="-1" dirty="0" err="1"/>
              <a:t>District</a:t>
            </a:r>
            <a:r>
              <a:rPr lang="de-AT" sz="3200" b="1" spc="-1" dirty="0"/>
              <a:t> Declaration“</a:t>
            </a:r>
            <a:endParaRPr lang="de-DE" sz="3200" spc="-1" dirty="0"/>
          </a:p>
        </p:txBody>
      </p:sp>
      <p:sp>
        <p:nvSpPr>
          <p:cNvPr id="5" name="PlaceHolder 4"/>
          <p:cNvSpPr>
            <a:spLocks noGrp="1"/>
          </p:cNvSpPr>
          <p:nvPr>
            <p:ph type="sldNum" sz="quarter" idx="10"/>
          </p:nvPr>
        </p:nvSpPr>
        <p:spPr/>
        <p:txBody>
          <a:bodyPr/>
          <a:lstStyle/>
          <a:p>
            <a:pPr defTabSz="914377"/>
            <a:fld id="{5F0C6D37-44F7-4BF3-B5BD-BCFDA2679053}" type="slidenum">
              <a:rPr lang="de-AT">
                <a:solidFill>
                  <a:srgbClr val="000000"/>
                </a:solidFill>
                <a:latin typeface="Calibri Light"/>
                <a:cs typeface="Arial"/>
              </a:rPr>
              <a:pPr defTabSz="914377"/>
              <a:t>2</a:t>
            </a:fld>
            <a:endParaRPr lang="de-AT">
              <a:solidFill>
                <a:srgbClr val="000000"/>
              </a:solidFill>
              <a:latin typeface="Calibri Light"/>
              <a:cs typeface="Arial"/>
            </a:endParaRPr>
          </a:p>
        </p:txBody>
      </p:sp>
      <p:sp>
        <p:nvSpPr>
          <p:cNvPr id="176" name="PlaceHolder 2"/>
          <p:cNvSpPr>
            <a:spLocks noGrp="1"/>
          </p:cNvSpPr>
          <p:nvPr>
            <p:ph idx="1"/>
          </p:nvPr>
        </p:nvSpPr>
        <p:spPr>
          <a:xfrm>
            <a:off x="239712" y="1129344"/>
            <a:ext cx="4337734" cy="4974276"/>
          </a:xfrm>
          <a:prstGeom prst="rect">
            <a:avLst/>
          </a:prstGeom>
          <a:noFill/>
          <a:ln w="0">
            <a:noFill/>
          </a:ln>
        </p:spPr>
        <p:txBody>
          <a:bodyPr vert="horz" wrap="square" lIns="0" tIns="0" rIns="0" bIns="0" numCol="1" rtlCol="0" anchor="t" anchorCtr="0" compatLnSpc="1">
            <a:prstTxWarp prst="textNoShape">
              <a:avLst/>
            </a:prstTxWarp>
            <a:noAutofit/>
          </a:bodyPr>
          <a:lstStyle/>
          <a:p>
            <a:pPr algn="just">
              <a:lnSpc>
                <a:spcPct val="120000"/>
              </a:lnSpc>
              <a:spcBef>
                <a:spcPts val="600"/>
              </a:spcBef>
            </a:pPr>
            <a:r>
              <a:rPr lang="en-US" sz="1400" spc="-1" dirty="0">
                <a:solidFill>
                  <a:schemeClr val="lt1">
                    <a:lumMod val="10000"/>
                  </a:schemeClr>
                </a:solidFill>
                <a:latin typeface="+mj-lt"/>
              </a:rPr>
              <a:t>Latest quantitative declaration of the </a:t>
            </a:r>
            <a:r>
              <a:rPr lang="en-US" sz="1400" spc="-1" dirty="0" err="1">
                <a:solidFill>
                  <a:schemeClr val="lt1">
                    <a:lumMod val="10000"/>
                  </a:schemeClr>
                </a:solidFill>
                <a:latin typeface="+mj-lt"/>
              </a:rPr>
              <a:t>klimaaktiv</a:t>
            </a:r>
            <a:r>
              <a:rPr lang="en-US" sz="1400" spc="-1" dirty="0">
                <a:solidFill>
                  <a:schemeClr val="lt1">
                    <a:lumMod val="10000"/>
                  </a:schemeClr>
                </a:solidFill>
                <a:latin typeface="+mj-lt"/>
              </a:rPr>
              <a:t> national sustainability label (</a:t>
            </a:r>
            <a:r>
              <a:rPr lang="en-US" sz="1400" spc="-1" dirty="0" err="1">
                <a:solidFill>
                  <a:schemeClr val="lt1">
                    <a:lumMod val="10000"/>
                  </a:schemeClr>
                </a:solidFill>
                <a:latin typeface="+mj-lt"/>
              </a:rPr>
              <a:t>programme</a:t>
            </a:r>
            <a:r>
              <a:rPr lang="en-US" sz="1400" spc="-1" dirty="0">
                <a:solidFill>
                  <a:schemeClr val="lt1">
                    <a:lumMod val="10000"/>
                  </a:schemeClr>
                </a:solidFill>
                <a:latin typeface="+mj-lt"/>
              </a:rPr>
              <a:t> line Buildings, Settlements and Districts)</a:t>
            </a:r>
          </a:p>
          <a:p>
            <a:pPr algn="just">
              <a:lnSpc>
                <a:spcPct val="120000"/>
              </a:lnSpc>
              <a:spcBef>
                <a:spcPts val="600"/>
              </a:spcBef>
            </a:pPr>
            <a:r>
              <a:rPr lang="en-US" sz="1400" b="1" spc="-1" dirty="0">
                <a:solidFill>
                  <a:schemeClr val="lt1">
                    <a:lumMod val="10000"/>
                  </a:schemeClr>
                </a:solidFill>
                <a:latin typeface="+mj-lt"/>
              </a:rPr>
              <a:t>Complements</a:t>
            </a:r>
            <a:r>
              <a:rPr lang="en-US" sz="1400" spc="-1" dirty="0">
                <a:solidFill>
                  <a:schemeClr val="lt1">
                    <a:lumMod val="10000"/>
                  </a:schemeClr>
                </a:solidFill>
                <a:latin typeface="+mj-lt"/>
              </a:rPr>
              <a:t> “</a:t>
            </a:r>
            <a:r>
              <a:rPr lang="en-US" sz="1400" b="1" spc="-1" dirty="0">
                <a:solidFill>
                  <a:schemeClr val="lt1">
                    <a:lumMod val="10000"/>
                  </a:schemeClr>
                </a:solidFill>
                <a:latin typeface="+mj-lt"/>
              </a:rPr>
              <a:t>qualitative</a:t>
            </a:r>
            <a:r>
              <a:rPr lang="en-US" sz="1400" spc="-1" dirty="0">
                <a:solidFill>
                  <a:schemeClr val="lt1">
                    <a:lumMod val="10000"/>
                  </a:schemeClr>
                </a:solidFill>
                <a:latin typeface="+mj-lt"/>
              </a:rPr>
              <a:t>” Labels</a:t>
            </a:r>
          </a:p>
          <a:p>
            <a:pPr algn="just">
              <a:lnSpc>
                <a:spcPct val="120000"/>
              </a:lnSpc>
              <a:spcBef>
                <a:spcPts val="600"/>
              </a:spcBef>
            </a:pPr>
            <a:r>
              <a:rPr lang="en-US" sz="1400" spc="-1" dirty="0">
                <a:solidFill>
                  <a:schemeClr val="lt1">
                    <a:lumMod val="10000"/>
                  </a:schemeClr>
                </a:solidFill>
                <a:latin typeface="+mj-lt"/>
              </a:rPr>
              <a:t>Provides public Excel</a:t>
            </a:r>
            <a:r>
              <a:rPr lang="en-US" sz="1400" b="1" spc="-1" dirty="0">
                <a:solidFill>
                  <a:schemeClr val="lt1">
                    <a:lumMod val="10000"/>
                  </a:schemeClr>
                </a:solidFill>
                <a:latin typeface="+mj-lt"/>
              </a:rPr>
              <a:t> simulation/verification tool </a:t>
            </a:r>
            <a:r>
              <a:rPr lang="en-US" sz="1400" spc="-1" dirty="0">
                <a:solidFill>
                  <a:schemeClr val="lt1">
                    <a:lumMod val="10000"/>
                  </a:schemeClr>
                </a:solidFill>
                <a:latin typeface="+mj-lt"/>
              </a:rPr>
              <a:t>that yields required primary-energy and GHG balances; fast variant studies, low data burden.</a:t>
            </a:r>
          </a:p>
          <a:p>
            <a:pPr algn="just">
              <a:lnSpc>
                <a:spcPct val="120000"/>
              </a:lnSpc>
              <a:spcBef>
                <a:spcPts val="600"/>
              </a:spcBef>
            </a:pPr>
            <a:r>
              <a:rPr lang="en-US" sz="1400" b="1" spc="-1" dirty="0">
                <a:solidFill>
                  <a:schemeClr val="lt1">
                    <a:lumMod val="10000"/>
                  </a:schemeClr>
                </a:solidFill>
                <a:latin typeface="+mj-lt"/>
              </a:rPr>
              <a:t>Hourly accounting </a:t>
            </a:r>
            <a:r>
              <a:rPr lang="en-US" sz="1400" spc="-1" dirty="0">
                <a:solidFill>
                  <a:schemeClr val="lt1">
                    <a:lumMod val="10000"/>
                  </a:schemeClr>
                </a:solidFill>
                <a:latin typeface="+mj-lt"/>
              </a:rPr>
              <a:t>with dynamic PE/GHG weighting: flexibility (heat pump control, storage, load shifting) changes the balance when it actually helps the system.</a:t>
            </a:r>
          </a:p>
          <a:p>
            <a:pPr algn="just">
              <a:lnSpc>
                <a:spcPct val="120000"/>
              </a:lnSpc>
              <a:spcBef>
                <a:spcPts val="600"/>
              </a:spcBef>
            </a:pPr>
            <a:r>
              <a:rPr lang="en-US" sz="1400" spc="-1" dirty="0">
                <a:solidFill>
                  <a:schemeClr val="lt1">
                    <a:lumMod val="10000"/>
                  </a:schemeClr>
                </a:solidFill>
                <a:latin typeface="+mj-lt"/>
              </a:rPr>
              <a:t>Assures </a:t>
            </a:r>
            <a:r>
              <a:rPr lang="en-US" sz="1400" b="1" spc="-1" dirty="0">
                <a:solidFill>
                  <a:schemeClr val="lt1">
                    <a:lumMod val="10000"/>
                  </a:schemeClr>
                </a:solidFill>
                <a:latin typeface="+mj-lt"/>
              </a:rPr>
              <a:t>wide</a:t>
            </a:r>
            <a:r>
              <a:rPr lang="en-US" sz="1400" spc="-1" dirty="0">
                <a:solidFill>
                  <a:schemeClr val="lt1">
                    <a:lumMod val="10000"/>
                  </a:schemeClr>
                </a:solidFill>
                <a:latin typeface="+mj-lt"/>
              </a:rPr>
              <a:t> </a:t>
            </a:r>
            <a:r>
              <a:rPr lang="en-US" sz="1400" b="1" spc="-1" dirty="0">
                <a:solidFill>
                  <a:schemeClr val="lt1">
                    <a:lumMod val="10000"/>
                  </a:schemeClr>
                </a:solidFill>
                <a:latin typeface="+mj-lt"/>
              </a:rPr>
              <a:t>range applicability </a:t>
            </a:r>
            <a:r>
              <a:rPr lang="en-US" sz="1400" spc="-1" dirty="0">
                <a:solidFill>
                  <a:schemeClr val="lt1">
                    <a:lumMod val="10000"/>
                  </a:schemeClr>
                </a:solidFill>
                <a:latin typeface="+mj-lt"/>
              </a:rPr>
              <a:t>of districts: High/low density, urban /rural, greenfield /renovation through Virtual “Context factors” allocate </a:t>
            </a:r>
            <a:r>
              <a:rPr lang="en-US" sz="1400" b="1" spc="-1" dirty="0">
                <a:solidFill>
                  <a:schemeClr val="lt1">
                    <a:lumMod val="10000"/>
                  </a:schemeClr>
                </a:solidFill>
                <a:latin typeface="+mj-lt"/>
              </a:rPr>
              <a:t>fair, project-specific “budgets”</a:t>
            </a:r>
            <a:r>
              <a:rPr lang="en-US" sz="1400" spc="-1" dirty="0">
                <a:solidFill>
                  <a:schemeClr val="lt1">
                    <a:lumMod val="10000"/>
                  </a:schemeClr>
                </a:solidFill>
                <a:latin typeface="+mj-lt"/>
              </a:rPr>
              <a:t> by density, location/mobility and retrofit status (effort-sharing instead of one-size-fits-all).</a:t>
            </a:r>
          </a:p>
          <a:p>
            <a:pPr algn="just">
              <a:lnSpc>
                <a:spcPct val="120000"/>
              </a:lnSpc>
              <a:spcBef>
                <a:spcPts val="600"/>
              </a:spcBef>
            </a:pPr>
            <a:r>
              <a:rPr lang="en-US" sz="1400" b="1" spc="-1" dirty="0">
                <a:solidFill>
                  <a:srgbClr val="3BACBE"/>
                </a:solidFill>
                <a:latin typeface="+mj-lt"/>
              </a:rPr>
              <a:t>Climate target coupling</a:t>
            </a:r>
            <a:r>
              <a:rPr lang="en-US" sz="1400" spc="-1" dirty="0">
                <a:solidFill>
                  <a:srgbClr val="3BACBE"/>
                </a:solidFill>
                <a:latin typeface="+mj-lt"/>
              </a:rPr>
              <a:t>: 2 KPIs: 1) </a:t>
            </a:r>
            <a:r>
              <a:rPr lang="en-US" sz="1400" spc="-1" dirty="0">
                <a:solidFill>
                  <a:schemeClr val="lt1">
                    <a:lumMod val="10000"/>
                  </a:schemeClr>
                </a:solidFill>
                <a:latin typeface="+mj-lt"/>
              </a:rPr>
              <a:t>positive primary-energy balance (with/without mobility) and 2) a 50-year </a:t>
            </a:r>
            <a:r>
              <a:rPr lang="en-US" sz="1400" b="1" spc="-1" dirty="0">
                <a:solidFill>
                  <a:schemeClr val="lt1">
                    <a:lumMod val="10000"/>
                  </a:schemeClr>
                </a:solidFill>
                <a:latin typeface="+mj-lt"/>
              </a:rPr>
              <a:t>cumulative GHG budget of ~320kg </a:t>
            </a:r>
            <a:r>
              <a:rPr lang="en-US" sz="1400" b="1" spc="-1" dirty="0" err="1">
                <a:solidFill>
                  <a:schemeClr val="lt1">
                    <a:lumMod val="10000"/>
                  </a:schemeClr>
                </a:solidFill>
                <a:latin typeface="+mj-lt"/>
              </a:rPr>
              <a:t>CO₂e</a:t>
            </a:r>
            <a:r>
              <a:rPr lang="en-US" sz="1400" b="1" spc="-1" dirty="0">
                <a:solidFill>
                  <a:schemeClr val="lt1">
                    <a:lumMod val="10000"/>
                  </a:schemeClr>
                </a:solidFill>
                <a:latin typeface="+mj-lt"/>
              </a:rPr>
              <a:t>/</a:t>
            </a:r>
            <a:r>
              <a:rPr lang="en-US" sz="1400" b="1" spc="-1" dirty="0" err="1">
                <a:solidFill>
                  <a:schemeClr val="lt1">
                    <a:lumMod val="10000"/>
                  </a:schemeClr>
                </a:solidFill>
                <a:latin typeface="+mj-lt"/>
              </a:rPr>
              <a:t>mGFA</a:t>
            </a:r>
            <a:r>
              <a:rPr lang="en-US" sz="1400" spc="-1" dirty="0">
                <a:solidFill>
                  <a:schemeClr val="lt1">
                    <a:lumMod val="10000"/>
                  </a:schemeClr>
                </a:solidFill>
                <a:latin typeface="+mj-lt"/>
              </a:rPr>
              <a:t>.</a:t>
            </a:r>
            <a:endParaRPr lang="de-DE" sz="1400" b="1" spc="-1" dirty="0">
              <a:solidFill>
                <a:schemeClr val="lt1">
                  <a:lumMod val="10000"/>
                </a:schemeClr>
              </a:solidFill>
              <a:latin typeface="+mj-lt"/>
            </a:endParaRPr>
          </a:p>
        </p:txBody>
      </p:sp>
      <p:pic>
        <p:nvPicPr>
          <p:cNvPr id="10" name="Grafik 9">
            <a:extLst>
              <a:ext uri="{FF2B5EF4-FFF2-40B4-BE49-F238E27FC236}">
                <a16:creationId xmlns:a16="http://schemas.microsoft.com/office/drawing/2014/main" id="{89888F40-FBBB-DFB0-76CF-8DE10757003A}"/>
              </a:ext>
            </a:extLst>
          </p:cNvPr>
          <p:cNvPicPr>
            <a:picLocks noChangeAspect="1"/>
          </p:cNvPicPr>
          <p:nvPr/>
        </p:nvPicPr>
        <p:blipFill>
          <a:blip r:embed="rId2"/>
          <a:stretch>
            <a:fillRect/>
          </a:stretch>
        </p:blipFill>
        <p:spPr>
          <a:xfrm>
            <a:off x="4676424" y="1002459"/>
            <a:ext cx="1447212" cy="1469030"/>
          </a:xfrm>
          <a:prstGeom prst="rect">
            <a:avLst/>
          </a:prstGeom>
        </p:spPr>
      </p:pic>
      <p:sp>
        <p:nvSpPr>
          <p:cNvPr id="4" name="Textfeld 3">
            <a:extLst>
              <a:ext uri="{FF2B5EF4-FFF2-40B4-BE49-F238E27FC236}">
                <a16:creationId xmlns:a16="http://schemas.microsoft.com/office/drawing/2014/main" id="{DEC46952-939A-62C9-EE72-6666CB89A876}"/>
              </a:ext>
            </a:extLst>
          </p:cNvPr>
          <p:cNvSpPr txBox="1"/>
          <p:nvPr/>
        </p:nvSpPr>
        <p:spPr>
          <a:xfrm>
            <a:off x="4577446" y="2406466"/>
            <a:ext cx="1563185" cy="307777"/>
          </a:xfrm>
          <a:prstGeom prst="rect">
            <a:avLst/>
          </a:prstGeom>
          <a:noFill/>
        </p:spPr>
        <p:txBody>
          <a:bodyPr wrap="none" rtlCol="0">
            <a:spAutoFit/>
          </a:bodyPr>
          <a:lstStyle/>
          <a:p>
            <a:r>
              <a:rPr lang="de-DE" sz="1400" dirty="0">
                <a:hlinkClick r:id="rId3"/>
              </a:rPr>
              <a:t>German </a:t>
            </a:r>
            <a:r>
              <a:rPr lang="de-DE" sz="1400" dirty="0" err="1">
                <a:hlinkClick r:id="rId3"/>
              </a:rPr>
              <a:t>Brochure</a:t>
            </a:r>
            <a:endParaRPr lang="de-DE" sz="1400" dirty="0"/>
          </a:p>
        </p:txBody>
      </p:sp>
      <p:pic>
        <p:nvPicPr>
          <p:cNvPr id="6" name="Grafik 5" descr="Ein Bild, das Text, Screenshot, Cartoon enthält.&#10;&#10;KI-generierte Inhalte können fehlerhaft sein.">
            <a:extLst>
              <a:ext uri="{FF2B5EF4-FFF2-40B4-BE49-F238E27FC236}">
                <a16:creationId xmlns:a16="http://schemas.microsoft.com/office/drawing/2014/main" id="{CC04FD82-E680-B008-8715-D395DBA99D2E}"/>
              </a:ext>
            </a:extLst>
          </p:cNvPr>
          <p:cNvPicPr>
            <a:picLocks noChangeAspect="1"/>
          </p:cNvPicPr>
          <p:nvPr/>
        </p:nvPicPr>
        <p:blipFill>
          <a:blip r:embed="rId4"/>
          <a:stretch>
            <a:fillRect/>
          </a:stretch>
        </p:blipFill>
        <p:spPr>
          <a:xfrm>
            <a:off x="6311329" y="2905125"/>
            <a:ext cx="5727365" cy="3866451"/>
          </a:xfrm>
          <a:prstGeom prst="rect">
            <a:avLst/>
          </a:prstGeom>
        </p:spPr>
      </p:pic>
      <p:pic>
        <p:nvPicPr>
          <p:cNvPr id="9" name="Grafik 8">
            <a:extLst>
              <a:ext uri="{FF2B5EF4-FFF2-40B4-BE49-F238E27FC236}">
                <a16:creationId xmlns:a16="http://schemas.microsoft.com/office/drawing/2014/main" id="{53299705-57E5-F1E0-5BEB-BC5D4E32D3E2}"/>
              </a:ext>
            </a:extLst>
          </p:cNvPr>
          <p:cNvPicPr>
            <a:picLocks noChangeAspect="1"/>
          </p:cNvPicPr>
          <p:nvPr/>
        </p:nvPicPr>
        <p:blipFill>
          <a:blip r:embed="rId5"/>
          <a:stretch>
            <a:fillRect/>
          </a:stretch>
        </p:blipFill>
        <p:spPr>
          <a:xfrm>
            <a:off x="4676424" y="3060582"/>
            <a:ext cx="1393259" cy="1376058"/>
          </a:xfrm>
          <a:prstGeom prst="rect">
            <a:avLst/>
          </a:prstGeom>
        </p:spPr>
      </p:pic>
      <p:sp>
        <p:nvSpPr>
          <p:cNvPr id="13" name="Textfeld 12">
            <a:extLst>
              <a:ext uri="{FF2B5EF4-FFF2-40B4-BE49-F238E27FC236}">
                <a16:creationId xmlns:a16="http://schemas.microsoft.com/office/drawing/2014/main" id="{EE72836B-62C0-029A-0683-0C32F30F75FF}"/>
              </a:ext>
            </a:extLst>
          </p:cNvPr>
          <p:cNvSpPr txBox="1"/>
          <p:nvPr/>
        </p:nvSpPr>
        <p:spPr>
          <a:xfrm>
            <a:off x="4602275" y="4436640"/>
            <a:ext cx="1684225" cy="1600438"/>
          </a:xfrm>
          <a:prstGeom prst="rect">
            <a:avLst/>
          </a:prstGeom>
          <a:noFill/>
        </p:spPr>
        <p:txBody>
          <a:bodyPr wrap="square">
            <a:spAutoFit/>
          </a:bodyPr>
          <a:lstStyle/>
          <a:p>
            <a:r>
              <a:rPr lang="de-DE" sz="1400" dirty="0">
                <a:hlinkClick r:id="rId6"/>
              </a:rPr>
              <a:t>Preprint: </a:t>
            </a:r>
            <a:r>
              <a:rPr lang="en-US" sz="1400" dirty="0">
                <a:hlinkClick r:id="rId6"/>
              </a:rPr>
              <a:t>Declaration-Ready Climate-Neutral PEDs: Budget-based, Hourly LCA Including Mobility and Flexibility</a:t>
            </a:r>
            <a:endParaRPr lang="de-DE" sz="1400" dirty="0"/>
          </a:p>
        </p:txBody>
      </p:sp>
      <p:pic>
        <p:nvPicPr>
          <p:cNvPr id="2" name="Grafik 5" descr="Ein Bild, das Screenshot, Text, Grafikdesign, Grafiken enthält.&#10;&#10;Automatisch generierte Beschreibung">
            <a:extLst>
              <a:ext uri="{FF2B5EF4-FFF2-40B4-BE49-F238E27FC236}">
                <a16:creationId xmlns:a16="http://schemas.microsoft.com/office/drawing/2014/main" id="{FF8D1438-272A-CD89-FC4D-825D4F0A9194}"/>
              </a:ext>
            </a:extLst>
          </p:cNvPr>
          <p:cNvPicPr/>
          <p:nvPr/>
        </p:nvPicPr>
        <p:blipFill>
          <a:blip r:embed="rId7"/>
          <a:stretch/>
        </p:blipFill>
        <p:spPr>
          <a:xfrm>
            <a:off x="6239609" y="726616"/>
            <a:ext cx="5727365" cy="2178509"/>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E5F1-B211-1811-E8DF-0A41F8117DA5}"/>
            </a:ext>
          </a:extLst>
        </p:cNvPr>
        <p:cNvGrpSpPr/>
        <p:nvPr/>
      </p:nvGrpSpPr>
      <p:grpSpPr>
        <a:xfrm>
          <a:off x="0" y="0"/>
          <a:ext cx="0" cy="0"/>
          <a:chOff x="0" y="0"/>
          <a:chExt cx="0" cy="0"/>
        </a:xfrm>
      </p:grpSpPr>
      <p:pic>
        <p:nvPicPr>
          <p:cNvPr id="43" name="Immagine 42">
            <a:extLst>
              <a:ext uri="{FF2B5EF4-FFF2-40B4-BE49-F238E27FC236}">
                <a16:creationId xmlns:a16="http://schemas.microsoft.com/office/drawing/2014/main" id="{B297F29E-63F0-8885-B1E4-8CB2A4A76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 y="6095653"/>
            <a:ext cx="12144048" cy="762348"/>
          </a:xfrm>
          <a:prstGeom prst="rect">
            <a:avLst/>
          </a:prstGeom>
        </p:spPr>
      </p:pic>
      <p:sp>
        <p:nvSpPr>
          <p:cNvPr id="4" name="Titolo 3">
            <a:extLst>
              <a:ext uri="{FF2B5EF4-FFF2-40B4-BE49-F238E27FC236}">
                <a16:creationId xmlns:a16="http://schemas.microsoft.com/office/drawing/2014/main" id="{082EA53B-58AA-D06B-2608-BAEECFF79237}"/>
              </a:ext>
            </a:extLst>
          </p:cNvPr>
          <p:cNvSpPr>
            <a:spLocks noGrp="1"/>
          </p:cNvSpPr>
          <p:nvPr>
            <p:ph type="title"/>
          </p:nvPr>
        </p:nvSpPr>
        <p:spPr>
          <a:xfrm>
            <a:off x="360000" y="360000"/>
            <a:ext cx="11466000" cy="1440000"/>
          </a:xfrm>
        </p:spPr>
        <p:txBody>
          <a:bodyPr>
            <a:normAutofit/>
          </a:bodyPr>
          <a:lstStyle/>
          <a:p>
            <a:pPr lvl="0">
              <a:lnSpc>
                <a:spcPct val="100000"/>
              </a:lnSpc>
              <a:spcBef>
                <a:spcPts val="0"/>
              </a:spcBef>
            </a:pPr>
            <a:r>
              <a:rPr lang="it-IT" sz="2500" b="1">
                <a:solidFill>
                  <a:srgbClr val="003B4A"/>
                </a:solidFill>
                <a:latin typeface="Montserrat" panose="00000500000000000000" pitchFamily="50" charset="0"/>
                <a:ea typeface="+mn-ea"/>
                <a:cs typeface="Arial" panose="020B0604020202020204" pitchFamily="34" charset="0"/>
              </a:rPr>
              <a:t>SIMULATION RESULTS c/d</a:t>
            </a:r>
            <a:endParaRPr lang="it-IT" dirty="0">
              <a:solidFill>
                <a:srgbClr val="DD3333"/>
              </a:solidFill>
              <a:latin typeface="Montserrat" panose="00000500000000000000" pitchFamily="50" charset="0"/>
            </a:endParaRPr>
          </a:p>
        </p:txBody>
      </p:sp>
      <p:sp>
        <p:nvSpPr>
          <p:cNvPr id="9" name="Segnaposto contenuto 8">
            <a:extLst>
              <a:ext uri="{FF2B5EF4-FFF2-40B4-BE49-F238E27FC236}">
                <a16:creationId xmlns:a16="http://schemas.microsoft.com/office/drawing/2014/main" id="{21A03C20-9BD9-6255-B690-3517C6787E02}"/>
              </a:ext>
            </a:extLst>
          </p:cNvPr>
          <p:cNvSpPr>
            <a:spLocks noGrp="1"/>
          </p:cNvSpPr>
          <p:nvPr>
            <p:ph idx="1"/>
          </p:nvPr>
        </p:nvSpPr>
        <p:spPr>
          <a:xfrm>
            <a:off x="360000" y="1800000"/>
            <a:ext cx="4736933" cy="4158000"/>
          </a:xfrm>
        </p:spPr>
        <p:txBody>
          <a:bodyPr>
            <a:normAutofit/>
          </a:bodyPr>
          <a:lstStyle/>
          <a:p>
            <a:pPr marL="0" indent="0">
              <a:lnSpc>
                <a:spcPct val="100000"/>
              </a:lnSpc>
              <a:spcBef>
                <a:spcPts val="1200"/>
              </a:spcBef>
              <a:buNone/>
            </a:pPr>
            <a:r>
              <a:rPr lang="en-US" sz="1200">
                <a:latin typeface="Montserrat" panose="00000500000000000000" pitchFamily="2" charset="0"/>
              </a:rPr>
              <a:t>Hourly mobility energy balance (left axis) and EV SoC (right axis) for four example usages residential (top, orange), office (second, blue), school (second to last, blue), supermarket (bottom, pink) for a week in winter (28.January.-3.February., left) and summer (8.-15.July, left)</a:t>
            </a:r>
            <a:endParaRPr lang="en-US" sz="800">
              <a:solidFill>
                <a:prstClr val="black"/>
              </a:solidFill>
              <a:latin typeface="Montserrat" panose="00000500000000000000" pitchFamily="2" charset="0"/>
              <a:cs typeface="Arial" panose="020B0604020202020204" pitchFamily="34" charset="0"/>
            </a:endParaRPr>
          </a:p>
        </p:txBody>
      </p:sp>
      <p:sp>
        <p:nvSpPr>
          <p:cNvPr id="30" name="Segnaposto piè di pagina 4">
            <a:extLst>
              <a:ext uri="{FF2B5EF4-FFF2-40B4-BE49-F238E27FC236}">
                <a16:creationId xmlns:a16="http://schemas.microsoft.com/office/drawing/2014/main" id="{2023F1C3-C462-0B82-8440-83D3B5438E48}"/>
              </a:ext>
            </a:extLst>
          </p:cNvPr>
          <p:cNvSpPr txBox="1">
            <a:spLocks/>
          </p:cNvSpPr>
          <p:nvPr/>
        </p:nvSpPr>
        <p:spPr>
          <a:xfrm>
            <a:off x="6096001" y="6318000"/>
            <a:ext cx="3734516"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Simon Schneider,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Applied Sciences Technikum Wien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José Baptista, </a:t>
            </a: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University of Trás-os-Montes and Alto Douro</a:t>
            </a:r>
          </a:p>
        </p:txBody>
      </p:sp>
      <p:sp>
        <p:nvSpPr>
          <p:cNvPr id="50" name="Segnaposto numero diapositiva 5">
            <a:extLst>
              <a:ext uri="{FF2B5EF4-FFF2-40B4-BE49-F238E27FC236}">
                <a16:creationId xmlns:a16="http://schemas.microsoft.com/office/drawing/2014/main" id="{2218411E-C364-55FF-9A1A-D842A98F73D3}"/>
              </a:ext>
            </a:extLst>
          </p:cNvPr>
          <p:cNvSpPr>
            <a:spLocks noGrp="1"/>
          </p:cNvSpPr>
          <p:nvPr>
            <p:ph type="sldNum" sz="quarter" idx="12"/>
          </p:nvPr>
        </p:nvSpPr>
        <p:spPr>
          <a:xfrm>
            <a:off x="10998000" y="6408000"/>
            <a:ext cx="118800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 8</a:t>
            </a:r>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51" name="Segnaposto data 5">
            <a:extLst>
              <a:ext uri="{FF2B5EF4-FFF2-40B4-BE49-F238E27FC236}">
                <a16:creationId xmlns:a16="http://schemas.microsoft.com/office/drawing/2014/main" id="{C66D0585-5B82-A2B0-9830-1525E256B871}"/>
              </a:ext>
            </a:extLst>
          </p:cNvPr>
          <p:cNvSpPr>
            <a:spLocks noGrp="1"/>
          </p:cNvSpPr>
          <p:nvPr>
            <p:ph type="dt" sz="half" idx="10"/>
          </p:nvPr>
        </p:nvSpPr>
        <p:spPr>
          <a:xfrm>
            <a:off x="9816000" y="6318000"/>
            <a:ext cx="1182000" cy="54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8263A90-0C48-4D60-BD24-136BC4C261AC}" type="datetime1">
              <a:rPr kumimoji="0" lang="it-IT" sz="8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18/11/2025</a:t>
            </a:fld>
            <a:endParaRPr kumimoji="0" lang="it-IT" sz="800" b="0"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sp>
        <p:nvSpPr>
          <p:cNvPr id="78" name="Segnaposto piè di pagina 4">
            <a:extLst>
              <a:ext uri="{FF2B5EF4-FFF2-40B4-BE49-F238E27FC236}">
                <a16:creationId xmlns:a16="http://schemas.microsoft.com/office/drawing/2014/main" id="{2D79AAF6-A2AC-40A5-F8AE-F9EDB8375B95}"/>
              </a:ext>
            </a:extLst>
          </p:cNvPr>
          <p:cNvSpPr txBox="1">
            <a:spLocks/>
          </p:cNvSpPr>
          <p:nvPr/>
        </p:nvSpPr>
        <p:spPr>
          <a:xfrm>
            <a:off x="1260000" y="6318000"/>
            <a:ext cx="4230000" cy="540000"/>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ontserrat" panose="00000500000000000000" pitchFamily="50" charset="0"/>
                <a:ea typeface="+mn-ea"/>
                <a:cs typeface="Arial" panose="020B0604020202020204" pitchFamily="34" charset="0"/>
              </a:rPr>
              <a:t>Annual hourly E-Mobility modelling and assessment in climate neutral Positive Energy Districts</a:t>
            </a:r>
            <a:endParaRPr kumimoji="0" lang="it-IT" sz="800" b="1" i="0" u="none" strike="noStrike" kern="1200" cap="none" spc="0" normalizeH="0" baseline="0" noProof="0" dirty="0">
              <a:ln>
                <a:noFill/>
              </a:ln>
              <a:solidFill>
                <a:prstClr val="white"/>
              </a:solidFill>
              <a:effectLst/>
              <a:uLnTx/>
              <a:uFillTx/>
              <a:latin typeface="Montserrat" panose="00000500000000000000" pitchFamily="50" charset="0"/>
              <a:ea typeface="+mn-ea"/>
              <a:cs typeface="Arial" panose="020B0604020202020204" pitchFamily="34" charset="0"/>
            </a:endParaRPr>
          </a:p>
        </p:txBody>
      </p:sp>
      <p:pic>
        <p:nvPicPr>
          <p:cNvPr id="20" name="Immagine 19">
            <a:extLst>
              <a:ext uri="{FF2B5EF4-FFF2-40B4-BE49-F238E27FC236}">
                <a16:creationId xmlns:a16="http://schemas.microsoft.com/office/drawing/2014/main" id="{3DB0D0DC-94EC-2B4A-F888-F6236DAFE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873" y="538253"/>
            <a:ext cx="1521127" cy="1080000"/>
          </a:xfrm>
          <a:prstGeom prst="rect">
            <a:avLst/>
          </a:prstGeom>
        </p:spPr>
      </p:pic>
      <p:cxnSp>
        <p:nvCxnSpPr>
          <p:cNvPr id="12" name="Connettore diritto 11">
            <a:extLst>
              <a:ext uri="{FF2B5EF4-FFF2-40B4-BE49-F238E27FC236}">
                <a16:creationId xmlns:a16="http://schemas.microsoft.com/office/drawing/2014/main" id="{4E617107-96CA-D874-2A9E-1CAC840CA8B8}"/>
              </a:ext>
            </a:extLst>
          </p:cNvPr>
          <p:cNvCxnSpPr/>
          <p:nvPr/>
        </p:nvCxnSpPr>
        <p:spPr>
          <a:xfrm>
            <a:off x="-6000" y="6858000"/>
            <a:ext cx="1219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925AA09-1680-7927-7BA0-CA3616A0824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417" y="6139747"/>
            <a:ext cx="1215966" cy="835928"/>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descr="Ein Bild, das Diagramm, Reihe, Origami enthält.&#10;&#10;KI-generierte Inhalte können fehlerhaft sein.">
            <a:extLst>
              <a:ext uri="{FF2B5EF4-FFF2-40B4-BE49-F238E27FC236}">
                <a16:creationId xmlns:a16="http://schemas.microsoft.com/office/drawing/2014/main" id="{BA7DAF79-6738-C836-DAEC-E9E94762CE80}"/>
              </a:ext>
            </a:extLst>
          </p:cNvPr>
          <p:cNvPicPr>
            <a:picLocks noChangeAspect="1"/>
          </p:cNvPicPr>
          <p:nvPr/>
        </p:nvPicPr>
        <p:blipFill>
          <a:blip r:embed="rId6"/>
          <a:stretch>
            <a:fillRect/>
          </a:stretch>
        </p:blipFill>
        <p:spPr>
          <a:xfrm>
            <a:off x="5490000" y="281813"/>
            <a:ext cx="3017520" cy="1301750"/>
          </a:xfrm>
          <a:prstGeom prst="rect">
            <a:avLst/>
          </a:prstGeom>
        </p:spPr>
      </p:pic>
      <p:pic>
        <p:nvPicPr>
          <p:cNvPr id="7" name="Grafik 6" descr="Ein Bild, das Reihe, Diagramm, Schrift enthält.&#10;&#10;KI-generierte Inhalte können fehlerhaft sein.">
            <a:extLst>
              <a:ext uri="{FF2B5EF4-FFF2-40B4-BE49-F238E27FC236}">
                <a16:creationId xmlns:a16="http://schemas.microsoft.com/office/drawing/2014/main" id="{F43EC19A-3417-E96C-7C1C-8936311A7CC7}"/>
              </a:ext>
            </a:extLst>
          </p:cNvPr>
          <p:cNvPicPr>
            <a:picLocks noChangeAspect="1"/>
          </p:cNvPicPr>
          <p:nvPr/>
        </p:nvPicPr>
        <p:blipFill>
          <a:blip r:embed="rId7"/>
          <a:stretch>
            <a:fillRect/>
          </a:stretch>
        </p:blipFill>
        <p:spPr>
          <a:xfrm>
            <a:off x="8601741" y="281813"/>
            <a:ext cx="3096260" cy="1306195"/>
          </a:xfrm>
          <a:prstGeom prst="rect">
            <a:avLst/>
          </a:prstGeom>
        </p:spPr>
      </p:pic>
      <p:pic>
        <p:nvPicPr>
          <p:cNvPr id="10" name="Grafik 9" descr="Ein Bild, das Reihe, Diagramm, Schrift enthält.&#10;&#10;KI-generierte Inhalte können fehlerhaft sein.">
            <a:extLst>
              <a:ext uri="{FF2B5EF4-FFF2-40B4-BE49-F238E27FC236}">
                <a16:creationId xmlns:a16="http://schemas.microsoft.com/office/drawing/2014/main" id="{28860306-18AF-08EC-BB16-4571DB6A0E1A}"/>
              </a:ext>
            </a:extLst>
          </p:cNvPr>
          <p:cNvPicPr>
            <a:picLocks noChangeAspect="1"/>
          </p:cNvPicPr>
          <p:nvPr/>
        </p:nvPicPr>
        <p:blipFill>
          <a:blip r:embed="rId8"/>
          <a:stretch>
            <a:fillRect/>
          </a:stretch>
        </p:blipFill>
        <p:spPr>
          <a:xfrm>
            <a:off x="5490000" y="1700888"/>
            <a:ext cx="3014980" cy="1289050"/>
          </a:xfrm>
          <a:prstGeom prst="rect">
            <a:avLst/>
          </a:prstGeom>
        </p:spPr>
      </p:pic>
      <p:pic>
        <p:nvPicPr>
          <p:cNvPr id="11" name="Grafik 10" descr="Ein Bild, das Diagramm, Reihe enthält.&#10;&#10;KI-generierte Inhalte können fehlerhaft sein.">
            <a:extLst>
              <a:ext uri="{FF2B5EF4-FFF2-40B4-BE49-F238E27FC236}">
                <a16:creationId xmlns:a16="http://schemas.microsoft.com/office/drawing/2014/main" id="{70FD7EED-8BBB-42AE-3536-66136274AA8E}"/>
              </a:ext>
            </a:extLst>
          </p:cNvPr>
          <p:cNvPicPr>
            <a:picLocks noChangeAspect="1"/>
          </p:cNvPicPr>
          <p:nvPr/>
        </p:nvPicPr>
        <p:blipFill rotWithShape="1">
          <a:blip r:embed="rId9"/>
          <a:srcRect b="2591"/>
          <a:stretch/>
        </p:blipFill>
        <p:spPr bwMode="auto">
          <a:xfrm>
            <a:off x="8601741" y="1701663"/>
            <a:ext cx="3132455" cy="1289050"/>
          </a:xfrm>
          <a:prstGeom prst="rect">
            <a:avLst/>
          </a:prstGeom>
          <a:ln>
            <a:noFill/>
          </a:ln>
          <a:extLst>
            <a:ext uri="{53640926-AAD7-44D8-BBD7-CCE9431645EC}">
              <a14:shadowObscured xmlns:a14="http://schemas.microsoft.com/office/drawing/2010/main"/>
            </a:ext>
          </a:extLst>
        </p:spPr>
      </p:pic>
      <p:pic>
        <p:nvPicPr>
          <p:cNvPr id="13" name="Grafik 12" descr="Ein Bild, das Reihe, Diagramm, Schrift, Handschrift enthält.&#10;&#10;KI-generierte Inhalte können fehlerhaft sein.">
            <a:extLst>
              <a:ext uri="{FF2B5EF4-FFF2-40B4-BE49-F238E27FC236}">
                <a16:creationId xmlns:a16="http://schemas.microsoft.com/office/drawing/2014/main" id="{DEA611BD-04C3-98EC-E1F7-221464DE7BCD}"/>
              </a:ext>
            </a:extLst>
          </p:cNvPr>
          <p:cNvPicPr>
            <a:picLocks noChangeAspect="1"/>
          </p:cNvPicPr>
          <p:nvPr/>
        </p:nvPicPr>
        <p:blipFill>
          <a:blip r:embed="rId10"/>
          <a:stretch>
            <a:fillRect/>
          </a:stretch>
        </p:blipFill>
        <p:spPr>
          <a:xfrm>
            <a:off x="5490000" y="3107263"/>
            <a:ext cx="3009900" cy="1293495"/>
          </a:xfrm>
          <a:prstGeom prst="rect">
            <a:avLst/>
          </a:prstGeom>
        </p:spPr>
      </p:pic>
      <p:pic>
        <p:nvPicPr>
          <p:cNvPr id="14" name="Grafik 13" descr="Ein Bild, das Diagramm, Reihe, Schrift enthält.&#10;&#10;KI-generierte Inhalte können fehlerhaft sein.">
            <a:extLst>
              <a:ext uri="{FF2B5EF4-FFF2-40B4-BE49-F238E27FC236}">
                <a16:creationId xmlns:a16="http://schemas.microsoft.com/office/drawing/2014/main" id="{F3F75F81-5D03-76B8-717E-B75971A18070}"/>
              </a:ext>
            </a:extLst>
          </p:cNvPr>
          <p:cNvPicPr>
            <a:picLocks noChangeAspect="1"/>
          </p:cNvPicPr>
          <p:nvPr/>
        </p:nvPicPr>
        <p:blipFill>
          <a:blip r:embed="rId11"/>
          <a:stretch>
            <a:fillRect/>
          </a:stretch>
        </p:blipFill>
        <p:spPr>
          <a:xfrm>
            <a:off x="8601741" y="3104368"/>
            <a:ext cx="3131820" cy="1265555"/>
          </a:xfrm>
          <a:prstGeom prst="rect">
            <a:avLst/>
          </a:prstGeom>
        </p:spPr>
      </p:pic>
      <p:pic>
        <p:nvPicPr>
          <p:cNvPr id="15" name="Grafik 14" descr="Ein Bild, das Diagramm, Reihe, Schrift, Text enthält.&#10;&#10;KI-generierte Inhalte können fehlerhaft sein.">
            <a:extLst>
              <a:ext uri="{FF2B5EF4-FFF2-40B4-BE49-F238E27FC236}">
                <a16:creationId xmlns:a16="http://schemas.microsoft.com/office/drawing/2014/main" id="{BF23399D-6355-4562-F00C-AF9852DBE4F9}"/>
              </a:ext>
            </a:extLst>
          </p:cNvPr>
          <p:cNvPicPr>
            <a:picLocks noChangeAspect="1"/>
          </p:cNvPicPr>
          <p:nvPr/>
        </p:nvPicPr>
        <p:blipFill>
          <a:blip r:embed="rId12"/>
          <a:stretch>
            <a:fillRect/>
          </a:stretch>
        </p:blipFill>
        <p:spPr>
          <a:xfrm>
            <a:off x="5490000" y="4518084"/>
            <a:ext cx="3013075" cy="1350645"/>
          </a:xfrm>
          <a:prstGeom prst="rect">
            <a:avLst/>
          </a:prstGeom>
        </p:spPr>
      </p:pic>
      <p:pic>
        <p:nvPicPr>
          <p:cNvPr id="16" name="Grafik 15" descr="Ein Bild, das Diagramm enthält.&#10;&#10;KI-generierte Inhalte können fehlerhaft sein.">
            <a:extLst>
              <a:ext uri="{FF2B5EF4-FFF2-40B4-BE49-F238E27FC236}">
                <a16:creationId xmlns:a16="http://schemas.microsoft.com/office/drawing/2014/main" id="{EFC7A885-DA26-80EC-01C3-97E1FB888C65}"/>
              </a:ext>
            </a:extLst>
          </p:cNvPr>
          <p:cNvPicPr>
            <a:picLocks noChangeAspect="1"/>
          </p:cNvPicPr>
          <p:nvPr/>
        </p:nvPicPr>
        <p:blipFill>
          <a:blip r:embed="rId13"/>
          <a:stretch>
            <a:fillRect/>
          </a:stretch>
        </p:blipFill>
        <p:spPr>
          <a:xfrm>
            <a:off x="8601741" y="4483577"/>
            <a:ext cx="3141980" cy="1357630"/>
          </a:xfrm>
          <a:prstGeom prst="rect">
            <a:avLst/>
          </a:prstGeom>
        </p:spPr>
      </p:pic>
      <p:pic>
        <p:nvPicPr>
          <p:cNvPr id="17" name="Grafik 16" descr="Ein Bild, das Text, Schrift, Screenshot enthält.&#10;&#10;KI-generierte Inhalte können fehlerhaft sein.">
            <a:extLst>
              <a:ext uri="{FF2B5EF4-FFF2-40B4-BE49-F238E27FC236}">
                <a16:creationId xmlns:a16="http://schemas.microsoft.com/office/drawing/2014/main" id="{DA4DE4D2-2369-9564-F353-6AA028659E66}"/>
              </a:ext>
            </a:extLst>
          </p:cNvPr>
          <p:cNvPicPr>
            <a:picLocks noChangeAspect="1"/>
          </p:cNvPicPr>
          <p:nvPr/>
        </p:nvPicPr>
        <p:blipFill rotWithShape="1">
          <a:blip r:embed="rId14"/>
          <a:srcRect l="-6964" r="37311"/>
          <a:stretch>
            <a:fillRect/>
          </a:stretch>
        </p:blipFill>
        <p:spPr bwMode="auto">
          <a:xfrm>
            <a:off x="-149541" y="3180959"/>
            <a:ext cx="4990250" cy="1289049"/>
          </a:xfrm>
          <a:prstGeom prst="rect">
            <a:avLst/>
          </a:prstGeom>
          <a:ln>
            <a:noFill/>
          </a:ln>
          <a:extLst>
            <a:ext uri="{53640926-AAD7-44D8-BBD7-CCE9431645EC}">
              <a14:shadowObscured xmlns:a14="http://schemas.microsoft.com/office/drawing/2010/main"/>
            </a:ext>
          </a:extLst>
        </p:spPr>
      </p:pic>
      <p:pic>
        <p:nvPicPr>
          <p:cNvPr id="18" name="Grafik 17" descr="Ein Bild, das Text, Schrift, Screenshot enthält.&#10;&#10;KI-generierte Inhalte können fehlerhaft sein.">
            <a:extLst>
              <a:ext uri="{FF2B5EF4-FFF2-40B4-BE49-F238E27FC236}">
                <a16:creationId xmlns:a16="http://schemas.microsoft.com/office/drawing/2014/main" id="{E9496D1A-51EE-C36E-26E4-76D776EAC4EF}"/>
              </a:ext>
            </a:extLst>
          </p:cNvPr>
          <p:cNvPicPr>
            <a:picLocks noChangeAspect="1"/>
          </p:cNvPicPr>
          <p:nvPr/>
        </p:nvPicPr>
        <p:blipFill rotWithShape="1">
          <a:blip r:embed="rId14"/>
          <a:srcRect l="63797" r="-1"/>
          <a:stretch>
            <a:fillRect/>
          </a:stretch>
        </p:blipFill>
        <p:spPr bwMode="auto">
          <a:xfrm>
            <a:off x="93509" y="4579680"/>
            <a:ext cx="2593748" cy="12890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925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abgerundete Ecken 6">
            <a:extLst>
              <a:ext uri="{FF2B5EF4-FFF2-40B4-BE49-F238E27FC236}">
                <a16:creationId xmlns:a16="http://schemas.microsoft.com/office/drawing/2014/main" id="{BBBEB00A-A360-1AA2-C915-5F19786C8E5F}"/>
              </a:ext>
            </a:extLst>
          </p:cNvPr>
          <p:cNvSpPr/>
          <p:nvPr/>
        </p:nvSpPr>
        <p:spPr>
          <a:xfrm>
            <a:off x="5843219" y="1130300"/>
            <a:ext cx="5575300" cy="5673188"/>
          </a:xfrm>
          <a:prstGeom prst="roundRect">
            <a:avLst/>
          </a:prstGeom>
          <a:solidFill>
            <a:srgbClr val="FF9393"/>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abgerundete Ecken 3">
            <a:extLst>
              <a:ext uri="{FF2B5EF4-FFF2-40B4-BE49-F238E27FC236}">
                <a16:creationId xmlns:a16="http://schemas.microsoft.com/office/drawing/2014/main" id="{26EA5D6D-3ECF-635A-D40B-A76415E86B28}"/>
              </a:ext>
            </a:extLst>
          </p:cNvPr>
          <p:cNvSpPr/>
          <p:nvPr/>
        </p:nvSpPr>
        <p:spPr>
          <a:xfrm>
            <a:off x="-190500" y="1130300"/>
            <a:ext cx="5575300" cy="5673188"/>
          </a:xfrm>
          <a:prstGeom prst="roundRect">
            <a:avLst/>
          </a:prstGeom>
          <a:solidFill>
            <a:srgbClr val="93FFC4"/>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itel 4">
            <a:extLst>
              <a:ext uri="{FF2B5EF4-FFF2-40B4-BE49-F238E27FC236}">
                <a16:creationId xmlns:a16="http://schemas.microsoft.com/office/drawing/2014/main" id="{72E1D21A-0D9C-A8D9-5FC0-0949EA26F956}"/>
              </a:ext>
            </a:extLst>
          </p:cNvPr>
          <p:cNvSpPr>
            <a:spLocks noGrp="1"/>
          </p:cNvSpPr>
          <p:nvPr>
            <p:ph type="title"/>
          </p:nvPr>
        </p:nvSpPr>
        <p:spPr/>
        <p:txBody>
          <a:bodyPr>
            <a:normAutofit fontScale="90000"/>
          </a:bodyPr>
          <a:lstStyle/>
          <a:p>
            <a:r>
              <a:rPr lang="de-DE"/>
              <a:t>Discussion / Model limits</a:t>
            </a:r>
            <a:endParaRPr lang="de-AT"/>
          </a:p>
        </p:txBody>
      </p:sp>
      <p:sp>
        <p:nvSpPr>
          <p:cNvPr id="3" name="Foliennummernplatzhalter 2">
            <a:extLst>
              <a:ext uri="{FF2B5EF4-FFF2-40B4-BE49-F238E27FC236}">
                <a16:creationId xmlns:a16="http://schemas.microsoft.com/office/drawing/2014/main" id="{98394906-F7B9-EB76-EE8F-5FB216B730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6" name="Inhaltsplatzhalter 5">
            <a:extLst>
              <a:ext uri="{FF2B5EF4-FFF2-40B4-BE49-F238E27FC236}">
                <a16:creationId xmlns:a16="http://schemas.microsoft.com/office/drawing/2014/main" id="{3B61D142-3C64-0EA2-BAE6-A1A4BEA0A523}"/>
              </a:ext>
            </a:extLst>
          </p:cNvPr>
          <p:cNvSpPr>
            <a:spLocks noGrp="1"/>
          </p:cNvSpPr>
          <p:nvPr>
            <p:ph idx="1"/>
          </p:nvPr>
        </p:nvSpPr>
        <p:spPr>
          <a:xfrm>
            <a:off x="239712" y="1231900"/>
            <a:ext cx="11952288" cy="5308886"/>
          </a:xfrm>
        </p:spPr>
        <p:txBody>
          <a:bodyPr numCol="2">
            <a:normAutofit fontScale="55000" lnSpcReduction="20000"/>
          </a:bodyPr>
          <a:lstStyle/>
          <a:p>
            <a:pPr>
              <a:lnSpc>
                <a:spcPct val="200000"/>
              </a:lnSpc>
            </a:pPr>
            <a:r>
              <a:rPr lang="de-DE" sz="2800"/>
              <a:t>Temporal resolution</a:t>
            </a:r>
          </a:p>
          <a:p>
            <a:pPr lvl="1">
              <a:lnSpc>
                <a:spcPct val="200000"/>
              </a:lnSpc>
            </a:pPr>
            <a:r>
              <a:rPr lang="de-DE" sz="2600"/>
              <a:t>Hourly</a:t>
            </a:r>
          </a:p>
          <a:p>
            <a:pPr>
              <a:lnSpc>
                <a:spcPct val="200000"/>
              </a:lnSpc>
            </a:pPr>
            <a:r>
              <a:rPr lang="de-DE" sz="2800"/>
              <a:t>Multivalent Enegy systems</a:t>
            </a:r>
          </a:p>
          <a:p>
            <a:pPr lvl="1">
              <a:lnSpc>
                <a:spcPct val="200000"/>
              </a:lnSpc>
            </a:pPr>
            <a:r>
              <a:rPr lang="de-DE" sz="2600"/>
              <a:t>under construction</a:t>
            </a:r>
          </a:p>
          <a:p>
            <a:pPr>
              <a:lnSpc>
                <a:spcPct val="200000"/>
              </a:lnSpc>
            </a:pPr>
            <a:r>
              <a:rPr lang="de-DE" sz="2800"/>
              <a:t>Simulation speed and coverage</a:t>
            </a:r>
          </a:p>
          <a:p>
            <a:pPr lvl="1">
              <a:lnSpc>
                <a:spcPct val="200000"/>
              </a:lnSpc>
            </a:pPr>
            <a:r>
              <a:rPr lang="de-DE" sz="2600"/>
              <a:t>10s/scenario on laptops</a:t>
            </a:r>
          </a:p>
          <a:p>
            <a:pPr>
              <a:lnSpc>
                <a:spcPct val="200000"/>
              </a:lnSpc>
            </a:pPr>
            <a:r>
              <a:rPr lang="de-DE" sz="2800"/>
              <a:t>Accessibility / deployment</a:t>
            </a:r>
          </a:p>
          <a:p>
            <a:pPr lvl="1">
              <a:lnSpc>
                <a:spcPct val="200000"/>
              </a:lnSpc>
            </a:pPr>
            <a:r>
              <a:rPr lang="de-DE" sz="2600"/>
              <a:t>Fair!</a:t>
            </a:r>
          </a:p>
          <a:p>
            <a:pPr>
              <a:lnSpc>
                <a:spcPct val="200000"/>
              </a:lnSpc>
            </a:pPr>
            <a:r>
              <a:rPr lang="de-DE" sz="2800"/>
              <a:t>Algorithm programming with VBA</a:t>
            </a:r>
          </a:p>
          <a:p>
            <a:pPr lvl="1">
              <a:lnSpc>
                <a:spcPct val="200000"/>
              </a:lnSpc>
            </a:pPr>
            <a:r>
              <a:rPr lang="de-DE" sz="2600"/>
              <a:t>Gamechanger ChatGPT</a:t>
            </a:r>
          </a:p>
          <a:p>
            <a:pPr>
              <a:lnSpc>
                <a:spcPct val="200000"/>
              </a:lnSpc>
            </a:pPr>
            <a:r>
              <a:rPr lang="de-DE" sz="2800"/>
              <a:t>Thermal LOD</a:t>
            </a:r>
          </a:p>
          <a:p>
            <a:pPr lvl="1">
              <a:lnSpc>
                <a:spcPct val="200000"/>
              </a:lnSpc>
            </a:pPr>
            <a:r>
              <a:rPr lang="de-DE" sz="2600"/>
              <a:t>low</a:t>
            </a:r>
          </a:p>
          <a:p>
            <a:pPr>
              <a:lnSpc>
                <a:spcPct val="200000"/>
              </a:lnSpc>
            </a:pPr>
            <a:r>
              <a:rPr lang="de-DE" sz="2800"/>
              <a:t>Geometry LOD</a:t>
            </a:r>
          </a:p>
          <a:p>
            <a:pPr lvl="1">
              <a:lnSpc>
                <a:spcPct val="200000"/>
              </a:lnSpc>
            </a:pPr>
            <a:r>
              <a:rPr lang="de-DE" sz="2600"/>
              <a:t>low</a:t>
            </a:r>
          </a:p>
          <a:p>
            <a:pPr>
              <a:lnSpc>
                <a:spcPct val="200000"/>
              </a:lnSpc>
            </a:pPr>
            <a:r>
              <a:rPr lang="de-DE" sz="2800"/>
              <a:t>Managing file size</a:t>
            </a:r>
          </a:p>
          <a:p>
            <a:pPr lvl="1">
              <a:lnSpc>
                <a:spcPct val="200000"/>
              </a:lnSpc>
            </a:pPr>
            <a:r>
              <a:rPr lang="de-DE" sz="2600"/>
              <a:t>Challenging!</a:t>
            </a:r>
          </a:p>
          <a:p>
            <a:pPr>
              <a:lnSpc>
                <a:spcPct val="200000"/>
              </a:lnSpc>
            </a:pPr>
            <a:r>
              <a:rPr lang="de-DE" sz="2800"/>
              <a:t>Dispatch sequence</a:t>
            </a:r>
          </a:p>
          <a:p>
            <a:pPr lvl="1">
              <a:lnSpc>
                <a:spcPct val="200000"/>
              </a:lnSpc>
            </a:pPr>
            <a:r>
              <a:rPr lang="de-DE" sz="2600"/>
              <a:t>fixed</a:t>
            </a:r>
          </a:p>
          <a:p>
            <a:pPr>
              <a:lnSpc>
                <a:spcPct val="200000"/>
              </a:lnSpc>
            </a:pPr>
            <a:r>
              <a:rPr lang="de-DE" sz="2800"/>
              <a:t>Testing and validation</a:t>
            </a:r>
          </a:p>
          <a:p>
            <a:pPr lvl="1">
              <a:lnSpc>
                <a:spcPct val="200000"/>
              </a:lnSpc>
            </a:pPr>
            <a:r>
              <a:rPr lang="de-DE" sz="2600"/>
              <a:t>Nightmare!</a:t>
            </a:r>
          </a:p>
        </p:txBody>
      </p:sp>
    </p:spTree>
    <p:extLst>
      <p:ext uri="{BB962C8B-B14F-4D97-AF65-F5344CB8AC3E}">
        <p14:creationId xmlns:p14="http://schemas.microsoft.com/office/powerpoint/2010/main" val="2103614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a:ext>
            </a:extLst>
          </a:blip>
          <a:srcRect b="806"/>
          <a:stretch/>
        </p:blipFill>
        <p:spPr bwMode="auto">
          <a:xfrm>
            <a:off x="1" y="-1716776"/>
            <a:ext cx="12886545" cy="8777976"/>
          </a:xfrm>
          <a:prstGeom prst="rect">
            <a:avLst/>
          </a:prstGeom>
        </p:spPr>
      </p:pic>
      <p:sp>
        <p:nvSpPr>
          <p:cNvPr id="2" name="Titel 1"/>
          <p:cNvSpPr>
            <a:spLocks noGrp="1"/>
          </p:cNvSpPr>
          <p:nvPr>
            <p:ph type="title"/>
          </p:nvPr>
        </p:nvSpPr>
        <p:spPr bwMode="auto">
          <a:xfrm>
            <a:off x="411477" y="363487"/>
            <a:ext cx="11166412" cy="1320291"/>
          </a:xfrm>
        </p:spPr>
        <p:txBody>
          <a:bodyPr>
            <a:normAutofit/>
          </a:bodyPr>
          <a:lstStyle/>
          <a:p>
            <a:pPr>
              <a:defRPr/>
            </a:pPr>
            <a:endParaRPr lang="de-AT" dirty="0">
              <a:solidFill>
                <a:schemeClr val="bg1"/>
              </a:solidFill>
            </a:endParaRPr>
          </a:p>
        </p:txBody>
      </p:sp>
      <p:sp>
        <p:nvSpPr>
          <p:cNvPr id="3" name="Inhaltsplatzhalter 2"/>
          <p:cNvSpPr>
            <a:spLocks noGrp="1"/>
          </p:cNvSpPr>
          <p:nvPr>
            <p:ph idx="1"/>
          </p:nvPr>
        </p:nvSpPr>
        <p:spPr bwMode="auto">
          <a:xfrm>
            <a:off x="411477" y="1290030"/>
            <a:ext cx="6304284" cy="3864156"/>
          </a:xfrm>
        </p:spPr>
        <p:txBody>
          <a:bodyPr/>
          <a:lstStyle/>
          <a:p>
            <a:pPr marL="457200" lvl="1" indent="0">
              <a:lnSpc>
                <a:spcPct val="100000"/>
              </a:lnSpc>
              <a:buNone/>
              <a:defRPr/>
            </a:pPr>
            <a:r>
              <a:rPr lang="en-GB" sz="2133">
                <a:solidFill>
                  <a:schemeClr val="bg1"/>
                </a:solidFill>
              </a:rPr>
              <a:t>40+ Districts investigated in 15+ research projects</a:t>
            </a:r>
            <a:endParaRPr sz="3733"/>
          </a:p>
          <a:p>
            <a:pPr>
              <a:lnSpc>
                <a:spcPct val="100000"/>
              </a:lnSpc>
              <a:defRPr/>
            </a:pPr>
            <a:endParaRPr lang="de-AT" sz="3733">
              <a:solidFill>
                <a:schemeClr val="bg1"/>
              </a:solidFill>
            </a:endParaRPr>
          </a:p>
        </p:txBody>
      </p:sp>
    </p:spTree>
    <p:extLst>
      <p:ext uri="{BB962C8B-B14F-4D97-AF65-F5344CB8AC3E}">
        <p14:creationId xmlns:p14="http://schemas.microsoft.com/office/powerpoint/2010/main" val="253872804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xmlns:m="http://schemas.openxmlformats.org/officeDocument/2006/math" xmlns:w="http://schemas.openxmlformats.org/wordprocessingml/2006/main">
      <p:transition spd="med" advClick="1">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35D05BE8-7FF9-9252-DDDC-96CF58D7182E}"/>
              </a:ext>
            </a:extLst>
          </p:cNvPr>
          <p:cNvPicPr>
            <a:picLocks noChangeAspect="1"/>
          </p:cNvPicPr>
          <p:nvPr/>
        </p:nvPicPr>
        <p:blipFill>
          <a:blip r:embed="rId2"/>
          <a:stretch>
            <a:fillRect/>
          </a:stretch>
        </p:blipFill>
        <p:spPr>
          <a:xfrm>
            <a:off x="4562205" y="32066"/>
            <a:ext cx="7563926" cy="2849691"/>
          </a:xfrm>
          <a:prstGeom prst="rect">
            <a:avLst/>
          </a:prstGeom>
        </p:spPr>
      </p:pic>
      <p:sp>
        <p:nvSpPr>
          <p:cNvPr id="2" name="Titel 1">
            <a:extLst>
              <a:ext uri="{FF2B5EF4-FFF2-40B4-BE49-F238E27FC236}">
                <a16:creationId xmlns:a16="http://schemas.microsoft.com/office/drawing/2014/main" id="{4E18ABA5-1A44-034C-A80E-C83FF919F0B5}"/>
              </a:ext>
            </a:extLst>
          </p:cNvPr>
          <p:cNvSpPr>
            <a:spLocks noGrp="1"/>
          </p:cNvSpPr>
          <p:nvPr>
            <p:ph type="title"/>
          </p:nvPr>
        </p:nvSpPr>
        <p:spPr>
          <a:xfrm>
            <a:off x="287401" y="577158"/>
            <a:ext cx="11671393" cy="622300"/>
          </a:xfrm>
        </p:spPr>
        <p:txBody>
          <a:bodyPr>
            <a:normAutofit fontScale="90000"/>
          </a:bodyPr>
          <a:lstStyle/>
          <a:p>
            <a:r>
              <a:rPr lang="de-AT"/>
              <a:t>klima:aktik</a:t>
            </a:r>
            <a:br>
              <a:rPr lang="de-AT"/>
            </a:br>
            <a:r>
              <a:rPr lang="de-AT"/>
              <a:t> klimaneutrale </a:t>
            </a:r>
            <a:br>
              <a:rPr lang="de-AT"/>
            </a:br>
            <a:r>
              <a:rPr lang="de-AT"/>
              <a:t>Plusenergiequartiere</a:t>
            </a:r>
          </a:p>
        </p:txBody>
      </p:sp>
      <p:sp>
        <p:nvSpPr>
          <p:cNvPr id="4" name="Foliennummernplatzhalter 3">
            <a:extLst>
              <a:ext uri="{FF2B5EF4-FFF2-40B4-BE49-F238E27FC236}">
                <a16:creationId xmlns:a16="http://schemas.microsoft.com/office/drawing/2014/main" id="{D874B26A-0BFB-01E7-BA94-E3EBB646E9C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3" name="Inhaltsplatzhalter 2">
            <a:extLst>
              <a:ext uri="{FF2B5EF4-FFF2-40B4-BE49-F238E27FC236}">
                <a16:creationId xmlns:a16="http://schemas.microsoft.com/office/drawing/2014/main" id="{8C008C04-258F-A97D-122C-4C78894FDE8B}"/>
              </a:ext>
            </a:extLst>
          </p:cNvPr>
          <p:cNvSpPr>
            <a:spLocks noGrp="1"/>
          </p:cNvSpPr>
          <p:nvPr>
            <p:ph idx="1"/>
          </p:nvPr>
        </p:nvSpPr>
        <p:spPr>
          <a:xfrm>
            <a:off x="1595594" y="1916480"/>
            <a:ext cx="10363200" cy="4391003"/>
          </a:xfrm>
        </p:spPr>
        <p:txBody>
          <a:bodyPr>
            <a:normAutofit fontScale="85000" lnSpcReduction="20000"/>
          </a:bodyPr>
          <a:lstStyle/>
          <a:p>
            <a:r>
              <a:rPr lang="en-US"/>
              <a:t>Research</a:t>
            </a:r>
          </a:p>
          <a:p>
            <a:pPr lvl="1"/>
            <a:r>
              <a:rPr lang="de-AT"/>
              <a:t>SdZ </a:t>
            </a:r>
            <a:r>
              <a:rPr lang="de-AT" b="1"/>
              <a:t>Zukunftsquartier 2.0 (finished)</a:t>
            </a:r>
          </a:p>
          <a:p>
            <a:pPr lvl="1"/>
            <a:r>
              <a:rPr lang="de-AT"/>
              <a:t>Zukunftsquartier (finished)</a:t>
            </a:r>
          </a:p>
          <a:p>
            <a:pPr lvl="1"/>
            <a:r>
              <a:rPr lang="de-AT"/>
              <a:t>Zukukunftsquartier Österreich (finished)</a:t>
            </a:r>
          </a:p>
          <a:p>
            <a:pPr lvl="1"/>
            <a:r>
              <a:rPr lang="de-AT"/>
              <a:t>Zukunftsquartier Synergy (finished)</a:t>
            </a:r>
          </a:p>
          <a:p>
            <a:pPr lvl="1"/>
            <a:r>
              <a:rPr lang="de-AT"/>
              <a:t>ZQ3 (ongoing), k:a PEQ (ongoing)</a:t>
            </a:r>
          </a:p>
          <a:p>
            <a:r>
              <a:rPr lang="de-AT"/>
              <a:t>Theoretical PED Definition framework</a:t>
            </a:r>
          </a:p>
          <a:p>
            <a:pPr lvl="1"/>
            <a:r>
              <a:rPr lang="de-AT" sz="1400"/>
              <a:t>S. Schneider, N. Bartlmä, J. Leibold, P. Schöfman, M. Tabakovic, und T. Zelger, „New Assessment Method for Buildings and Districts towards “Net Zero Energy Buildings” Compatible with the Energy Scenario 2050“, gehalten auf der REAL CORP, Karlsruhe, 2019. [Online]. Verfügbar unter: </a:t>
            </a:r>
            <a:r>
              <a:rPr lang="de-AT" sz="1400">
                <a:hlinkClick r:id="rId3"/>
              </a:rPr>
              <a:t>http://repository.corp.at/id/eprint/487</a:t>
            </a:r>
            <a:endParaRPr lang="de-AT" sz="1400"/>
          </a:p>
        </p:txBody>
      </p:sp>
      <p:pic>
        <p:nvPicPr>
          <p:cNvPr id="9" name="Grafik 8">
            <a:extLst>
              <a:ext uri="{FF2B5EF4-FFF2-40B4-BE49-F238E27FC236}">
                <a16:creationId xmlns:a16="http://schemas.microsoft.com/office/drawing/2014/main" id="{6B82EDEE-2CA5-DCE7-0105-C54A7551F46C}"/>
              </a:ext>
            </a:extLst>
          </p:cNvPr>
          <p:cNvPicPr>
            <a:picLocks noChangeAspect="1"/>
          </p:cNvPicPr>
          <p:nvPr/>
        </p:nvPicPr>
        <p:blipFill>
          <a:blip r:embed="rId4"/>
          <a:stretch>
            <a:fillRect/>
          </a:stretch>
        </p:blipFill>
        <p:spPr>
          <a:xfrm>
            <a:off x="123108" y="4572660"/>
            <a:ext cx="1506651" cy="1543968"/>
          </a:xfrm>
          <a:prstGeom prst="rect">
            <a:avLst/>
          </a:prstGeom>
        </p:spPr>
      </p:pic>
      <p:pic>
        <p:nvPicPr>
          <p:cNvPr id="11" name="Grafik 10">
            <a:extLst>
              <a:ext uri="{FF2B5EF4-FFF2-40B4-BE49-F238E27FC236}">
                <a16:creationId xmlns:a16="http://schemas.microsoft.com/office/drawing/2014/main" id="{DE7EA289-A2AE-7030-98ED-ECD7F2FBBA69}"/>
              </a:ext>
            </a:extLst>
          </p:cNvPr>
          <p:cNvPicPr>
            <a:picLocks noChangeAspect="1"/>
          </p:cNvPicPr>
          <p:nvPr/>
        </p:nvPicPr>
        <p:blipFill>
          <a:blip r:embed="rId5"/>
          <a:stretch>
            <a:fillRect/>
          </a:stretch>
        </p:blipFill>
        <p:spPr>
          <a:xfrm>
            <a:off x="8907044" y="3734054"/>
            <a:ext cx="1416886" cy="1399501"/>
          </a:xfrm>
          <a:prstGeom prst="rect">
            <a:avLst/>
          </a:prstGeom>
        </p:spPr>
      </p:pic>
      <p:pic>
        <p:nvPicPr>
          <p:cNvPr id="13" name="Grafik 12">
            <a:extLst>
              <a:ext uri="{FF2B5EF4-FFF2-40B4-BE49-F238E27FC236}">
                <a16:creationId xmlns:a16="http://schemas.microsoft.com/office/drawing/2014/main" id="{299883E3-CEC2-D150-5717-419019AFBD48}"/>
              </a:ext>
            </a:extLst>
          </p:cNvPr>
          <p:cNvPicPr>
            <a:picLocks noChangeAspect="1"/>
          </p:cNvPicPr>
          <p:nvPr/>
        </p:nvPicPr>
        <p:blipFill>
          <a:blip r:embed="rId6"/>
          <a:stretch>
            <a:fillRect/>
          </a:stretch>
        </p:blipFill>
        <p:spPr>
          <a:xfrm>
            <a:off x="123108" y="1965211"/>
            <a:ext cx="1544860" cy="1581752"/>
          </a:xfrm>
          <a:prstGeom prst="rect">
            <a:avLst/>
          </a:prstGeom>
        </p:spPr>
      </p:pic>
      <p:sp>
        <p:nvSpPr>
          <p:cNvPr id="17" name="Textfeld 16">
            <a:extLst>
              <a:ext uri="{FF2B5EF4-FFF2-40B4-BE49-F238E27FC236}">
                <a16:creationId xmlns:a16="http://schemas.microsoft.com/office/drawing/2014/main" id="{61788BDB-F9B7-0109-E5C4-BD180B1D640D}"/>
              </a:ext>
            </a:extLst>
          </p:cNvPr>
          <p:cNvSpPr txBox="1"/>
          <p:nvPr/>
        </p:nvSpPr>
        <p:spPr>
          <a:xfrm>
            <a:off x="7788275" y="3036298"/>
            <a:ext cx="3654425" cy="923330"/>
          </a:xfrm>
          <a:prstGeom prst="rect">
            <a:avLst/>
          </a:prstGeom>
          <a:noFill/>
        </p:spPr>
        <p:txBody>
          <a:bodyPr wrap="square">
            <a:spAutoFit/>
          </a:bodyPr>
          <a:lstStyle/>
          <a:p>
            <a:r>
              <a:rPr lang="en-US"/>
              <a:t>The PEExcel PED DSS framework: </a:t>
            </a:r>
            <a:r>
              <a:rPr lang="en-US">
                <a:hlinkClick r:id="rId7"/>
              </a:rPr>
              <a:t>https://github.com/simonschaluppe/peexcel</a:t>
            </a:r>
            <a:endParaRPr lang="en-US"/>
          </a:p>
        </p:txBody>
      </p:sp>
    </p:spTree>
    <p:extLst>
      <p:ext uri="{BB962C8B-B14F-4D97-AF65-F5344CB8AC3E}">
        <p14:creationId xmlns:p14="http://schemas.microsoft.com/office/powerpoint/2010/main" val="256354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731D6-2344-2627-12C9-777F0D7EFC44}"/>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9A837157-96A6-47E1-2A4F-EA9CD7E4710A}"/>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3CE422CB-1900-FCB1-844F-55FB9AA427EC}"/>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gridSize="9"/>
                    </a14:imgEffect>
                  </a14:imgLayer>
                </a14:imgProps>
              </a:ext>
            </a:extLst>
          </a:blip>
          <a:stretch>
            <a:fillRect/>
          </a:stretch>
        </p:blipFill>
        <p:spPr>
          <a:xfrm>
            <a:off x="0" y="59099"/>
            <a:ext cx="12192000" cy="6739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475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02AA4-EC8E-AC8C-CBE5-2358A33777D7}"/>
              </a:ext>
            </a:extLst>
          </p:cNvPr>
          <p:cNvSpPr>
            <a:spLocks noGrp="1"/>
          </p:cNvSpPr>
          <p:nvPr>
            <p:ph type="title"/>
          </p:nvPr>
        </p:nvSpPr>
        <p:spPr/>
        <p:txBody>
          <a:bodyPr>
            <a:normAutofit fontScale="90000"/>
          </a:bodyPr>
          <a:lstStyle/>
          <a:p>
            <a:r>
              <a:rPr lang="de-DE"/>
              <a:t>Tool Überblick</a:t>
            </a:r>
            <a:endParaRPr lang="de-AT"/>
          </a:p>
        </p:txBody>
      </p:sp>
      <p:sp>
        <p:nvSpPr>
          <p:cNvPr id="3" name="Foliennummernplatzhalter 2">
            <a:extLst>
              <a:ext uri="{FF2B5EF4-FFF2-40B4-BE49-F238E27FC236}">
                <a16:creationId xmlns:a16="http://schemas.microsoft.com/office/drawing/2014/main" id="{3B5156B8-A842-BBA0-4C79-E944BEB227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pic>
        <p:nvPicPr>
          <p:cNvPr id="10" name="Grafik 9">
            <a:extLst>
              <a:ext uri="{FF2B5EF4-FFF2-40B4-BE49-F238E27FC236}">
                <a16:creationId xmlns:a16="http://schemas.microsoft.com/office/drawing/2014/main" id="{35169397-5150-983C-2D2C-E5BF3FB6BF6A}"/>
              </a:ext>
            </a:extLst>
          </p:cNvPr>
          <p:cNvPicPr>
            <a:picLocks noChangeAspect="1"/>
          </p:cNvPicPr>
          <p:nvPr/>
        </p:nvPicPr>
        <p:blipFill>
          <a:blip r:embed="rId2"/>
          <a:stretch>
            <a:fillRect/>
          </a:stretch>
        </p:blipFill>
        <p:spPr>
          <a:xfrm>
            <a:off x="395859" y="1274403"/>
            <a:ext cx="1390650" cy="219075"/>
          </a:xfrm>
          <a:prstGeom prst="rect">
            <a:avLst/>
          </a:prstGeom>
        </p:spPr>
      </p:pic>
      <p:pic>
        <p:nvPicPr>
          <p:cNvPr id="12" name="Grafik 11">
            <a:extLst>
              <a:ext uri="{FF2B5EF4-FFF2-40B4-BE49-F238E27FC236}">
                <a16:creationId xmlns:a16="http://schemas.microsoft.com/office/drawing/2014/main" id="{6CCFCD61-CF09-9EDC-71F5-8FA5C2F50735}"/>
              </a:ext>
            </a:extLst>
          </p:cNvPr>
          <p:cNvPicPr>
            <a:picLocks noChangeAspect="1"/>
          </p:cNvPicPr>
          <p:nvPr/>
        </p:nvPicPr>
        <p:blipFill>
          <a:blip r:embed="rId3"/>
          <a:stretch>
            <a:fillRect/>
          </a:stretch>
        </p:blipFill>
        <p:spPr>
          <a:xfrm>
            <a:off x="395859" y="1489461"/>
            <a:ext cx="1390650" cy="219075"/>
          </a:xfrm>
          <a:prstGeom prst="rect">
            <a:avLst/>
          </a:prstGeom>
        </p:spPr>
      </p:pic>
      <p:pic>
        <p:nvPicPr>
          <p:cNvPr id="14" name="Grafik 13">
            <a:extLst>
              <a:ext uri="{FF2B5EF4-FFF2-40B4-BE49-F238E27FC236}">
                <a16:creationId xmlns:a16="http://schemas.microsoft.com/office/drawing/2014/main" id="{B2FB273C-31A3-FB10-2242-1A22F88AEEE2}"/>
              </a:ext>
            </a:extLst>
          </p:cNvPr>
          <p:cNvPicPr>
            <a:picLocks noChangeAspect="1"/>
          </p:cNvPicPr>
          <p:nvPr/>
        </p:nvPicPr>
        <p:blipFill>
          <a:blip r:embed="rId4"/>
          <a:stretch>
            <a:fillRect/>
          </a:stretch>
        </p:blipFill>
        <p:spPr>
          <a:xfrm>
            <a:off x="395859" y="1704519"/>
            <a:ext cx="1390650" cy="219075"/>
          </a:xfrm>
          <a:prstGeom prst="rect">
            <a:avLst/>
          </a:prstGeom>
        </p:spPr>
      </p:pic>
      <p:pic>
        <p:nvPicPr>
          <p:cNvPr id="18" name="Grafik 17">
            <a:extLst>
              <a:ext uri="{FF2B5EF4-FFF2-40B4-BE49-F238E27FC236}">
                <a16:creationId xmlns:a16="http://schemas.microsoft.com/office/drawing/2014/main" id="{7A3328E9-222B-004A-40EB-4433B6586616}"/>
              </a:ext>
            </a:extLst>
          </p:cNvPr>
          <p:cNvPicPr>
            <a:picLocks noChangeAspect="1"/>
          </p:cNvPicPr>
          <p:nvPr/>
        </p:nvPicPr>
        <p:blipFill>
          <a:blip r:embed="rId5"/>
          <a:stretch>
            <a:fillRect/>
          </a:stretch>
        </p:blipFill>
        <p:spPr>
          <a:xfrm>
            <a:off x="395859" y="1919577"/>
            <a:ext cx="1390650" cy="219075"/>
          </a:xfrm>
          <a:prstGeom prst="rect">
            <a:avLst/>
          </a:prstGeom>
        </p:spPr>
      </p:pic>
      <p:pic>
        <p:nvPicPr>
          <p:cNvPr id="20" name="Grafik 19">
            <a:extLst>
              <a:ext uri="{FF2B5EF4-FFF2-40B4-BE49-F238E27FC236}">
                <a16:creationId xmlns:a16="http://schemas.microsoft.com/office/drawing/2014/main" id="{81947D89-9C34-19D5-24DD-E3C13B8AB29B}"/>
              </a:ext>
            </a:extLst>
          </p:cNvPr>
          <p:cNvPicPr>
            <a:picLocks noChangeAspect="1"/>
          </p:cNvPicPr>
          <p:nvPr/>
        </p:nvPicPr>
        <p:blipFill>
          <a:blip r:embed="rId6"/>
          <a:stretch>
            <a:fillRect/>
          </a:stretch>
        </p:blipFill>
        <p:spPr>
          <a:xfrm>
            <a:off x="395859" y="2134635"/>
            <a:ext cx="1390650" cy="219075"/>
          </a:xfrm>
          <a:prstGeom prst="rect">
            <a:avLst/>
          </a:prstGeom>
        </p:spPr>
      </p:pic>
      <p:pic>
        <p:nvPicPr>
          <p:cNvPr id="22" name="Grafik 21">
            <a:extLst>
              <a:ext uri="{FF2B5EF4-FFF2-40B4-BE49-F238E27FC236}">
                <a16:creationId xmlns:a16="http://schemas.microsoft.com/office/drawing/2014/main" id="{EA2C889A-7D49-7E41-909F-A8DB818E1E9D}"/>
              </a:ext>
            </a:extLst>
          </p:cNvPr>
          <p:cNvPicPr>
            <a:picLocks noChangeAspect="1"/>
          </p:cNvPicPr>
          <p:nvPr/>
        </p:nvPicPr>
        <p:blipFill>
          <a:blip r:embed="rId7"/>
          <a:stretch>
            <a:fillRect/>
          </a:stretch>
        </p:blipFill>
        <p:spPr>
          <a:xfrm>
            <a:off x="395859" y="2349693"/>
            <a:ext cx="1390650" cy="219075"/>
          </a:xfrm>
          <a:prstGeom prst="rect">
            <a:avLst/>
          </a:prstGeom>
        </p:spPr>
      </p:pic>
      <p:pic>
        <p:nvPicPr>
          <p:cNvPr id="28" name="Grafik 27">
            <a:extLst>
              <a:ext uri="{FF2B5EF4-FFF2-40B4-BE49-F238E27FC236}">
                <a16:creationId xmlns:a16="http://schemas.microsoft.com/office/drawing/2014/main" id="{CA5157A3-1AC2-1458-570F-14D1AAB5031F}"/>
              </a:ext>
            </a:extLst>
          </p:cNvPr>
          <p:cNvPicPr>
            <a:picLocks noChangeAspect="1"/>
          </p:cNvPicPr>
          <p:nvPr/>
        </p:nvPicPr>
        <p:blipFill>
          <a:blip r:embed="rId8"/>
          <a:stretch>
            <a:fillRect/>
          </a:stretch>
        </p:blipFill>
        <p:spPr>
          <a:xfrm>
            <a:off x="395859" y="2564751"/>
            <a:ext cx="1390650" cy="219075"/>
          </a:xfrm>
          <a:prstGeom prst="rect">
            <a:avLst/>
          </a:prstGeom>
        </p:spPr>
      </p:pic>
      <p:pic>
        <p:nvPicPr>
          <p:cNvPr id="32" name="Grafik 31">
            <a:extLst>
              <a:ext uri="{FF2B5EF4-FFF2-40B4-BE49-F238E27FC236}">
                <a16:creationId xmlns:a16="http://schemas.microsoft.com/office/drawing/2014/main" id="{8E27A518-1AD2-0613-3F19-D3F68F7FB400}"/>
              </a:ext>
            </a:extLst>
          </p:cNvPr>
          <p:cNvPicPr>
            <a:picLocks noChangeAspect="1"/>
          </p:cNvPicPr>
          <p:nvPr/>
        </p:nvPicPr>
        <p:blipFill>
          <a:blip r:embed="rId9"/>
          <a:stretch>
            <a:fillRect/>
          </a:stretch>
        </p:blipFill>
        <p:spPr>
          <a:xfrm>
            <a:off x="395859" y="2779809"/>
            <a:ext cx="1390650" cy="219075"/>
          </a:xfrm>
          <a:prstGeom prst="rect">
            <a:avLst/>
          </a:prstGeom>
        </p:spPr>
      </p:pic>
      <p:pic>
        <p:nvPicPr>
          <p:cNvPr id="34" name="Grafik 33">
            <a:extLst>
              <a:ext uri="{FF2B5EF4-FFF2-40B4-BE49-F238E27FC236}">
                <a16:creationId xmlns:a16="http://schemas.microsoft.com/office/drawing/2014/main" id="{E75EB317-1F9A-EC11-B841-369E0EA75E09}"/>
              </a:ext>
            </a:extLst>
          </p:cNvPr>
          <p:cNvPicPr>
            <a:picLocks noChangeAspect="1"/>
          </p:cNvPicPr>
          <p:nvPr/>
        </p:nvPicPr>
        <p:blipFill>
          <a:blip r:embed="rId10"/>
          <a:stretch>
            <a:fillRect/>
          </a:stretch>
        </p:blipFill>
        <p:spPr>
          <a:xfrm>
            <a:off x="395859" y="2994867"/>
            <a:ext cx="1390650" cy="219075"/>
          </a:xfrm>
          <a:prstGeom prst="rect">
            <a:avLst/>
          </a:prstGeom>
        </p:spPr>
      </p:pic>
      <p:pic>
        <p:nvPicPr>
          <p:cNvPr id="36" name="Grafik 35">
            <a:extLst>
              <a:ext uri="{FF2B5EF4-FFF2-40B4-BE49-F238E27FC236}">
                <a16:creationId xmlns:a16="http://schemas.microsoft.com/office/drawing/2014/main" id="{A7181B5F-C25A-E9E6-2513-6B337ADAEE50}"/>
              </a:ext>
            </a:extLst>
          </p:cNvPr>
          <p:cNvPicPr>
            <a:picLocks noChangeAspect="1"/>
          </p:cNvPicPr>
          <p:nvPr/>
        </p:nvPicPr>
        <p:blipFill>
          <a:blip r:embed="rId11"/>
          <a:stretch>
            <a:fillRect/>
          </a:stretch>
        </p:blipFill>
        <p:spPr>
          <a:xfrm>
            <a:off x="395859" y="3209925"/>
            <a:ext cx="1390650" cy="219075"/>
          </a:xfrm>
          <a:prstGeom prst="rect">
            <a:avLst/>
          </a:prstGeom>
        </p:spPr>
      </p:pic>
      <p:pic>
        <p:nvPicPr>
          <p:cNvPr id="38" name="Grafik 37">
            <a:extLst>
              <a:ext uri="{FF2B5EF4-FFF2-40B4-BE49-F238E27FC236}">
                <a16:creationId xmlns:a16="http://schemas.microsoft.com/office/drawing/2014/main" id="{090EAFF6-EFB7-EBEE-7B0B-445C81A8D55A}"/>
              </a:ext>
            </a:extLst>
          </p:cNvPr>
          <p:cNvPicPr>
            <a:picLocks noChangeAspect="1"/>
          </p:cNvPicPr>
          <p:nvPr/>
        </p:nvPicPr>
        <p:blipFill>
          <a:blip r:embed="rId12"/>
          <a:stretch>
            <a:fillRect/>
          </a:stretch>
        </p:blipFill>
        <p:spPr>
          <a:xfrm>
            <a:off x="395859" y="3424983"/>
            <a:ext cx="1390650" cy="219075"/>
          </a:xfrm>
          <a:prstGeom prst="rect">
            <a:avLst/>
          </a:prstGeom>
        </p:spPr>
      </p:pic>
      <p:pic>
        <p:nvPicPr>
          <p:cNvPr id="42" name="Grafik 41">
            <a:extLst>
              <a:ext uri="{FF2B5EF4-FFF2-40B4-BE49-F238E27FC236}">
                <a16:creationId xmlns:a16="http://schemas.microsoft.com/office/drawing/2014/main" id="{8CE26CE1-0AC6-E65D-0357-228468D2C7E9}"/>
              </a:ext>
            </a:extLst>
          </p:cNvPr>
          <p:cNvPicPr>
            <a:picLocks noChangeAspect="1"/>
          </p:cNvPicPr>
          <p:nvPr/>
        </p:nvPicPr>
        <p:blipFill>
          <a:blip r:embed="rId13"/>
          <a:stretch>
            <a:fillRect/>
          </a:stretch>
        </p:blipFill>
        <p:spPr>
          <a:xfrm>
            <a:off x="395859" y="3640038"/>
            <a:ext cx="1390650" cy="219075"/>
          </a:xfrm>
          <a:prstGeom prst="rect">
            <a:avLst/>
          </a:prstGeom>
        </p:spPr>
      </p:pic>
      <p:sp>
        <p:nvSpPr>
          <p:cNvPr id="44" name="Textfeld 43">
            <a:extLst>
              <a:ext uri="{FF2B5EF4-FFF2-40B4-BE49-F238E27FC236}">
                <a16:creationId xmlns:a16="http://schemas.microsoft.com/office/drawing/2014/main" id="{64329435-1AA6-A0FB-C03E-8F0032834A12}"/>
              </a:ext>
            </a:extLst>
          </p:cNvPr>
          <p:cNvSpPr txBox="1"/>
          <p:nvPr/>
        </p:nvSpPr>
        <p:spPr>
          <a:xfrm>
            <a:off x="280896" y="939514"/>
            <a:ext cx="6099048"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Eingabeblätter</a:t>
            </a:r>
            <a:r>
              <a:rPr lang="de-AT"/>
              <a:t> </a:t>
            </a:r>
          </a:p>
        </p:txBody>
      </p:sp>
      <p:sp>
        <p:nvSpPr>
          <p:cNvPr id="46" name="Textfeld 45">
            <a:extLst>
              <a:ext uri="{FF2B5EF4-FFF2-40B4-BE49-F238E27FC236}">
                <a16:creationId xmlns:a16="http://schemas.microsoft.com/office/drawing/2014/main" id="{13A97302-4B77-C533-7DB1-B1161DC55FC8}"/>
              </a:ext>
            </a:extLst>
          </p:cNvPr>
          <p:cNvSpPr txBox="1"/>
          <p:nvPr/>
        </p:nvSpPr>
        <p:spPr>
          <a:xfrm>
            <a:off x="10088077" y="879652"/>
            <a:ext cx="2010482" cy="369332"/>
          </a:xfrm>
          <a:prstGeom prst="rect">
            <a:avLst/>
          </a:prstGeom>
          <a:noFill/>
        </p:spPr>
        <p:txBody>
          <a:bodyPr wrap="square">
            <a:spAutoFit/>
          </a:bodyPr>
          <a:lstStyle/>
          <a:p>
            <a:r>
              <a:rPr lang="de-AT" sz="1800" b="1" i="0" u="none" strike="noStrike">
                <a:solidFill>
                  <a:srgbClr val="E1320F"/>
                </a:solidFill>
                <a:effectLst/>
                <a:latin typeface="Calibri" panose="020F0502020204030204" pitchFamily="34" charset="0"/>
              </a:rPr>
              <a:t>Ausgabe</a:t>
            </a:r>
            <a:endParaRPr lang="de-AT"/>
          </a:p>
        </p:txBody>
      </p:sp>
      <p:pic>
        <p:nvPicPr>
          <p:cNvPr id="48" name="Grafik 47">
            <a:extLst>
              <a:ext uri="{FF2B5EF4-FFF2-40B4-BE49-F238E27FC236}">
                <a16:creationId xmlns:a16="http://schemas.microsoft.com/office/drawing/2014/main" id="{BBE5C5DA-AAAB-3830-0070-3F303CDE006E}"/>
              </a:ext>
            </a:extLst>
          </p:cNvPr>
          <p:cNvPicPr>
            <a:picLocks noChangeAspect="1"/>
          </p:cNvPicPr>
          <p:nvPr/>
        </p:nvPicPr>
        <p:blipFill>
          <a:blip r:embed="rId14"/>
          <a:stretch>
            <a:fillRect/>
          </a:stretch>
        </p:blipFill>
        <p:spPr>
          <a:xfrm>
            <a:off x="10159324" y="1318982"/>
            <a:ext cx="1390650" cy="219075"/>
          </a:xfrm>
          <a:prstGeom prst="rect">
            <a:avLst/>
          </a:prstGeom>
        </p:spPr>
      </p:pic>
      <p:pic>
        <p:nvPicPr>
          <p:cNvPr id="52" name="Grafik 51">
            <a:extLst>
              <a:ext uri="{FF2B5EF4-FFF2-40B4-BE49-F238E27FC236}">
                <a16:creationId xmlns:a16="http://schemas.microsoft.com/office/drawing/2014/main" id="{4AB71249-E01B-EE99-7ADF-697233C74B21}"/>
              </a:ext>
            </a:extLst>
          </p:cNvPr>
          <p:cNvPicPr>
            <a:picLocks noChangeAspect="1"/>
          </p:cNvPicPr>
          <p:nvPr/>
        </p:nvPicPr>
        <p:blipFill>
          <a:blip r:embed="rId15"/>
          <a:stretch>
            <a:fillRect/>
          </a:stretch>
        </p:blipFill>
        <p:spPr>
          <a:xfrm>
            <a:off x="10159324" y="1960738"/>
            <a:ext cx="1390650" cy="219075"/>
          </a:xfrm>
          <a:prstGeom prst="rect">
            <a:avLst/>
          </a:prstGeom>
        </p:spPr>
      </p:pic>
      <p:graphicFrame>
        <p:nvGraphicFramePr>
          <p:cNvPr id="53" name="Tabelle 52">
            <a:extLst>
              <a:ext uri="{FF2B5EF4-FFF2-40B4-BE49-F238E27FC236}">
                <a16:creationId xmlns:a16="http://schemas.microsoft.com/office/drawing/2014/main" id="{87C8C4F0-CFDD-2DF6-804E-9D7B4E18AC67}"/>
              </a:ext>
            </a:extLst>
          </p:cNvPr>
          <p:cNvGraphicFramePr>
            <a:graphicFrameLocks noGrp="1"/>
          </p:cNvGraphicFramePr>
          <p:nvPr>
            <p:extLst>
              <p:ext uri="{D42A27DB-BD31-4B8C-83A1-F6EECF244321}">
                <p14:modId xmlns:p14="http://schemas.microsoft.com/office/powerpoint/2010/main" val="577616926"/>
              </p:ext>
            </p:extLst>
          </p:nvPr>
        </p:nvGraphicFramePr>
        <p:xfrm>
          <a:off x="10178374" y="2609850"/>
          <a:ext cx="1371600" cy="600075"/>
        </p:xfrm>
        <a:graphic>
          <a:graphicData uri="http://schemas.openxmlformats.org/drawingml/2006/table">
            <a:tbl>
              <a:tblPr/>
              <a:tblGrid>
                <a:gridCol w="1371600">
                  <a:extLst>
                    <a:ext uri="{9D8B030D-6E8A-4147-A177-3AD203B41FA5}">
                      <a16:colId xmlns:a16="http://schemas.microsoft.com/office/drawing/2014/main" val="1588505910"/>
                    </a:ext>
                  </a:extLst>
                </a:gridCol>
              </a:tblGrid>
              <a:tr h="200025">
                <a:tc>
                  <a:txBody>
                    <a:bodyPr/>
                    <a:lstStyle/>
                    <a:p>
                      <a:pPr algn="l" fontAlgn="ctr"/>
                      <a:r>
                        <a:rPr lang="de-AT" sz="1100" b="0" i="0" u="none" strike="noStrike">
                          <a:solidFill>
                            <a:srgbClr val="E6EFF3"/>
                          </a:solidFill>
                          <a:effectLst/>
                          <a:latin typeface="Calibri" panose="020F0502020204030204" pitchFamily="34" charset="0"/>
                        </a:rPr>
                        <a:t>🏆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950F53"/>
                    </a:solidFill>
                  </a:tcPr>
                </a:tc>
                <a:extLst>
                  <a:ext uri="{0D108BD9-81ED-4DB2-BD59-A6C34878D82A}">
                    <a16:rowId xmlns:a16="http://schemas.microsoft.com/office/drawing/2014/main" val="1403844222"/>
                  </a:ext>
                </a:extLst>
              </a:tr>
              <a:tr h="200025">
                <a:tc>
                  <a:txBody>
                    <a:bodyPr/>
                    <a:lstStyle/>
                    <a:p>
                      <a:pPr algn="l" fontAlgn="ctr"/>
                      <a:r>
                        <a:rPr lang="de-AT" sz="1100" b="0" i="0" u="none" strike="noStrike">
                          <a:solidFill>
                            <a:srgbClr val="E6EFF3"/>
                          </a:solidFill>
                          <a:effectLst/>
                          <a:latin typeface="Calibri" panose="020F0502020204030204" pitchFamily="34" charset="0"/>
                        </a:rPr>
                        <a:t>🏆 PEQ+M</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1369890536"/>
                  </a:ext>
                </a:extLst>
              </a:tr>
              <a:tr h="200025">
                <a:tc>
                  <a:txBody>
                    <a:bodyPr/>
                    <a:lstStyle/>
                    <a:p>
                      <a:pPr algn="l" fontAlgn="ctr"/>
                      <a:r>
                        <a:rPr lang="de-AT" sz="1100" b="0" i="0" u="none" strike="noStrike">
                          <a:solidFill>
                            <a:srgbClr val="E6EFF3"/>
                          </a:solidFill>
                          <a:effectLst/>
                          <a:latin typeface="Calibri" panose="020F0502020204030204" pitchFamily="34" charset="0"/>
                        </a:rPr>
                        <a:t>🏆 KN PEQ</a:t>
                      </a:r>
                    </a:p>
                  </a:txBody>
                  <a:tcPr marL="0" marR="0" marT="0" marB="0" anchor="ctr">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3843430095"/>
                  </a:ext>
                </a:extLst>
              </a:tr>
            </a:tbl>
          </a:graphicData>
        </a:graphic>
      </p:graphicFrame>
      <p:graphicFrame>
        <p:nvGraphicFramePr>
          <p:cNvPr id="54" name="Tabelle 53">
            <a:extLst>
              <a:ext uri="{FF2B5EF4-FFF2-40B4-BE49-F238E27FC236}">
                <a16:creationId xmlns:a16="http://schemas.microsoft.com/office/drawing/2014/main" id="{A6FCF8BA-C646-DB98-182F-954F1C1BDDE9}"/>
              </a:ext>
            </a:extLst>
          </p:cNvPr>
          <p:cNvGraphicFramePr>
            <a:graphicFrameLocks noGrp="1"/>
          </p:cNvGraphicFramePr>
          <p:nvPr>
            <p:extLst>
              <p:ext uri="{D42A27DB-BD31-4B8C-83A1-F6EECF244321}">
                <p14:modId xmlns:p14="http://schemas.microsoft.com/office/powerpoint/2010/main" val="799811231"/>
              </p:ext>
            </p:extLst>
          </p:nvPr>
        </p:nvGraphicFramePr>
        <p:xfrm>
          <a:off x="381960" y="1274403"/>
          <a:ext cx="1371600" cy="2600325"/>
        </p:xfrm>
        <a:graphic>
          <a:graphicData uri="http://schemas.openxmlformats.org/drawingml/2006/table">
            <a:tbl>
              <a:tblPr/>
              <a:tblGrid>
                <a:gridCol w="1371600">
                  <a:extLst>
                    <a:ext uri="{9D8B030D-6E8A-4147-A177-3AD203B41FA5}">
                      <a16:colId xmlns:a16="http://schemas.microsoft.com/office/drawing/2014/main" val="500255781"/>
                    </a:ext>
                  </a:extLst>
                </a:gridCol>
              </a:tblGrid>
              <a:tr h="200025">
                <a:tc>
                  <a:txBody>
                    <a:bodyPr/>
                    <a:lstStyle/>
                    <a:p>
                      <a:pPr algn="l" fontAlgn="b"/>
                      <a:r>
                        <a:rPr lang="de-AT" sz="1100" b="0" i="0" u="none" strike="noStrike">
                          <a:solidFill>
                            <a:schemeClr val="bg1"/>
                          </a:solidFill>
                          <a:effectLst/>
                          <a:latin typeface="Calibri" panose="020F0502020204030204" pitchFamily="34" charset="0"/>
                        </a:rPr>
                        <a:t>▶️ - Überblick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E1320F"/>
                    </a:solidFill>
                  </a:tcPr>
                </a:tc>
                <a:extLst>
                  <a:ext uri="{0D108BD9-81ED-4DB2-BD59-A6C34878D82A}">
                    <a16:rowId xmlns:a16="http://schemas.microsoft.com/office/drawing/2014/main" val="3949978044"/>
                  </a:ext>
                </a:extLst>
              </a:tr>
              <a:tr h="200025">
                <a:tc>
                  <a:txBody>
                    <a:bodyPr/>
                    <a:lstStyle/>
                    <a:p>
                      <a:pPr algn="l" fontAlgn="b"/>
                      <a:r>
                        <a:rPr lang="de-AT" sz="1100" b="0" i="0" u="none" strike="noStrike">
                          <a:solidFill>
                            <a:schemeClr val="bg1"/>
                          </a:solidFill>
                          <a:effectLst/>
                          <a:latin typeface="Calibri" panose="020F0502020204030204" pitchFamily="34" charset="0"/>
                        </a:rPr>
                        <a:t>🏙️ - Quartier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962586539"/>
                  </a:ext>
                </a:extLst>
              </a:tr>
              <a:tr h="200025">
                <a:tc>
                  <a:txBody>
                    <a:bodyPr/>
                    <a:lstStyle/>
                    <a:p>
                      <a:pPr algn="l" fontAlgn="b"/>
                      <a:r>
                        <a:rPr lang="de-AT" sz="1100" b="0" i="0" u="none" strike="noStrike">
                          <a:solidFill>
                            <a:schemeClr val="bg1"/>
                          </a:solidFill>
                          <a:effectLst/>
                          <a:latin typeface="Calibri" panose="020F0502020204030204" pitchFamily="34" charset="0"/>
                        </a:rPr>
                        <a:t>🌦️ - Wetter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782268380"/>
                  </a:ext>
                </a:extLst>
              </a:tr>
              <a:tr h="200025">
                <a:tc>
                  <a:txBody>
                    <a:bodyPr/>
                    <a:lstStyle/>
                    <a:p>
                      <a:pPr algn="l" fontAlgn="b"/>
                      <a:r>
                        <a:rPr lang="de-AT" sz="1100" b="0" i="0" u="none" strike="noStrike">
                          <a:solidFill>
                            <a:schemeClr val="bg1"/>
                          </a:solidFill>
                          <a:effectLst/>
                          <a:latin typeface="Calibri" panose="020F0502020204030204" pitchFamily="34" charset="0"/>
                        </a:rPr>
                        <a:t>🧱 - Bauphysik</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711577758"/>
                  </a:ext>
                </a:extLst>
              </a:tr>
              <a:tr h="200025">
                <a:tc>
                  <a:txBody>
                    <a:bodyPr/>
                    <a:lstStyle/>
                    <a:p>
                      <a:pPr algn="l" fontAlgn="b"/>
                      <a:r>
                        <a:rPr lang="de-AT" sz="1100" b="0" i="0" u="none" strike="noStrike">
                          <a:solidFill>
                            <a:schemeClr val="bg1"/>
                          </a:solidFill>
                          <a:effectLst/>
                          <a:latin typeface="Calibri" panose="020F0502020204030204" pitchFamily="34" charset="0"/>
                          <a:hlinkClick r:id="rId16" action="ppaction://hlinkfile">
                            <a:extLst>
                              <a:ext uri="{A12FA001-AC4F-418D-AE19-62706E023703}">
                                <ahyp:hlinkClr xmlns:ahyp="http://schemas.microsoft.com/office/drawing/2018/hyperlinkcolor" val="tx"/>
                              </a:ext>
                            </a:extLst>
                          </a:hlinkClick>
                        </a:rPr>
                        <a:t>🔥 H - Heizung</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563742839"/>
                  </a:ext>
                </a:extLst>
              </a:tr>
              <a:tr h="200025">
                <a:tc>
                  <a:txBody>
                    <a:bodyPr/>
                    <a:lstStyle/>
                    <a:p>
                      <a:pPr algn="l" fontAlgn="b"/>
                      <a:r>
                        <a:rPr lang="de-AT" sz="1100" b="0" i="0" u="none" strike="noStrike">
                          <a:solidFill>
                            <a:schemeClr val="bg1"/>
                          </a:solidFill>
                          <a:effectLst/>
                          <a:latin typeface="Calibri" panose="020F0502020204030204" pitchFamily="34" charset="0"/>
                        </a:rPr>
                        <a:t>❄️K - Kühlung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4003927275"/>
                  </a:ext>
                </a:extLst>
              </a:tr>
              <a:tr h="200025">
                <a:tc>
                  <a:txBody>
                    <a:bodyPr/>
                    <a:lstStyle/>
                    <a:p>
                      <a:pPr algn="l" fontAlgn="b"/>
                      <a:r>
                        <a:rPr lang="de-AT" sz="1100" b="0" i="0" u="none" strike="noStrike">
                          <a:solidFill>
                            <a:schemeClr val="bg1"/>
                          </a:solidFill>
                          <a:effectLst/>
                          <a:latin typeface="Calibri" panose="020F0502020204030204" pitchFamily="34" charset="0"/>
                        </a:rPr>
                        <a:t>💨L - Lüftung</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840540032"/>
                  </a:ext>
                </a:extLst>
              </a:tr>
              <a:tr h="200025">
                <a:tc>
                  <a:txBody>
                    <a:bodyPr/>
                    <a:lstStyle/>
                    <a:p>
                      <a:pPr algn="l" fontAlgn="b"/>
                      <a:r>
                        <a:rPr lang="de-AT" sz="1100" b="0" i="0" u="none" strike="noStrike">
                          <a:solidFill>
                            <a:schemeClr val="bg1"/>
                          </a:solidFill>
                          <a:effectLst/>
                          <a:latin typeface="Calibri" panose="020F0502020204030204" pitchFamily="34" charset="0"/>
                          <a:hlinkClick r:id="rId17" action="ppaction://hlinkfile">
                            <a:extLst>
                              <a:ext uri="{A12FA001-AC4F-418D-AE19-62706E023703}">
                                <ahyp:hlinkClr xmlns:ahyp="http://schemas.microsoft.com/office/drawing/2018/hyperlinkcolor" val="tx"/>
                              </a:ext>
                            </a:extLst>
                          </a:hlinkClick>
                        </a:rPr>
                        <a:t>💧WW</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87162039"/>
                  </a:ext>
                </a:extLst>
              </a:tr>
              <a:tr h="200025">
                <a:tc>
                  <a:txBody>
                    <a:bodyPr/>
                    <a:lstStyle/>
                    <a:p>
                      <a:pPr algn="l" fontAlgn="b"/>
                      <a:r>
                        <a:rPr lang="de-AT" sz="1100" b="0" i="0" u="none" strike="noStrike">
                          <a:solidFill>
                            <a:schemeClr val="bg1"/>
                          </a:solidFill>
                          <a:effectLst/>
                          <a:latin typeface="Calibri" panose="020F0502020204030204" pitchFamily="34" charset="0"/>
                          <a:hlinkClick r:id="rId18" action="ppaction://hlinkfile">
                            <a:extLst>
                              <a:ext uri="{A12FA001-AC4F-418D-AE19-62706E023703}">
                                <ahyp:hlinkClr xmlns:ahyp="http://schemas.microsoft.com/office/drawing/2018/hyperlinkcolor" val="tx"/>
                              </a:ext>
                            </a:extLst>
                          </a:hlinkClick>
                        </a:rPr>
                        <a:t>🌞PV</a:t>
                      </a:r>
                      <a:endParaRPr lang="de-AT" sz="1100" b="0" i="0" u="none" strike="noStrike">
                        <a:solidFill>
                          <a:schemeClr val="bg1"/>
                        </a:solidFill>
                        <a:effectLst/>
                        <a:latin typeface="Calibri" panose="020F0502020204030204" pitchFamily="34" charset="0"/>
                      </a:endParaRP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1768809343"/>
                  </a:ext>
                </a:extLst>
              </a:tr>
              <a:tr h="200025">
                <a:tc>
                  <a:txBody>
                    <a:bodyPr/>
                    <a:lstStyle/>
                    <a:p>
                      <a:pPr algn="l" fontAlgn="b"/>
                      <a:r>
                        <a:rPr lang="de-AT" sz="1100" b="0" i="0" u="none" strike="noStrike">
                          <a:solidFill>
                            <a:schemeClr val="bg1"/>
                          </a:solidFill>
                          <a:effectLst/>
                          <a:latin typeface="Calibri" panose="020F0502020204030204" pitchFamily="34" charset="0"/>
                        </a:rPr>
                        <a:t>Pvimport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701A07"/>
                    </a:solidFill>
                  </a:tcPr>
                </a:tc>
                <a:extLst>
                  <a:ext uri="{0D108BD9-81ED-4DB2-BD59-A6C34878D82A}">
                    <a16:rowId xmlns:a16="http://schemas.microsoft.com/office/drawing/2014/main" val="2518223534"/>
                  </a:ext>
                </a:extLst>
              </a:tr>
              <a:tr h="200025">
                <a:tc>
                  <a:txBody>
                    <a:bodyPr/>
                    <a:lstStyle/>
                    <a:p>
                      <a:pPr algn="l" fontAlgn="b"/>
                      <a:r>
                        <a:rPr lang="de-AT" sz="1100" b="0" i="0" u="none" strike="noStrike">
                          <a:solidFill>
                            <a:schemeClr val="bg1"/>
                          </a:solidFill>
                          <a:effectLst/>
                          <a:latin typeface="Calibri" panose="020F0502020204030204" pitchFamily="34" charset="0"/>
                        </a:rPr>
                        <a:t>🔋 - Speicher</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A8260B"/>
                    </a:solidFill>
                  </a:tcPr>
                </a:tc>
                <a:extLst>
                  <a:ext uri="{0D108BD9-81ED-4DB2-BD59-A6C34878D82A}">
                    <a16:rowId xmlns:a16="http://schemas.microsoft.com/office/drawing/2014/main" val="2613528174"/>
                  </a:ext>
                </a:extLst>
              </a:tr>
              <a:tr h="200025">
                <a:tc>
                  <a:txBody>
                    <a:bodyPr/>
                    <a:lstStyle/>
                    <a:p>
                      <a:pPr algn="l" fontAlgn="b"/>
                      <a:r>
                        <a:rPr lang="de-AT" sz="1100" b="0" i="0" u="none" strike="noStrike">
                          <a:solidFill>
                            <a:schemeClr val="bg1"/>
                          </a:solidFill>
                          <a:effectLst/>
                          <a:latin typeface="Calibri" panose="020F0502020204030204" pitchFamily="34" charset="0"/>
                        </a:rPr>
                        <a:t>🚗 Mobilität</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F59C00"/>
                    </a:solidFill>
                  </a:tcPr>
                </a:tc>
                <a:extLst>
                  <a:ext uri="{0D108BD9-81ED-4DB2-BD59-A6C34878D82A}">
                    <a16:rowId xmlns:a16="http://schemas.microsoft.com/office/drawing/2014/main" val="682356409"/>
                  </a:ext>
                </a:extLst>
              </a:tr>
              <a:tr h="200025">
                <a:tc>
                  <a:txBody>
                    <a:bodyPr/>
                    <a:lstStyle/>
                    <a:p>
                      <a:pPr algn="l" fontAlgn="b"/>
                      <a:r>
                        <a:rPr lang="de-AT" sz="1100" b="0" i="0" u="none" strike="noStrike">
                          <a:solidFill>
                            <a:schemeClr val="bg1"/>
                          </a:solidFill>
                          <a:effectLst/>
                          <a:latin typeface="Calibri" panose="020F0502020204030204" pitchFamily="34" charset="0"/>
                        </a:rPr>
                        <a:t>☁ Treibhauspotential</a:t>
                      </a:r>
                    </a:p>
                  </a:txBody>
                  <a:tcPr marL="0" marR="0" marT="0" marB="0" anchor="b">
                    <a:lnL w="12700" cap="flat" cmpd="sng" algn="ctr">
                      <a:solidFill>
                        <a:srgbClr val="E6EFF3"/>
                      </a:solidFill>
                      <a:prstDash val="solid"/>
                      <a:round/>
                      <a:headEnd type="none" w="med" len="med"/>
                      <a:tailEnd type="none" w="med" len="med"/>
                    </a:lnL>
                    <a:lnR w="12700" cap="flat" cmpd="sng" algn="ctr">
                      <a:solidFill>
                        <a:srgbClr val="E6EFF3"/>
                      </a:solidFill>
                      <a:prstDash val="solid"/>
                      <a:round/>
                      <a:headEnd type="none" w="med" len="med"/>
                      <a:tailEnd type="none" w="med" len="med"/>
                    </a:lnR>
                    <a:lnT w="12700" cap="flat" cmpd="sng" algn="ctr">
                      <a:solidFill>
                        <a:srgbClr val="E6EFF3"/>
                      </a:solidFill>
                      <a:prstDash val="solid"/>
                      <a:round/>
                      <a:headEnd type="none" w="med" len="med"/>
                      <a:tailEnd type="none" w="med" len="med"/>
                    </a:lnT>
                    <a:lnB w="12700" cap="flat" cmpd="sng" algn="ctr">
                      <a:solidFill>
                        <a:srgbClr val="E6EFF3"/>
                      </a:solidFill>
                      <a:prstDash val="solid"/>
                      <a:round/>
                      <a:headEnd type="none" w="med" len="med"/>
                      <a:tailEnd type="none" w="med" len="med"/>
                    </a:lnB>
                    <a:solidFill>
                      <a:srgbClr val="3BACBE"/>
                    </a:solidFill>
                  </a:tcPr>
                </a:tc>
                <a:extLst>
                  <a:ext uri="{0D108BD9-81ED-4DB2-BD59-A6C34878D82A}">
                    <a16:rowId xmlns:a16="http://schemas.microsoft.com/office/drawing/2014/main" val="100884598"/>
                  </a:ext>
                </a:extLst>
              </a:tr>
            </a:tbl>
          </a:graphicData>
        </a:graphic>
      </p:graphicFrame>
      <p:graphicFrame>
        <p:nvGraphicFramePr>
          <p:cNvPr id="59" name="Tabelle 58">
            <a:extLst>
              <a:ext uri="{FF2B5EF4-FFF2-40B4-BE49-F238E27FC236}">
                <a16:creationId xmlns:a16="http://schemas.microsoft.com/office/drawing/2014/main" id="{560FD482-FE38-1857-D879-E9D8DB28D498}"/>
              </a:ext>
            </a:extLst>
          </p:cNvPr>
          <p:cNvGraphicFramePr>
            <a:graphicFrameLocks noGrp="1"/>
          </p:cNvGraphicFramePr>
          <p:nvPr>
            <p:extLst>
              <p:ext uri="{D42A27DB-BD31-4B8C-83A1-F6EECF244321}">
                <p14:modId xmlns:p14="http://schemas.microsoft.com/office/powerpoint/2010/main" val="793633072"/>
              </p:ext>
            </p:extLst>
          </p:nvPr>
        </p:nvGraphicFramePr>
        <p:xfrm>
          <a:off x="427990" y="4075655"/>
          <a:ext cx="1358900" cy="1524000"/>
        </p:xfrm>
        <a:graphic>
          <a:graphicData uri="http://schemas.openxmlformats.org/drawingml/2006/table">
            <a:tbl>
              <a:tblPr/>
              <a:tblGrid>
                <a:gridCol w="1358900">
                  <a:extLst>
                    <a:ext uri="{9D8B030D-6E8A-4147-A177-3AD203B41FA5}">
                      <a16:colId xmlns:a16="http://schemas.microsoft.com/office/drawing/2014/main" val="500528592"/>
                    </a:ext>
                  </a:extLst>
                </a:gridCol>
              </a:tblGrid>
              <a:tr h="190500">
                <a:tc>
                  <a:txBody>
                    <a:bodyPr/>
                    <a:lstStyle/>
                    <a:p>
                      <a:pPr algn="l" fontAlgn="b"/>
                      <a:r>
                        <a:rPr lang="de-AT" sz="1100" b="0" i="0" u="none" strike="noStrike">
                          <a:solidFill>
                            <a:srgbClr val="FFFFFF"/>
                          </a:solidFill>
                          <a:effectLst/>
                          <a:latin typeface="Calibri" panose="020F0502020204030204" pitchFamily="34" charset="0"/>
                        </a:rPr>
                        <a:t>👤P </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38574081"/>
                  </a:ext>
                </a:extLst>
              </a:tr>
              <a:tr h="190500">
                <a:tc>
                  <a:txBody>
                    <a:bodyPr/>
                    <a:lstStyle/>
                    <a:p>
                      <a:pPr algn="l" fontAlgn="b"/>
                      <a:r>
                        <a:rPr lang="de-AT" sz="1100" b="0" i="0" u="none" strike="noStrike">
                          <a:solidFill>
                            <a:srgbClr val="FFFFFF"/>
                          </a:solidFill>
                          <a:effectLst/>
                          <a:latin typeface="Calibri" panose="020F0502020204030204" pitchFamily="34" charset="0"/>
                        </a:rPr>
                        <a:t>👤Zeitreihen (ZR)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3035925749"/>
                  </a:ext>
                </a:extLst>
              </a:tr>
              <a:tr h="190500">
                <a:tc>
                  <a:txBody>
                    <a:bodyPr/>
                    <a:lstStyle/>
                    <a:p>
                      <a:pPr algn="l" fontAlgn="b"/>
                      <a:r>
                        <a:rPr lang="de-AT" sz="1100" b="0" i="0" u="none" strike="noStrike">
                          <a:solidFill>
                            <a:srgbClr val="FFFFFF"/>
                          </a:solidFill>
                          <a:effectLst/>
                          <a:latin typeface="Calibri" panose="020F0502020204030204" pitchFamily="34" charset="0"/>
                        </a:rPr>
                        <a:t>⚖ Gewichtung</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4089683166"/>
                  </a:ext>
                </a:extLst>
              </a:tr>
              <a:tr h="190500">
                <a:tc>
                  <a:txBody>
                    <a:bodyPr/>
                    <a:lstStyle/>
                    <a:p>
                      <a:pPr algn="l" fontAlgn="b"/>
                      <a:r>
                        <a:rPr lang="de-AT" sz="1100" b="0" i="0" u="none" strike="noStrike">
                          <a:solidFill>
                            <a:srgbClr val="FFFFFF"/>
                          </a:solidFill>
                          <a:effectLst/>
                          <a:latin typeface="Calibri" panose="020F0502020204030204" pitchFamily="34" charset="0"/>
                        </a:rPr>
                        <a:t>🚗Ecars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505621206"/>
                  </a:ext>
                </a:extLst>
              </a:tr>
              <a:tr h="190500">
                <a:tc>
                  <a:txBody>
                    <a:bodyPr/>
                    <a:lstStyle/>
                    <a:p>
                      <a:pPr algn="l" fontAlgn="b"/>
                      <a:r>
                        <a:rPr lang="de-AT" sz="1100" b="0" i="0" u="none" strike="noStrike">
                          <a:solidFill>
                            <a:srgbClr val="FFFFFF"/>
                          </a:solidFill>
                          <a:effectLst/>
                          <a:latin typeface="Calibri" panose="020F0502020204030204" pitchFamily="34" charset="0"/>
                        </a:rPr>
                        <a:t>⚙ Parameter</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2915909810"/>
                  </a:ext>
                </a:extLst>
              </a:tr>
              <a:tr h="190500">
                <a:tc>
                  <a:txBody>
                    <a:bodyPr/>
                    <a:lstStyle/>
                    <a:p>
                      <a:pPr algn="l" fontAlgn="b"/>
                      <a:r>
                        <a:rPr lang="de-AT" sz="1100" b="0" i="0" u="none" strike="noStrike">
                          <a:solidFill>
                            <a:srgbClr val="FFFFFF"/>
                          </a:solidFill>
                          <a:effectLst/>
                          <a:latin typeface="Calibri" panose="020F0502020204030204" pitchFamily="34" charset="0"/>
                        </a:rPr>
                        <a:t>RANGES</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789729880"/>
                  </a:ext>
                </a:extLst>
              </a:tr>
              <a:tr h="190500">
                <a:tc>
                  <a:txBody>
                    <a:bodyPr/>
                    <a:lstStyle/>
                    <a:p>
                      <a:pPr algn="l" fontAlgn="b"/>
                      <a:r>
                        <a:rPr lang="de-DE" sz="1100" b="0" i="0" u="none" strike="noStrike">
                          <a:solidFill>
                            <a:srgbClr val="FFFFFF"/>
                          </a:solidFill>
                          <a:effectLst/>
                          <a:latin typeface="Calibri" panose="020F0502020204030204" pitchFamily="34" charset="0"/>
                        </a:rPr>
                        <a:t>Bauteile</a:t>
                      </a: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592061002"/>
                  </a:ext>
                </a:extLst>
              </a:tr>
              <a:tr h="190500">
                <a:tc>
                  <a:txBody>
                    <a:bodyPr/>
                    <a:lstStyle/>
                    <a:p>
                      <a:pPr algn="l" fontAlgn="b"/>
                      <a:r>
                        <a:rPr lang="de-DE" sz="1100" b="0" i="0" u="none" strike="noStrike">
                          <a:solidFill>
                            <a:srgbClr val="FFFFFF"/>
                          </a:solidFill>
                          <a:effectLst/>
                          <a:latin typeface="Calibri" panose="020F0502020204030204" pitchFamily="34" charset="0"/>
                        </a:rPr>
                        <a:t>Mobilität</a:t>
                      </a:r>
                      <a:endParaRPr lang="de-AT" sz="1100" b="0" i="0" u="none" strike="noStrike">
                        <a:solidFill>
                          <a:srgbClr val="FFFFFF"/>
                        </a:solidFill>
                        <a:effectLst/>
                        <a:latin typeface="Calibri" panose="020F0502020204030204" pitchFamily="34" charset="0"/>
                      </a:endParaRPr>
                    </a:p>
                  </a:txBody>
                  <a:tcPr marL="0" marR="0" marT="0" marB="0" anchor="b">
                    <a:lnL>
                      <a:noFill/>
                    </a:lnL>
                    <a:lnR>
                      <a:noFill/>
                    </a:lnR>
                    <a:lnT>
                      <a:noFill/>
                    </a:lnT>
                    <a:lnB>
                      <a:noFill/>
                    </a:lnB>
                    <a:solidFill>
                      <a:srgbClr val="7030A0"/>
                    </a:solidFill>
                  </a:tcPr>
                </a:tc>
                <a:extLst>
                  <a:ext uri="{0D108BD9-81ED-4DB2-BD59-A6C34878D82A}">
                    <a16:rowId xmlns:a16="http://schemas.microsoft.com/office/drawing/2014/main" val="1053178947"/>
                  </a:ext>
                </a:extLst>
              </a:tr>
            </a:tbl>
          </a:graphicData>
        </a:graphic>
      </p:graphicFrame>
      <p:graphicFrame>
        <p:nvGraphicFramePr>
          <p:cNvPr id="62" name="Tabelle 61">
            <a:extLst>
              <a:ext uri="{FF2B5EF4-FFF2-40B4-BE49-F238E27FC236}">
                <a16:creationId xmlns:a16="http://schemas.microsoft.com/office/drawing/2014/main" id="{AB5863FB-9DAA-E1C4-FE8A-6E8A4FF5D60F}"/>
              </a:ext>
            </a:extLst>
          </p:cNvPr>
          <p:cNvGraphicFramePr>
            <a:graphicFrameLocks noGrp="1"/>
          </p:cNvGraphicFramePr>
          <p:nvPr>
            <p:extLst>
              <p:ext uri="{D42A27DB-BD31-4B8C-83A1-F6EECF244321}">
                <p14:modId xmlns:p14="http://schemas.microsoft.com/office/powerpoint/2010/main" val="2832301819"/>
              </p:ext>
            </p:extLst>
          </p:nvPr>
        </p:nvGraphicFramePr>
        <p:xfrm>
          <a:off x="2305031" y="5599655"/>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IN</a:t>
                      </a:r>
                    </a:p>
                    <a:p>
                      <a:pPr algn="ctr" fontAlgn="b"/>
                      <a:r>
                        <a:rPr lang="de-AT" sz="1100" b="0" i="0" u="none" strike="noStrike">
                          <a:solidFill>
                            <a:srgbClr val="FFFFFF"/>
                          </a:solidFill>
                          <a:effectLst/>
                          <a:latin typeface="Calibri" panose="020F0502020204030204" pitchFamily="34" charset="0"/>
                        </a:rPr>
                        <a:t>~700 Variablen</a:t>
                      </a:r>
                    </a:p>
                    <a:p>
                      <a:pPr algn="ctr" fontAlgn="b"/>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graphicFrame>
        <p:nvGraphicFramePr>
          <p:cNvPr id="63" name="Tabelle 62">
            <a:extLst>
              <a:ext uri="{FF2B5EF4-FFF2-40B4-BE49-F238E27FC236}">
                <a16:creationId xmlns:a16="http://schemas.microsoft.com/office/drawing/2014/main" id="{9237D796-4C41-AC62-E4CE-C12436E233D0}"/>
              </a:ext>
            </a:extLst>
          </p:cNvPr>
          <p:cNvGraphicFramePr>
            <a:graphicFrameLocks noGrp="1"/>
          </p:cNvGraphicFramePr>
          <p:nvPr>
            <p:extLst>
              <p:ext uri="{D42A27DB-BD31-4B8C-83A1-F6EECF244321}">
                <p14:modId xmlns:p14="http://schemas.microsoft.com/office/powerpoint/2010/main" val="2802293157"/>
              </p:ext>
            </p:extLst>
          </p:nvPr>
        </p:nvGraphicFramePr>
        <p:xfrm>
          <a:off x="5021467" y="5667026"/>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SIM2</a:t>
                      </a:r>
                    </a:p>
                    <a:p>
                      <a:pPr algn="ctr" fontAlgn="b"/>
                      <a:r>
                        <a:rPr lang="de-AT" sz="1100" b="0" i="0" u="none" strike="noStrike">
                          <a:solidFill>
                            <a:srgbClr val="FFFFFF"/>
                          </a:solidFill>
                          <a:effectLst/>
                          <a:latin typeface="Calibri" panose="020F0502020204030204" pitchFamily="34" charset="0"/>
                        </a:rPr>
                        <a:t>330 Zeitreihen</a:t>
                      </a:r>
                    </a:p>
                    <a:p>
                      <a:pPr algn="ctr" fontAlgn="b"/>
                      <a:r>
                        <a:rPr lang="de-AT" sz="1100" b="0" i="0" u="none" strike="noStrike">
                          <a:solidFill>
                            <a:srgbClr val="FFFFFF"/>
                          </a:solidFill>
                          <a:effectLst/>
                          <a:latin typeface="Calibri" panose="020F0502020204030204" pitchFamily="34" charset="0"/>
                        </a:rPr>
                        <a:t>2-Zonen Modell</a:t>
                      </a:r>
                    </a:p>
                  </a:txBody>
                  <a:tcPr marL="0" marR="0" marT="0" marB="0" anchor="b">
                    <a:lnL>
                      <a:noFill/>
                    </a:lnL>
                    <a:lnR>
                      <a:noFill/>
                    </a:lnR>
                    <a:lnT>
                      <a:noFill/>
                    </a:lnT>
                    <a:lnB>
                      <a:noFill/>
                    </a:lnB>
                    <a:solidFill>
                      <a:srgbClr val="00B050"/>
                    </a:solidFill>
                  </a:tcPr>
                </a:tc>
                <a:extLst>
                  <a:ext uri="{0D108BD9-81ED-4DB2-BD59-A6C34878D82A}">
                    <a16:rowId xmlns:a16="http://schemas.microsoft.com/office/drawing/2014/main" val="486057827"/>
                  </a:ext>
                </a:extLst>
              </a:tr>
            </a:tbl>
          </a:graphicData>
        </a:graphic>
      </p:graphicFrame>
      <p:grpSp>
        <p:nvGrpSpPr>
          <p:cNvPr id="102" name="Gruppieren 101">
            <a:extLst>
              <a:ext uri="{FF2B5EF4-FFF2-40B4-BE49-F238E27FC236}">
                <a16:creationId xmlns:a16="http://schemas.microsoft.com/office/drawing/2014/main" id="{F8D48187-DE3D-7B5A-5E2C-18C254709563}"/>
              </a:ext>
            </a:extLst>
          </p:cNvPr>
          <p:cNvGrpSpPr/>
          <p:nvPr/>
        </p:nvGrpSpPr>
        <p:grpSpPr>
          <a:xfrm>
            <a:off x="1786509" y="1383941"/>
            <a:ext cx="1435497" cy="4215714"/>
            <a:chOff x="1786509" y="1383941"/>
            <a:chExt cx="1435497" cy="4215714"/>
          </a:xfrm>
        </p:grpSpPr>
        <p:cxnSp>
          <p:nvCxnSpPr>
            <p:cNvPr id="65" name="Verbinder: gekrümmt 64">
              <a:extLst>
                <a:ext uri="{FF2B5EF4-FFF2-40B4-BE49-F238E27FC236}">
                  <a16:creationId xmlns:a16="http://schemas.microsoft.com/office/drawing/2014/main" id="{C03561F0-66EB-CCB8-577A-2AAA3F5E6801}"/>
                </a:ext>
              </a:extLst>
            </p:cNvPr>
            <p:cNvCxnSpPr>
              <a:cxnSpLocks/>
              <a:stCxn id="10" idx="3"/>
              <a:endCxn id="62" idx="0"/>
            </p:cNvCxnSpPr>
            <p:nvPr/>
          </p:nvCxnSpPr>
          <p:spPr>
            <a:xfrm>
              <a:off x="1786509" y="1383941"/>
              <a:ext cx="1435497" cy="421571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krümmt 68">
              <a:extLst>
                <a:ext uri="{FF2B5EF4-FFF2-40B4-BE49-F238E27FC236}">
                  <a16:creationId xmlns:a16="http://schemas.microsoft.com/office/drawing/2014/main" id="{3B1277D1-E8CB-A424-F8DB-9A1845F30D33}"/>
                </a:ext>
              </a:extLst>
            </p:cNvPr>
            <p:cNvCxnSpPr>
              <a:cxnSpLocks/>
              <a:stCxn id="12" idx="3"/>
              <a:endCxn id="62" idx="0"/>
            </p:cNvCxnSpPr>
            <p:nvPr/>
          </p:nvCxnSpPr>
          <p:spPr>
            <a:xfrm>
              <a:off x="1786509" y="1598999"/>
              <a:ext cx="1435497" cy="400065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Verbinder: gekrümmt 70">
              <a:extLst>
                <a:ext uri="{FF2B5EF4-FFF2-40B4-BE49-F238E27FC236}">
                  <a16:creationId xmlns:a16="http://schemas.microsoft.com/office/drawing/2014/main" id="{6D2DEF38-EE50-8D9B-84E8-2589AF85EF2D}"/>
                </a:ext>
              </a:extLst>
            </p:cNvPr>
            <p:cNvCxnSpPr>
              <a:cxnSpLocks/>
              <a:stCxn id="14" idx="3"/>
              <a:endCxn id="62" idx="0"/>
            </p:cNvCxnSpPr>
            <p:nvPr/>
          </p:nvCxnSpPr>
          <p:spPr>
            <a:xfrm>
              <a:off x="1786509" y="1814057"/>
              <a:ext cx="1435497" cy="378559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krümmt 72">
              <a:extLst>
                <a:ext uri="{FF2B5EF4-FFF2-40B4-BE49-F238E27FC236}">
                  <a16:creationId xmlns:a16="http://schemas.microsoft.com/office/drawing/2014/main" id="{79F16DAC-EB4F-3764-D31C-0BA44A21AFB0}"/>
                </a:ext>
              </a:extLst>
            </p:cNvPr>
            <p:cNvCxnSpPr>
              <a:cxnSpLocks/>
              <a:stCxn id="18" idx="3"/>
              <a:endCxn id="62" idx="0"/>
            </p:cNvCxnSpPr>
            <p:nvPr/>
          </p:nvCxnSpPr>
          <p:spPr>
            <a:xfrm>
              <a:off x="1786509" y="2029115"/>
              <a:ext cx="1435497" cy="357054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krümmt 74">
              <a:extLst>
                <a:ext uri="{FF2B5EF4-FFF2-40B4-BE49-F238E27FC236}">
                  <a16:creationId xmlns:a16="http://schemas.microsoft.com/office/drawing/2014/main" id="{8ED67F49-5419-015D-4F42-80312E9612DE}"/>
                </a:ext>
              </a:extLst>
            </p:cNvPr>
            <p:cNvCxnSpPr>
              <a:cxnSpLocks/>
              <a:stCxn id="20" idx="3"/>
              <a:endCxn id="62" idx="0"/>
            </p:cNvCxnSpPr>
            <p:nvPr/>
          </p:nvCxnSpPr>
          <p:spPr>
            <a:xfrm>
              <a:off x="1786509" y="2244173"/>
              <a:ext cx="1435497" cy="335548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Verbinder: gekrümmt 76">
              <a:extLst>
                <a:ext uri="{FF2B5EF4-FFF2-40B4-BE49-F238E27FC236}">
                  <a16:creationId xmlns:a16="http://schemas.microsoft.com/office/drawing/2014/main" id="{54A74FA8-CEA9-F265-1A09-3542FEE4A505}"/>
                </a:ext>
              </a:extLst>
            </p:cNvPr>
            <p:cNvCxnSpPr>
              <a:cxnSpLocks/>
              <a:stCxn id="22" idx="3"/>
              <a:endCxn id="62" idx="0"/>
            </p:cNvCxnSpPr>
            <p:nvPr/>
          </p:nvCxnSpPr>
          <p:spPr>
            <a:xfrm>
              <a:off x="1786509" y="2459231"/>
              <a:ext cx="1435497" cy="314042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krümmt 78">
              <a:extLst>
                <a:ext uri="{FF2B5EF4-FFF2-40B4-BE49-F238E27FC236}">
                  <a16:creationId xmlns:a16="http://schemas.microsoft.com/office/drawing/2014/main" id="{D31BFD14-59B8-E8A4-98D3-AEF4BA17B5FA}"/>
                </a:ext>
              </a:extLst>
            </p:cNvPr>
            <p:cNvCxnSpPr>
              <a:cxnSpLocks/>
              <a:stCxn id="28" idx="3"/>
              <a:endCxn id="62" idx="0"/>
            </p:cNvCxnSpPr>
            <p:nvPr/>
          </p:nvCxnSpPr>
          <p:spPr>
            <a:xfrm>
              <a:off x="1786509" y="2674289"/>
              <a:ext cx="1435497" cy="2925366"/>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krümmt 80">
              <a:extLst>
                <a:ext uri="{FF2B5EF4-FFF2-40B4-BE49-F238E27FC236}">
                  <a16:creationId xmlns:a16="http://schemas.microsoft.com/office/drawing/2014/main" id="{EA8874E7-AA06-39B0-9AF1-EFD9588C8F49}"/>
                </a:ext>
              </a:extLst>
            </p:cNvPr>
            <p:cNvCxnSpPr>
              <a:cxnSpLocks/>
              <a:stCxn id="32" idx="3"/>
              <a:endCxn id="62" idx="0"/>
            </p:cNvCxnSpPr>
            <p:nvPr/>
          </p:nvCxnSpPr>
          <p:spPr>
            <a:xfrm>
              <a:off x="1786509" y="2889347"/>
              <a:ext cx="1435497" cy="2710308"/>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Verbinder: gekrümmt 82">
              <a:extLst>
                <a:ext uri="{FF2B5EF4-FFF2-40B4-BE49-F238E27FC236}">
                  <a16:creationId xmlns:a16="http://schemas.microsoft.com/office/drawing/2014/main" id="{40549A23-5A2E-69E7-9CC6-B78F57D1FB0A}"/>
                </a:ext>
              </a:extLst>
            </p:cNvPr>
            <p:cNvCxnSpPr>
              <a:cxnSpLocks/>
              <a:stCxn id="34" idx="3"/>
              <a:endCxn id="62" idx="0"/>
            </p:cNvCxnSpPr>
            <p:nvPr/>
          </p:nvCxnSpPr>
          <p:spPr>
            <a:xfrm>
              <a:off x="1786509" y="3104405"/>
              <a:ext cx="1435497" cy="249525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Verbinder: gekrümmt 84">
              <a:extLst>
                <a:ext uri="{FF2B5EF4-FFF2-40B4-BE49-F238E27FC236}">
                  <a16:creationId xmlns:a16="http://schemas.microsoft.com/office/drawing/2014/main" id="{79B28181-94BA-23B7-85B3-12F803ED86C5}"/>
                </a:ext>
              </a:extLst>
            </p:cNvPr>
            <p:cNvCxnSpPr>
              <a:cxnSpLocks/>
              <a:stCxn id="36" idx="3"/>
              <a:endCxn id="62" idx="0"/>
            </p:cNvCxnSpPr>
            <p:nvPr/>
          </p:nvCxnSpPr>
          <p:spPr>
            <a:xfrm>
              <a:off x="1786509" y="3319463"/>
              <a:ext cx="1435497" cy="2280192"/>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Verbinder: gekrümmt 86">
              <a:extLst>
                <a:ext uri="{FF2B5EF4-FFF2-40B4-BE49-F238E27FC236}">
                  <a16:creationId xmlns:a16="http://schemas.microsoft.com/office/drawing/2014/main" id="{AC153E16-FAFD-8E2A-730D-6421D8709C35}"/>
                </a:ext>
              </a:extLst>
            </p:cNvPr>
            <p:cNvCxnSpPr>
              <a:cxnSpLocks/>
              <a:stCxn id="38" idx="3"/>
              <a:endCxn id="62" idx="0"/>
            </p:cNvCxnSpPr>
            <p:nvPr/>
          </p:nvCxnSpPr>
          <p:spPr>
            <a:xfrm>
              <a:off x="1786509" y="3534521"/>
              <a:ext cx="1435497" cy="2065134"/>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krümmt 88">
              <a:extLst>
                <a:ext uri="{FF2B5EF4-FFF2-40B4-BE49-F238E27FC236}">
                  <a16:creationId xmlns:a16="http://schemas.microsoft.com/office/drawing/2014/main" id="{7316AEC3-BD8D-A6FA-6638-D267A297B578}"/>
                </a:ext>
              </a:extLst>
            </p:cNvPr>
            <p:cNvCxnSpPr>
              <a:cxnSpLocks/>
              <a:stCxn id="42" idx="3"/>
              <a:endCxn id="62" idx="0"/>
            </p:cNvCxnSpPr>
            <p:nvPr/>
          </p:nvCxnSpPr>
          <p:spPr>
            <a:xfrm>
              <a:off x="1786509" y="3749576"/>
              <a:ext cx="1435497" cy="1850079"/>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9" name="Verbinder: gekrümmt 138">
            <a:extLst>
              <a:ext uri="{FF2B5EF4-FFF2-40B4-BE49-F238E27FC236}">
                <a16:creationId xmlns:a16="http://schemas.microsoft.com/office/drawing/2014/main" id="{47B3692D-FC3B-9F7A-D94B-524B7FC64606}"/>
              </a:ext>
            </a:extLst>
          </p:cNvPr>
          <p:cNvCxnSpPr>
            <a:cxnSpLocks/>
            <a:stCxn id="59" idx="3"/>
            <a:endCxn id="62" idx="0"/>
          </p:cNvCxnSpPr>
          <p:nvPr/>
        </p:nvCxnSpPr>
        <p:spPr>
          <a:xfrm>
            <a:off x="1786890" y="4837655"/>
            <a:ext cx="1435116" cy="762000"/>
          </a:xfrm>
          <a:prstGeom prst="curved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krümmt 168">
            <a:extLst>
              <a:ext uri="{FF2B5EF4-FFF2-40B4-BE49-F238E27FC236}">
                <a16:creationId xmlns:a16="http://schemas.microsoft.com/office/drawing/2014/main" id="{1750D1C7-9207-5C46-71A0-279C98BF86D0}"/>
              </a:ext>
            </a:extLst>
          </p:cNvPr>
          <p:cNvCxnSpPr>
            <a:cxnSpLocks/>
            <a:stCxn id="62" idx="3"/>
            <a:endCxn id="63" idx="1"/>
          </p:cNvCxnSpPr>
          <p:nvPr/>
        </p:nvCxnSpPr>
        <p:spPr>
          <a:xfrm>
            <a:off x="4138982" y="5851115"/>
            <a:ext cx="882485" cy="67371"/>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3" name="Tabelle 202">
            <a:extLst>
              <a:ext uri="{FF2B5EF4-FFF2-40B4-BE49-F238E27FC236}">
                <a16:creationId xmlns:a16="http://schemas.microsoft.com/office/drawing/2014/main" id="{C1C3439D-537F-4AD4-2A57-8F057F21ECF7}"/>
              </a:ext>
            </a:extLst>
          </p:cNvPr>
          <p:cNvGraphicFramePr>
            <a:graphicFrameLocks noGrp="1"/>
          </p:cNvGraphicFramePr>
          <p:nvPr>
            <p:extLst>
              <p:ext uri="{D42A27DB-BD31-4B8C-83A1-F6EECF244321}">
                <p14:modId xmlns:p14="http://schemas.microsoft.com/office/powerpoint/2010/main" val="283479079"/>
              </p:ext>
            </p:extLst>
          </p:nvPr>
        </p:nvGraphicFramePr>
        <p:xfrm>
          <a:off x="7700193" y="5633340"/>
          <a:ext cx="1833951" cy="502920"/>
        </p:xfrm>
        <a:graphic>
          <a:graphicData uri="http://schemas.openxmlformats.org/drawingml/2006/table">
            <a:tbl>
              <a:tblPr/>
              <a:tblGrid>
                <a:gridCol w="1833951">
                  <a:extLst>
                    <a:ext uri="{9D8B030D-6E8A-4147-A177-3AD203B41FA5}">
                      <a16:colId xmlns:a16="http://schemas.microsoft.com/office/drawing/2014/main" val="1172969578"/>
                    </a:ext>
                  </a:extLst>
                </a:gridCol>
              </a:tblGrid>
              <a:tr h="209550">
                <a:tc>
                  <a:txBody>
                    <a:bodyPr/>
                    <a:lstStyle/>
                    <a:p>
                      <a:pPr algn="ctr" fontAlgn="b"/>
                      <a:r>
                        <a:rPr lang="de-AT" sz="1100" b="0" i="0" u="none" strike="noStrike">
                          <a:solidFill>
                            <a:srgbClr val="FFFFFF"/>
                          </a:solidFill>
                          <a:effectLst/>
                          <a:latin typeface="Calibri" panose="020F0502020204030204" pitchFamily="34" charset="0"/>
                        </a:rPr>
                        <a:t>OUT</a:t>
                      </a:r>
                    </a:p>
                    <a:p>
                      <a:pPr algn="ctr" fontAlgn="b"/>
                      <a:r>
                        <a:rPr lang="de-AT" sz="1100" b="0" i="0" u="none" strike="noStrike">
                          <a:solidFill>
                            <a:srgbClr val="FFFFFF"/>
                          </a:solidFill>
                          <a:effectLst/>
                          <a:latin typeface="Calibri" panose="020F0502020204030204" pitchFamily="34" charset="0"/>
                        </a:rPr>
                        <a:t>~300 Ergebnisse</a:t>
                      </a:r>
                    </a:p>
                    <a:p>
                      <a:pPr marL="0" marR="0" lvl="0" indent="0" algn="ctr" defTabSz="914400" eaLnBrk="1" fontAlgn="b" latinLnBrk="0" hangingPunct="1">
                        <a:lnSpc>
                          <a:spcPct val="100000"/>
                        </a:lnSpc>
                        <a:spcBef>
                          <a:spcPts val="0"/>
                        </a:spcBef>
                        <a:spcAft>
                          <a:spcPts val="0"/>
                        </a:spcAft>
                        <a:buClrTx/>
                        <a:buSzTx/>
                        <a:buFontTx/>
                        <a:buNone/>
                        <a:tabLst/>
                        <a:defRPr/>
                      </a:pPr>
                      <a:r>
                        <a:rPr lang="de-AT" sz="1100" b="0" i="0" u="none" strike="noStrike">
                          <a:solidFill>
                            <a:srgbClr val="FFFFFF"/>
                          </a:solidFill>
                          <a:effectLst/>
                          <a:latin typeface="Calibri" panose="020F0502020204030204" pitchFamily="34" charset="0"/>
                        </a:rPr>
                        <a:t>je Variante / Szenario</a:t>
                      </a:r>
                    </a:p>
                  </a:txBody>
                  <a:tcPr marL="0" marR="0" marT="0" marB="0" anchor="b">
                    <a:lnL>
                      <a:noFill/>
                    </a:lnL>
                    <a:lnR>
                      <a:noFill/>
                    </a:lnR>
                    <a:lnT>
                      <a:noFill/>
                    </a:lnT>
                    <a:lnB>
                      <a:noFill/>
                    </a:lnB>
                    <a:solidFill>
                      <a:srgbClr val="000000"/>
                    </a:solidFill>
                  </a:tcPr>
                </a:tc>
                <a:extLst>
                  <a:ext uri="{0D108BD9-81ED-4DB2-BD59-A6C34878D82A}">
                    <a16:rowId xmlns:a16="http://schemas.microsoft.com/office/drawing/2014/main" val="486057827"/>
                  </a:ext>
                </a:extLst>
              </a:tr>
            </a:tbl>
          </a:graphicData>
        </a:graphic>
      </p:graphicFrame>
      <p:sp>
        <p:nvSpPr>
          <p:cNvPr id="235" name="Textfeld 234">
            <a:extLst>
              <a:ext uri="{FF2B5EF4-FFF2-40B4-BE49-F238E27FC236}">
                <a16:creationId xmlns:a16="http://schemas.microsoft.com/office/drawing/2014/main" id="{37315911-E442-1F1A-8740-B870C193FFF7}"/>
              </a:ext>
            </a:extLst>
          </p:cNvPr>
          <p:cNvSpPr txBox="1"/>
          <p:nvPr/>
        </p:nvSpPr>
        <p:spPr>
          <a:xfrm>
            <a:off x="2305031" y="922534"/>
            <a:ext cx="7540752" cy="369332"/>
          </a:xfrm>
          <a:prstGeom prst="rect">
            <a:avLst/>
          </a:prstGeom>
          <a:noFill/>
        </p:spPr>
        <p:txBody>
          <a:bodyPr wrap="square">
            <a:spAutoFit/>
          </a:bodyPr>
          <a:lstStyle/>
          <a:p>
            <a:r>
              <a:rPr lang="de-AT" b="1">
                <a:solidFill>
                  <a:srgbClr val="E1320F"/>
                </a:solidFill>
                <a:latin typeface="Calibri" panose="020F0502020204030204" pitchFamily="34" charset="0"/>
              </a:rPr>
              <a:t>Parametrisierung</a:t>
            </a:r>
            <a:r>
              <a:rPr lang="de-AT"/>
              <a:t> </a:t>
            </a:r>
          </a:p>
        </p:txBody>
      </p:sp>
      <p:sp>
        <p:nvSpPr>
          <p:cNvPr id="236" name="Textfeld 235">
            <a:extLst>
              <a:ext uri="{FF2B5EF4-FFF2-40B4-BE49-F238E27FC236}">
                <a16:creationId xmlns:a16="http://schemas.microsoft.com/office/drawing/2014/main" id="{521FF63C-37D2-815A-F70B-F8C6D232D063}"/>
              </a:ext>
            </a:extLst>
          </p:cNvPr>
          <p:cNvSpPr txBox="1"/>
          <p:nvPr/>
        </p:nvSpPr>
        <p:spPr>
          <a:xfrm>
            <a:off x="4846792" y="888142"/>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Simulation 8760 h</a:t>
            </a:r>
            <a:r>
              <a:rPr lang="de-AT"/>
              <a:t> </a:t>
            </a:r>
          </a:p>
        </p:txBody>
      </p:sp>
      <p:sp>
        <p:nvSpPr>
          <p:cNvPr id="237" name="Textfeld 236">
            <a:extLst>
              <a:ext uri="{FF2B5EF4-FFF2-40B4-BE49-F238E27FC236}">
                <a16:creationId xmlns:a16="http://schemas.microsoft.com/office/drawing/2014/main" id="{95823C09-ECF7-4FE2-EE23-01B20140E08D}"/>
              </a:ext>
            </a:extLst>
          </p:cNvPr>
          <p:cNvSpPr txBox="1"/>
          <p:nvPr/>
        </p:nvSpPr>
        <p:spPr>
          <a:xfrm>
            <a:off x="7482470" y="873714"/>
            <a:ext cx="2051674" cy="369332"/>
          </a:xfrm>
          <a:prstGeom prst="rect">
            <a:avLst/>
          </a:prstGeom>
          <a:noFill/>
        </p:spPr>
        <p:txBody>
          <a:bodyPr wrap="square">
            <a:spAutoFit/>
          </a:bodyPr>
          <a:lstStyle/>
          <a:p>
            <a:r>
              <a:rPr lang="de-AT" b="1">
                <a:solidFill>
                  <a:srgbClr val="E1320F"/>
                </a:solidFill>
                <a:latin typeface="Calibri" panose="020F0502020204030204" pitchFamily="34" charset="0"/>
              </a:rPr>
              <a:t>Ergebnisablage</a:t>
            </a:r>
            <a:endParaRPr lang="de-AT"/>
          </a:p>
        </p:txBody>
      </p:sp>
      <p:cxnSp>
        <p:nvCxnSpPr>
          <p:cNvPr id="238" name="Verbinder: gekrümmt 237">
            <a:extLst>
              <a:ext uri="{FF2B5EF4-FFF2-40B4-BE49-F238E27FC236}">
                <a16:creationId xmlns:a16="http://schemas.microsoft.com/office/drawing/2014/main" id="{D070F3E1-40F0-078D-A1EA-E8AE4B006E0F}"/>
              </a:ext>
            </a:extLst>
          </p:cNvPr>
          <p:cNvCxnSpPr>
            <a:cxnSpLocks/>
            <a:stCxn id="63" idx="3"/>
            <a:endCxn id="203" idx="1"/>
          </p:cNvCxnSpPr>
          <p:nvPr/>
        </p:nvCxnSpPr>
        <p:spPr>
          <a:xfrm flipV="1">
            <a:off x="6855418" y="5884800"/>
            <a:ext cx="844775" cy="33686"/>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Verbinder: gekrümmt 300">
            <a:extLst>
              <a:ext uri="{FF2B5EF4-FFF2-40B4-BE49-F238E27FC236}">
                <a16:creationId xmlns:a16="http://schemas.microsoft.com/office/drawing/2014/main" id="{9410D72C-6522-5F0A-DF25-3DE4CFF61D38}"/>
              </a:ext>
            </a:extLst>
          </p:cNvPr>
          <p:cNvCxnSpPr>
            <a:cxnSpLocks/>
            <a:stCxn id="203" idx="3"/>
            <a:endCxn id="52" idx="1"/>
          </p:cNvCxnSpPr>
          <p:nvPr/>
        </p:nvCxnSpPr>
        <p:spPr>
          <a:xfrm flipV="1">
            <a:off x="9534144" y="2070276"/>
            <a:ext cx="625180" cy="3814524"/>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Verbinder: gekrümmt 303">
            <a:extLst>
              <a:ext uri="{FF2B5EF4-FFF2-40B4-BE49-F238E27FC236}">
                <a16:creationId xmlns:a16="http://schemas.microsoft.com/office/drawing/2014/main" id="{A12CFDDE-5C48-F85C-8C0F-CFCCFE59020D}"/>
              </a:ext>
            </a:extLst>
          </p:cNvPr>
          <p:cNvCxnSpPr>
            <a:cxnSpLocks/>
            <a:stCxn id="203" idx="3"/>
            <a:endCxn id="48" idx="1"/>
          </p:cNvCxnSpPr>
          <p:nvPr/>
        </p:nvCxnSpPr>
        <p:spPr>
          <a:xfrm flipV="1">
            <a:off x="9534144" y="1428520"/>
            <a:ext cx="625180" cy="4456280"/>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Verbinder: gekrümmt 306">
            <a:extLst>
              <a:ext uri="{FF2B5EF4-FFF2-40B4-BE49-F238E27FC236}">
                <a16:creationId xmlns:a16="http://schemas.microsoft.com/office/drawing/2014/main" id="{ECF9BC17-6ADB-8D44-D46C-B7BA1BE33214}"/>
              </a:ext>
            </a:extLst>
          </p:cNvPr>
          <p:cNvCxnSpPr>
            <a:cxnSpLocks/>
            <a:stCxn id="203" idx="3"/>
            <a:endCxn id="53" idx="1"/>
          </p:cNvCxnSpPr>
          <p:nvPr/>
        </p:nvCxnSpPr>
        <p:spPr>
          <a:xfrm flipV="1">
            <a:off x="9534144" y="2909887"/>
            <a:ext cx="644230" cy="2974913"/>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45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A2534-C0F2-14FB-5AB2-8A429D96F5C1}"/>
              </a:ext>
            </a:extLst>
          </p:cNvPr>
          <p:cNvSpPr>
            <a:spLocks noGrp="1"/>
          </p:cNvSpPr>
          <p:nvPr>
            <p:ph type="title"/>
          </p:nvPr>
        </p:nvSpPr>
        <p:spPr/>
        <p:txBody>
          <a:bodyPr>
            <a:normAutofit fontScale="90000"/>
          </a:bodyPr>
          <a:lstStyle/>
          <a:p>
            <a:r>
              <a:rPr lang="de-DE" b="1"/>
              <a:t>📊 Benutzerdefiniertes Excel-Ribbon</a:t>
            </a:r>
            <a:endParaRPr lang="de-AT"/>
          </a:p>
        </p:txBody>
      </p:sp>
      <p:sp>
        <p:nvSpPr>
          <p:cNvPr id="3" name="Inhaltsplatzhalter 2">
            <a:extLst>
              <a:ext uri="{FF2B5EF4-FFF2-40B4-BE49-F238E27FC236}">
                <a16:creationId xmlns:a16="http://schemas.microsoft.com/office/drawing/2014/main" id="{4178EAE0-59B7-DB49-D219-F0C896A309E7}"/>
              </a:ext>
            </a:extLst>
          </p:cNvPr>
          <p:cNvSpPr>
            <a:spLocks noGrp="1"/>
          </p:cNvSpPr>
          <p:nvPr>
            <p:ph idx="1"/>
          </p:nvPr>
        </p:nvSpPr>
        <p:spPr>
          <a:xfrm>
            <a:off x="216110" y="3253339"/>
            <a:ext cx="6463824" cy="3503595"/>
          </a:xfrm>
        </p:spPr>
        <p:txBody>
          <a:bodyPr numCol="2">
            <a:normAutofit fontScale="47500" lnSpcReduction="20000"/>
          </a:bodyPr>
          <a:lstStyle/>
          <a:p>
            <a:pPr>
              <a:buNone/>
            </a:pPr>
            <a:r>
              <a:rPr lang="de-DE" b="1"/>
              <a:t>📂 Laden von Varianten und Eingaben</a:t>
            </a:r>
          </a:p>
          <a:p>
            <a:pPr>
              <a:buFont typeface="Arial" panose="020B0604020202020204" pitchFamily="34" charset="0"/>
              <a:buChar char="•"/>
            </a:pPr>
            <a:r>
              <a:rPr lang="de-DE" b="1"/>
              <a:t>Schaltfläche „Laden“</a:t>
            </a:r>
            <a:r>
              <a:rPr lang="de-DE"/>
              <a:t> (in der Gruppe </a:t>
            </a:r>
            <a:r>
              <a:rPr lang="de-DE" i="1"/>
              <a:t>Varianten</a:t>
            </a:r>
            <a:r>
              <a:rPr lang="de-DE"/>
              <a:t>):</a:t>
            </a:r>
          </a:p>
          <a:p>
            <a:pPr marL="742950" lvl="1" indent="-285750">
              <a:buFont typeface="Arial" panose="020B0604020202020204" pitchFamily="34" charset="0"/>
              <a:buChar char="•"/>
            </a:pPr>
            <a:r>
              <a:rPr lang="de-DE"/>
              <a:t>Erlaubt das einfache Umschalten zwischen verschiedenen </a:t>
            </a:r>
            <a:r>
              <a:rPr lang="de-DE" b="1"/>
              <a:t>Eingabekonfigurationen</a:t>
            </a:r>
            <a:r>
              <a:rPr lang="de-DE"/>
              <a:t> oder </a:t>
            </a:r>
            <a:r>
              <a:rPr lang="de-DE" b="1"/>
              <a:t>Szenarien</a:t>
            </a:r>
            <a:r>
              <a:rPr lang="de-DE"/>
              <a:t>.</a:t>
            </a:r>
          </a:p>
          <a:p>
            <a:pPr marL="742950" lvl="1" indent="-285750">
              <a:buFont typeface="Arial" panose="020B0604020202020204" pitchFamily="34" charset="0"/>
              <a:buChar char="•"/>
            </a:pPr>
            <a:r>
              <a:rPr lang="de-DE"/>
              <a:t>Keine manuelle Auswahl im Tabellenblatt erforderlich – alles direkt im Ribbon.</a:t>
            </a:r>
          </a:p>
          <a:p>
            <a:pPr marL="742950" lvl="1" indent="-285750">
              <a:buFont typeface="Arial" panose="020B0604020202020204" pitchFamily="34" charset="0"/>
              <a:buChar char="•"/>
            </a:pPr>
            <a:endParaRPr lang="de-DE"/>
          </a:p>
          <a:p>
            <a:pPr marL="742950" lvl="1" indent="-285750">
              <a:buFont typeface="Arial" panose="020B0604020202020204" pitchFamily="34" charset="0"/>
              <a:buChar char="•"/>
            </a:pPr>
            <a:endParaRPr lang="de-DE"/>
          </a:p>
          <a:p>
            <a:pPr>
              <a:buNone/>
            </a:pPr>
            <a:r>
              <a:rPr lang="de-DE" b="1"/>
              <a:t>💾 Speichern &amp; Projektstruktur</a:t>
            </a:r>
          </a:p>
          <a:p>
            <a:pPr>
              <a:buFont typeface="Arial" panose="020B0604020202020204" pitchFamily="34" charset="0"/>
              <a:buChar char="•"/>
            </a:pPr>
            <a:r>
              <a:rPr lang="de-DE" b="1"/>
              <a:t>Trennung von Projekt und Szenario</a:t>
            </a:r>
            <a:r>
              <a:rPr lang="de-DE"/>
              <a:t>:</a:t>
            </a:r>
          </a:p>
          <a:p>
            <a:pPr marL="742950" lvl="1" indent="-285750">
              <a:buFont typeface="Arial" panose="020B0604020202020204" pitchFamily="34" charset="0"/>
              <a:buChar char="•"/>
            </a:pPr>
            <a:r>
              <a:rPr lang="de-DE"/>
              <a:t>Projekte enthalten mehrere Szenarien.</a:t>
            </a:r>
          </a:p>
          <a:p>
            <a:pPr marL="742950" lvl="1" indent="-285750">
              <a:buFont typeface="Arial" panose="020B0604020202020204" pitchFamily="34" charset="0"/>
              <a:buChar char="•"/>
            </a:pPr>
            <a:r>
              <a:rPr lang="de-DE"/>
              <a:t>Szenarien können einzeln </a:t>
            </a:r>
            <a:r>
              <a:rPr lang="de-DE" b="1"/>
              <a:t>geladen</a:t>
            </a:r>
            <a:r>
              <a:rPr lang="de-DE"/>
              <a:t>, </a:t>
            </a:r>
            <a:r>
              <a:rPr lang="de-DE" b="1"/>
              <a:t>gespeichert</a:t>
            </a:r>
            <a:r>
              <a:rPr lang="de-DE"/>
              <a:t> oder </a:t>
            </a:r>
            <a:r>
              <a:rPr lang="de-DE" b="1"/>
              <a:t>dupliziert</a:t>
            </a:r>
            <a:r>
              <a:rPr lang="de-DE"/>
              <a:t> werden.</a:t>
            </a:r>
          </a:p>
          <a:p>
            <a:pPr>
              <a:buFont typeface="Arial" panose="020B0604020202020204" pitchFamily="34" charset="0"/>
              <a:buChar char="•"/>
            </a:pPr>
            <a:r>
              <a:rPr lang="de-DE" b="1"/>
              <a:t>Speicherfunktionen im Ribbon</a:t>
            </a:r>
            <a:r>
              <a:rPr lang="de-DE"/>
              <a:t>:</a:t>
            </a:r>
          </a:p>
          <a:p>
            <a:pPr marL="742950" lvl="1" indent="-285750">
              <a:buFont typeface="Arial" panose="020B0604020202020204" pitchFamily="34" charset="0"/>
              <a:buChar char="•"/>
            </a:pPr>
            <a:r>
              <a:rPr lang="de-DE"/>
              <a:t>Speichern von Szenarien unter neuem Namen.</a:t>
            </a:r>
          </a:p>
          <a:p>
            <a:pPr marL="742950" lvl="1" indent="-285750">
              <a:buFont typeface="Arial" panose="020B0604020202020204" pitchFamily="34" charset="0"/>
              <a:buChar char="•"/>
            </a:pPr>
            <a:r>
              <a:rPr lang="de-DE"/>
              <a:t>Export-/Importfunktionen (z. B. als separate Datei oder JSON/XML je nach Implementierung).</a:t>
            </a:r>
          </a:p>
        </p:txBody>
      </p:sp>
      <p:pic>
        <p:nvPicPr>
          <p:cNvPr id="5" name="Grafik 4">
            <a:extLst>
              <a:ext uri="{FF2B5EF4-FFF2-40B4-BE49-F238E27FC236}">
                <a16:creationId xmlns:a16="http://schemas.microsoft.com/office/drawing/2014/main" id="{9EB3B5CD-9211-EC1A-5BCF-EDA882BBD435}"/>
              </a:ext>
            </a:extLst>
          </p:cNvPr>
          <p:cNvPicPr>
            <a:picLocks noChangeAspect="1"/>
          </p:cNvPicPr>
          <p:nvPr/>
        </p:nvPicPr>
        <p:blipFill>
          <a:blip r:embed="rId2"/>
          <a:stretch>
            <a:fillRect/>
          </a:stretch>
        </p:blipFill>
        <p:spPr>
          <a:xfrm>
            <a:off x="96253" y="1181964"/>
            <a:ext cx="12192000" cy="1211855"/>
          </a:xfrm>
          <a:prstGeom prst="rect">
            <a:avLst/>
          </a:prstGeom>
        </p:spPr>
      </p:pic>
      <p:sp>
        <p:nvSpPr>
          <p:cNvPr id="6" name="Rechteck: abgerundete Ecken 5">
            <a:extLst>
              <a:ext uri="{FF2B5EF4-FFF2-40B4-BE49-F238E27FC236}">
                <a16:creationId xmlns:a16="http://schemas.microsoft.com/office/drawing/2014/main" id="{0C8BB39A-538B-E2D2-DD2C-4254A12D16A2}"/>
              </a:ext>
            </a:extLst>
          </p:cNvPr>
          <p:cNvSpPr/>
          <p:nvPr/>
        </p:nvSpPr>
        <p:spPr>
          <a:xfrm>
            <a:off x="96253" y="1424540"/>
            <a:ext cx="3397718" cy="1732546"/>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Eingabe Navigation &amp; Bedienung</a:t>
            </a:r>
          </a:p>
        </p:txBody>
      </p:sp>
      <p:sp>
        <p:nvSpPr>
          <p:cNvPr id="7" name="Rechteck: abgerundete Ecken 6">
            <a:extLst>
              <a:ext uri="{FF2B5EF4-FFF2-40B4-BE49-F238E27FC236}">
                <a16:creationId xmlns:a16="http://schemas.microsoft.com/office/drawing/2014/main" id="{BE3FAE25-2457-A4AA-BF71-5EB42FD18BEE}"/>
              </a:ext>
            </a:extLst>
          </p:cNvPr>
          <p:cNvSpPr/>
          <p:nvPr/>
        </p:nvSpPr>
        <p:spPr>
          <a:xfrm>
            <a:off x="3583806" y="1447712"/>
            <a:ext cx="2297230"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 Laden</a:t>
            </a:r>
          </a:p>
          <a:p>
            <a:pPr>
              <a:buNone/>
            </a:pPr>
            <a:r>
              <a:rPr lang="de-DE" b="1">
                <a:solidFill>
                  <a:schemeClr val="tx1"/>
                </a:solidFill>
              </a:rPr>
              <a:t>💾 Speichern</a:t>
            </a:r>
          </a:p>
          <a:p>
            <a:pPr>
              <a:buNone/>
            </a:pPr>
            <a:endParaRPr lang="de-DE" b="1">
              <a:solidFill>
                <a:schemeClr val="tx1"/>
              </a:solidFill>
            </a:endParaRPr>
          </a:p>
        </p:txBody>
      </p:sp>
      <p:sp>
        <p:nvSpPr>
          <p:cNvPr id="8" name="Rechteck: abgerundete Ecken 7">
            <a:extLst>
              <a:ext uri="{FF2B5EF4-FFF2-40B4-BE49-F238E27FC236}">
                <a16:creationId xmlns:a16="http://schemas.microsoft.com/office/drawing/2014/main" id="{C87CC474-74AC-842F-0280-3DE9BB3A9843}"/>
              </a:ext>
            </a:extLst>
          </p:cNvPr>
          <p:cNvSpPr/>
          <p:nvPr/>
        </p:nvSpPr>
        <p:spPr>
          <a:xfrm>
            <a:off x="6192253" y="1369106"/>
            <a:ext cx="2071035"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Analyse und Ergebnisse</a:t>
            </a:r>
          </a:p>
        </p:txBody>
      </p:sp>
      <p:sp>
        <p:nvSpPr>
          <p:cNvPr id="9" name="Rechteck: abgerundete Ecken 8">
            <a:extLst>
              <a:ext uri="{FF2B5EF4-FFF2-40B4-BE49-F238E27FC236}">
                <a16:creationId xmlns:a16="http://schemas.microsoft.com/office/drawing/2014/main" id="{029D193E-C46C-838B-B2E9-59CDB31DA6A0}"/>
              </a:ext>
            </a:extLst>
          </p:cNvPr>
          <p:cNvSpPr/>
          <p:nvPr/>
        </p:nvSpPr>
        <p:spPr>
          <a:xfrm>
            <a:off x="8491087" y="1369106"/>
            <a:ext cx="1172677"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Deklarations-nachweise</a:t>
            </a:r>
          </a:p>
        </p:txBody>
      </p:sp>
      <p:sp>
        <p:nvSpPr>
          <p:cNvPr id="10" name="Rechteck: abgerundete Ecken 9">
            <a:extLst>
              <a:ext uri="{FF2B5EF4-FFF2-40B4-BE49-F238E27FC236}">
                <a16:creationId xmlns:a16="http://schemas.microsoft.com/office/drawing/2014/main" id="{05491433-876F-CBA2-8737-94DA90818C20}"/>
              </a:ext>
            </a:extLst>
          </p:cNvPr>
          <p:cNvSpPr/>
          <p:nvPr/>
        </p:nvSpPr>
        <p:spPr>
          <a:xfrm>
            <a:off x="9817769" y="1424540"/>
            <a:ext cx="2374231" cy="215213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buNone/>
            </a:pPr>
            <a:r>
              <a:rPr lang="de-DE" b="1">
                <a:solidFill>
                  <a:schemeClr val="tx1"/>
                </a:solidFill>
              </a:rPr>
              <a:t>Implementierungs-Details</a:t>
            </a:r>
          </a:p>
        </p:txBody>
      </p:sp>
    </p:spTree>
    <p:extLst>
      <p:ext uri="{BB962C8B-B14F-4D97-AF65-F5344CB8AC3E}">
        <p14:creationId xmlns:p14="http://schemas.microsoft.com/office/powerpoint/2010/main" val="848642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2434ED-9547-BAFE-7C8C-F534438C8AFB}"/>
              </a:ext>
            </a:extLst>
          </p:cNvPr>
          <p:cNvSpPr>
            <a:spLocks noGrp="1"/>
          </p:cNvSpPr>
          <p:nvPr>
            <p:ph type="title"/>
          </p:nvPr>
        </p:nvSpPr>
        <p:spPr/>
        <p:txBody>
          <a:bodyPr>
            <a:normAutofit fontScale="90000"/>
          </a:bodyPr>
          <a:lstStyle/>
          <a:p>
            <a:r>
              <a:rPr lang="de-DE"/>
              <a:t>VBA Troubleshoot</a:t>
            </a:r>
            <a:endParaRPr lang="de-AT"/>
          </a:p>
        </p:txBody>
      </p:sp>
      <p:sp>
        <p:nvSpPr>
          <p:cNvPr id="3" name="Inhaltsplatzhalter 2">
            <a:extLst>
              <a:ext uri="{FF2B5EF4-FFF2-40B4-BE49-F238E27FC236}">
                <a16:creationId xmlns:a16="http://schemas.microsoft.com/office/drawing/2014/main" id="{D1C16524-951E-2627-5A84-DBDEFC7267C9}"/>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BBF713D0-46AA-6056-3E4A-5C95F5974CC5}"/>
              </a:ext>
            </a:extLst>
          </p:cNvPr>
          <p:cNvPicPr>
            <a:picLocks noChangeAspect="1"/>
          </p:cNvPicPr>
          <p:nvPr/>
        </p:nvPicPr>
        <p:blipFill>
          <a:blip r:embed="rId2"/>
          <a:stretch>
            <a:fillRect/>
          </a:stretch>
        </p:blipFill>
        <p:spPr>
          <a:xfrm>
            <a:off x="239711" y="1057891"/>
            <a:ext cx="7211431" cy="1705213"/>
          </a:xfrm>
          <a:prstGeom prst="rect">
            <a:avLst/>
          </a:prstGeom>
        </p:spPr>
      </p:pic>
      <p:pic>
        <p:nvPicPr>
          <p:cNvPr id="7" name="Grafik 6">
            <a:extLst>
              <a:ext uri="{FF2B5EF4-FFF2-40B4-BE49-F238E27FC236}">
                <a16:creationId xmlns:a16="http://schemas.microsoft.com/office/drawing/2014/main" id="{04F2A750-EABA-6749-960B-B8ACAC934B96}"/>
              </a:ext>
            </a:extLst>
          </p:cNvPr>
          <p:cNvPicPr>
            <a:picLocks noChangeAspect="1"/>
          </p:cNvPicPr>
          <p:nvPr/>
        </p:nvPicPr>
        <p:blipFill>
          <a:blip r:embed="rId3"/>
          <a:stretch>
            <a:fillRect/>
          </a:stretch>
        </p:blipFill>
        <p:spPr>
          <a:xfrm>
            <a:off x="276186" y="2898224"/>
            <a:ext cx="7279645" cy="2090962"/>
          </a:xfrm>
          <a:prstGeom prst="rect">
            <a:avLst/>
          </a:prstGeom>
        </p:spPr>
      </p:pic>
      <p:pic>
        <p:nvPicPr>
          <p:cNvPr id="9" name="Grafik 8">
            <a:extLst>
              <a:ext uri="{FF2B5EF4-FFF2-40B4-BE49-F238E27FC236}">
                <a16:creationId xmlns:a16="http://schemas.microsoft.com/office/drawing/2014/main" id="{6A4389D3-BB22-F5BF-9B5A-AE4C03E53AC6}"/>
              </a:ext>
            </a:extLst>
          </p:cNvPr>
          <p:cNvPicPr>
            <a:picLocks noChangeAspect="1"/>
          </p:cNvPicPr>
          <p:nvPr/>
        </p:nvPicPr>
        <p:blipFill>
          <a:blip r:embed="rId4"/>
          <a:stretch>
            <a:fillRect/>
          </a:stretch>
        </p:blipFill>
        <p:spPr>
          <a:xfrm>
            <a:off x="7333355" y="2809401"/>
            <a:ext cx="5136174" cy="389968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Freihand 9">
                <a:extLst>
                  <a:ext uri="{FF2B5EF4-FFF2-40B4-BE49-F238E27FC236}">
                    <a16:creationId xmlns:a16="http://schemas.microsoft.com/office/drawing/2014/main" id="{06EE599A-DBB1-CB45-7447-F2B814B7DC1E}"/>
                  </a:ext>
                </a:extLst>
              </p14:cNvPr>
              <p14:cNvContentPartPr/>
              <p14:nvPr/>
            </p14:nvContentPartPr>
            <p14:xfrm>
              <a:off x="6444531" y="834916"/>
              <a:ext cx="1220040" cy="564480"/>
            </p14:xfrm>
          </p:contentPart>
        </mc:Choice>
        <mc:Fallback xmlns="">
          <p:pic>
            <p:nvPicPr>
              <p:cNvPr id="10" name="Freihand 9">
                <a:extLst>
                  <a:ext uri="{FF2B5EF4-FFF2-40B4-BE49-F238E27FC236}">
                    <a16:creationId xmlns:a16="http://schemas.microsoft.com/office/drawing/2014/main" id="{06EE599A-DBB1-CB45-7447-F2B814B7DC1E}"/>
                  </a:ext>
                </a:extLst>
              </p:cNvPr>
              <p:cNvPicPr/>
              <p:nvPr/>
            </p:nvPicPr>
            <p:blipFill>
              <a:blip r:embed="rId6"/>
              <a:stretch>
                <a:fillRect/>
              </a:stretch>
            </p:blipFill>
            <p:spPr>
              <a:xfrm>
                <a:off x="6438411" y="828796"/>
                <a:ext cx="12322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Freihand 10">
                <a:extLst>
                  <a:ext uri="{FF2B5EF4-FFF2-40B4-BE49-F238E27FC236}">
                    <a16:creationId xmlns:a16="http://schemas.microsoft.com/office/drawing/2014/main" id="{F96F0629-4B61-F0F5-F0C0-AF5A9B5A12F4}"/>
                  </a:ext>
                </a:extLst>
              </p14:cNvPr>
              <p14:cNvContentPartPr/>
              <p14:nvPr/>
            </p14:nvContentPartPr>
            <p14:xfrm>
              <a:off x="310131" y="1366276"/>
              <a:ext cx="455400" cy="849240"/>
            </p14:xfrm>
          </p:contentPart>
        </mc:Choice>
        <mc:Fallback xmlns="">
          <p:pic>
            <p:nvPicPr>
              <p:cNvPr id="11" name="Freihand 10">
                <a:extLst>
                  <a:ext uri="{FF2B5EF4-FFF2-40B4-BE49-F238E27FC236}">
                    <a16:creationId xmlns:a16="http://schemas.microsoft.com/office/drawing/2014/main" id="{F96F0629-4B61-F0F5-F0C0-AF5A9B5A12F4}"/>
                  </a:ext>
                </a:extLst>
              </p:cNvPr>
              <p:cNvPicPr/>
              <p:nvPr/>
            </p:nvPicPr>
            <p:blipFill>
              <a:blip r:embed="rId8"/>
              <a:stretch>
                <a:fillRect/>
              </a:stretch>
            </p:blipFill>
            <p:spPr>
              <a:xfrm>
                <a:off x="304011" y="1360156"/>
                <a:ext cx="46764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Freihand 11">
                <a:extLst>
                  <a:ext uri="{FF2B5EF4-FFF2-40B4-BE49-F238E27FC236}">
                    <a16:creationId xmlns:a16="http://schemas.microsoft.com/office/drawing/2014/main" id="{D1E6A806-39F3-3B61-07FC-D63AA1163A01}"/>
                  </a:ext>
                </a:extLst>
              </p14:cNvPr>
              <p14:cNvContentPartPr/>
              <p14:nvPr/>
            </p14:nvContentPartPr>
            <p14:xfrm>
              <a:off x="716931" y="2107516"/>
              <a:ext cx="4164840" cy="1320120"/>
            </p14:xfrm>
          </p:contentPart>
        </mc:Choice>
        <mc:Fallback xmlns="">
          <p:pic>
            <p:nvPicPr>
              <p:cNvPr id="12" name="Freihand 11">
                <a:extLst>
                  <a:ext uri="{FF2B5EF4-FFF2-40B4-BE49-F238E27FC236}">
                    <a16:creationId xmlns:a16="http://schemas.microsoft.com/office/drawing/2014/main" id="{D1E6A806-39F3-3B61-07FC-D63AA1163A01}"/>
                  </a:ext>
                </a:extLst>
              </p:cNvPr>
              <p:cNvPicPr/>
              <p:nvPr/>
            </p:nvPicPr>
            <p:blipFill>
              <a:blip r:embed="rId10"/>
              <a:stretch>
                <a:fillRect/>
              </a:stretch>
            </p:blipFill>
            <p:spPr>
              <a:xfrm>
                <a:off x="710811" y="2101396"/>
                <a:ext cx="4177080" cy="1332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Freihand 12">
                <a:extLst>
                  <a:ext uri="{FF2B5EF4-FFF2-40B4-BE49-F238E27FC236}">
                    <a16:creationId xmlns:a16="http://schemas.microsoft.com/office/drawing/2014/main" id="{8AB48E5D-4AAC-27F6-37D8-7994234B58A1}"/>
                  </a:ext>
                </a:extLst>
              </p14:cNvPr>
              <p14:cNvContentPartPr/>
              <p14:nvPr/>
            </p14:nvContentPartPr>
            <p14:xfrm>
              <a:off x="7454331" y="4590796"/>
              <a:ext cx="2149920" cy="10440"/>
            </p14:xfrm>
          </p:contentPart>
        </mc:Choice>
        <mc:Fallback xmlns="">
          <p:pic>
            <p:nvPicPr>
              <p:cNvPr id="13" name="Freihand 12">
                <a:extLst>
                  <a:ext uri="{FF2B5EF4-FFF2-40B4-BE49-F238E27FC236}">
                    <a16:creationId xmlns:a16="http://schemas.microsoft.com/office/drawing/2014/main" id="{8AB48E5D-4AAC-27F6-37D8-7994234B58A1}"/>
                  </a:ext>
                </a:extLst>
              </p:cNvPr>
              <p:cNvPicPr/>
              <p:nvPr/>
            </p:nvPicPr>
            <p:blipFill>
              <a:blip r:embed="rId12"/>
              <a:stretch>
                <a:fillRect/>
              </a:stretch>
            </p:blipFill>
            <p:spPr>
              <a:xfrm>
                <a:off x="7448211" y="4584676"/>
                <a:ext cx="2162160" cy="22680"/>
              </a:xfrm>
              <a:prstGeom prst="rect">
                <a:avLst/>
              </a:prstGeom>
            </p:spPr>
          </p:pic>
        </mc:Fallback>
      </mc:AlternateContent>
      <p:sp>
        <p:nvSpPr>
          <p:cNvPr id="14" name="Textfeld 13">
            <a:extLst>
              <a:ext uri="{FF2B5EF4-FFF2-40B4-BE49-F238E27FC236}">
                <a16:creationId xmlns:a16="http://schemas.microsoft.com/office/drawing/2014/main" id="{F6D2E7DB-94EA-C20A-BFE3-1609BF8C093C}"/>
              </a:ext>
            </a:extLst>
          </p:cNvPr>
          <p:cNvSpPr txBox="1"/>
          <p:nvPr/>
        </p:nvSpPr>
        <p:spPr>
          <a:xfrm>
            <a:off x="7592305" y="2528892"/>
            <a:ext cx="4115037" cy="369332"/>
          </a:xfrm>
          <a:prstGeom prst="rect">
            <a:avLst/>
          </a:prstGeom>
          <a:noFill/>
        </p:spPr>
        <p:txBody>
          <a:bodyPr wrap="none" rtlCol="0">
            <a:spAutoFit/>
          </a:bodyPr>
          <a:lstStyle/>
          <a:p>
            <a:r>
              <a:rPr lang="de-DE">
                <a:solidFill>
                  <a:schemeClr val="accent1"/>
                </a:solidFill>
              </a:rPr>
              <a:t>Fehlende Verweise abhaken /dekativieren</a:t>
            </a:r>
            <a:endParaRPr lang="de-AT">
              <a:solidFill>
                <a:schemeClr val="accent1"/>
              </a:solidFill>
            </a:endParaRPr>
          </a:p>
        </p:txBody>
      </p:sp>
    </p:spTree>
    <p:extLst>
      <p:ext uri="{BB962C8B-B14F-4D97-AF65-F5344CB8AC3E}">
        <p14:creationId xmlns:p14="http://schemas.microsoft.com/office/powerpoint/2010/main" val="110594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77EAF4-9325-FEA1-0E9A-829D0AACDE7F}"/>
              </a:ext>
            </a:extLst>
          </p:cNvPr>
          <p:cNvSpPr>
            <a:spLocks noGrp="1"/>
          </p:cNvSpPr>
          <p:nvPr>
            <p:ph type="title"/>
          </p:nvPr>
        </p:nvSpPr>
        <p:spPr/>
        <p:txBody>
          <a:bodyPr>
            <a:normAutofit fontScale="90000"/>
          </a:bodyPr>
          <a:lstStyle/>
          <a:p>
            <a:r>
              <a:rPr lang="de-DE" dirty="0"/>
              <a:t>Nutzung</a:t>
            </a:r>
            <a:endParaRPr lang="de-AT" dirty="0"/>
          </a:p>
        </p:txBody>
      </p:sp>
      <p:sp>
        <p:nvSpPr>
          <p:cNvPr id="3" name="Inhaltsplatzhalter 2">
            <a:extLst>
              <a:ext uri="{FF2B5EF4-FFF2-40B4-BE49-F238E27FC236}">
                <a16:creationId xmlns:a16="http://schemas.microsoft.com/office/drawing/2014/main" id="{A9D0ED2F-5E62-3531-301D-AA4A4B151190}"/>
              </a:ext>
            </a:extLst>
          </p:cNvPr>
          <p:cNvSpPr>
            <a:spLocks noGrp="1"/>
          </p:cNvSpPr>
          <p:nvPr>
            <p:ph idx="1"/>
          </p:nvPr>
        </p:nvSpPr>
        <p:spPr/>
        <p:txBody>
          <a:bodyPr/>
          <a:lstStyle/>
          <a:p>
            <a:pPr lvl="1"/>
            <a:r>
              <a:rPr lang="de-DE" dirty="0"/>
              <a:t>Innere Lasten</a:t>
            </a:r>
          </a:p>
          <a:p>
            <a:pPr lvl="1"/>
            <a:r>
              <a:rPr lang="de-DE" dirty="0"/>
              <a:t>Bedarf an Luftwechsel</a:t>
            </a:r>
          </a:p>
          <a:p>
            <a:pPr lvl="1"/>
            <a:r>
              <a:rPr lang="de-DE" dirty="0"/>
              <a:t>Nutzerstrom (+ Beleuchtung)</a:t>
            </a:r>
          </a:p>
        </p:txBody>
      </p:sp>
      <p:pic>
        <p:nvPicPr>
          <p:cNvPr id="8" name="Grafik 7">
            <a:extLst>
              <a:ext uri="{FF2B5EF4-FFF2-40B4-BE49-F238E27FC236}">
                <a16:creationId xmlns:a16="http://schemas.microsoft.com/office/drawing/2014/main" id="{595261BA-F604-B0BD-6B3F-2CC9FA1000C3}"/>
              </a:ext>
            </a:extLst>
          </p:cNvPr>
          <p:cNvPicPr>
            <a:picLocks noChangeAspect="1"/>
          </p:cNvPicPr>
          <p:nvPr/>
        </p:nvPicPr>
        <p:blipFill>
          <a:blip r:embed="rId2"/>
          <a:stretch>
            <a:fillRect/>
          </a:stretch>
        </p:blipFill>
        <p:spPr>
          <a:xfrm>
            <a:off x="1412487" y="3870593"/>
            <a:ext cx="3761679" cy="2030451"/>
          </a:xfrm>
          <a:prstGeom prst="rect">
            <a:avLst/>
          </a:prstGeom>
        </p:spPr>
      </p:pic>
      <p:pic>
        <p:nvPicPr>
          <p:cNvPr id="7" name="Grafik 6">
            <a:extLst>
              <a:ext uri="{FF2B5EF4-FFF2-40B4-BE49-F238E27FC236}">
                <a16:creationId xmlns:a16="http://schemas.microsoft.com/office/drawing/2014/main" id="{6190E95D-7202-4857-E484-3784E9434073}"/>
              </a:ext>
            </a:extLst>
          </p:cNvPr>
          <p:cNvPicPr>
            <a:picLocks noChangeAspect="1"/>
          </p:cNvPicPr>
          <p:nvPr/>
        </p:nvPicPr>
        <p:blipFill>
          <a:blip r:embed="rId3"/>
          <a:stretch>
            <a:fillRect/>
          </a:stretch>
        </p:blipFill>
        <p:spPr>
          <a:xfrm>
            <a:off x="5493835" y="18738"/>
            <a:ext cx="6370872" cy="1981372"/>
          </a:xfrm>
          <a:prstGeom prst="rect">
            <a:avLst/>
          </a:prstGeom>
        </p:spPr>
      </p:pic>
      <p:pic>
        <p:nvPicPr>
          <p:cNvPr id="9" name="Grafik 8">
            <a:extLst>
              <a:ext uri="{FF2B5EF4-FFF2-40B4-BE49-F238E27FC236}">
                <a16:creationId xmlns:a16="http://schemas.microsoft.com/office/drawing/2014/main" id="{33A300FA-BD2B-BD27-5F3D-EA9E0D85F341}"/>
              </a:ext>
            </a:extLst>
          </p:cNvPr>
          <p:cNvPicPr>
            <a:picLocks noChangeAspect="1"/>
          </p:cNvPicPr>
          <p:nvPr/>
        </p:nvPicPr>
        <p:blipFill>
          <a:blip r:embed="rId4"/>
          <a:stretch>
            <a:fillRect/>
          </a:stretch>
        </p:blipFill>
        <p:spPr>
          <a:xfrm>
            <a:off x="5531178" y="2000110"/>
            <a:ext cx="6303810" cy="1981372"/>
          </a:xfrm>
          <a:prstGeom prst="rect">
            <a:avLst/>
          </a:prstGeom>
        </p:spPr>
      </p:pic>
      <p:pic>
        <p:nvPicPr>
          <p:cNvPr id="10" name="Grafik 9">
            <a:extLst>
              <a:ext uri="{FF2B5EF4-FFF2-40B4-BE49-F238E27FC236}">
                <a16:creationId xmlns:a16="http://schemas.microsoft.com/office/drawing/2014/main" id="{58547686-BC70-E303-936B-190A116E45C4}"/>
              </a:ext>
            </a:extLst>
          </p:cNvPr>
          <p:cNvPicPr>
            <a:picLocks noChangeAspect="1"/>
          </p:cNvPicPr>
          <p:nvPr/>
        </p:nvPicPr>
        <p:blipFill>
          <a:blip r:embed="rId5"/>
          <a:stretch>
            <a:fillRect/>
          </a:stretch>
        </p:blipFill>
        <p:spPr>
          <a:xfrm>
            <a:off x="5402387" y="3981482"/>
            <a:ext cx="6462320" cy="2267909"/>
          </a:xfrm>
          <a:prstGeom prst="rect">
            <a:avLst/>
          </a:prstGeom>
        </p:spPr>
      </p:pic>
    </p:spTree>
    <p:extLst>
      <p:ext uri="{BB962C8B-B14F-4D97-AF65-F5344CB8AC3E}">
        <p14:creationId xmlns:p14="http://schemas.microsoft.com/office/powerpoint/2010/main" val="188291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C12F45-2998-616C-7625-4CD5DBF83132}"/>
              </a:ext>
            </a:extLst>
          </p:cNvPr>
          <p:cNvSpPr>
            <a:spLocks noGrp="1"/>
          </p:cNvSpPr>
          <p:nvPr>
            <p:ph type="title"/>
          </p:nvPr>
        </p:nvSpPr>
        <p:spPr/>
        <p:txBody>
          <a:bodyPr>
            <a:normAutofit fontScale="90000"/>
          </a:bodyPr>
          <a:lstStyle/>
          <a:p>
            <a:r>
              <a:rPr lang="de-DE" dirty="0"/>
              <a:t>Grundstücksfläche</a:t>
            </a:r>
            <a:endParaRPr lang="de-AT" dirty="0"/>
          </a:p>
        </p:txBody>
      </p:sp>
      <p:sp>
        <p:nvSpPr>
          <p:cNvPr id="3" name="Inhaltsplatzhalter 2">
            <a:extLst>
              <a:ext uri="{FF2B5EF4-FFF2-40B4-BE49-F238E27FC236}">
                <a16:creationId xmlns:a16="http://schemas.microsoft.com/office/drawing/2014/main" id="{5B17B03B-2385-0D3D-8E0D-21D9C66A4BB4}"/>
              </a:ext>
            </a:extLst>
          </p:cNvPr>
          <p:cNvSpPr>
            <a:spLocks noGrp="1"/>
          </p:cNvSpPr>
          <p:nvPr>
            <p:ph idx="1"/>
          </p:nvPr>
        </p:nvSpPr>
        <p:spPr/>
        <p:txBody>
          <a:bodyPr/>
          <a:lstStyle/>
          <a:p>
            <a:endParaRPr lang="de-AT" dirty="0"/>
          </a:p>
        </p:txBody>
      </p:sp>
      <p:pic>
        <p:nvPicPr>
          <p:cNvPr id="5" name="Grafik 4">
            <a:extLst>
              <a:ext uri="{FF2B5EF4-FFF2-40B4-BE49-F238E27FC236}">
                <a16:creationId xmlns:a16="http://schemas.microsoft.com/office/drawing/2014/main" id="{C0E4BE82-AAC5-6FFA-2405-43FA8936EEB9}"/>
              </a:ext>
            </a:extLst>
          </p:cNvPr>
          <p:cNvPicPr>
            <a:picLocks noChangeAspect="1"/>
          </p:cNvPicPr>
          <p:nvPr/>
        </p:nvPicPr>
        <p:blipFill>
          <a:blip r:embed="rId2"/>
          <a:stretch>
            <a:fillRect/>
          </a:stretch>
        </p:blipFill>
        <p:spPr>
          <a:xfrm>
            <a:off x="1628285" y="1137416"/>
            <a:ext cx="8935429" cy="4583168"/>
          </a:xfrm>
          <a:prstGeom prst="rect">
            <a:avLst/>
          </a:prstGeom>
        </p:spPr>
      </p:pic>
    </p:spTree>
    <p:extLst>
      <p:ext uri="{BB962C8B-B14F-4D97-AF65-F5344CB8AC3E}">
        <p14:creationId xmlns:p14="http://schemas.microsoft.com/office/powerpoint/2010/main" val="332675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F07083-9CC2-BE82-81BD-1DA93F511536}"/>
              </a:ext>
            </a:extLst>
          </p:cNvPr>
          <p:cNvSpPr>
            <a:spLocks noGrp="1"/>
          </p:cNvSpPr>
          <p:nvPr>
            <p:ph type="title"/>
          </p:nvPr>
        </p:nvSpPr>
        <p:spPr/>
        <p:txBody>
          <a:bodyPr>
            <a:normAutofit fontScale="90000"/>
          </a:bodyPr>
          <a:lstStyle/>
          <a:p>
            <a:r>
              <a:rPr lang="de-AT"/>
              <a:t>Why?? Simple Energy flexibility and DSM model</a:t>
            </a:r>
          </a:p>
        </p:txBody>
      </p:sp>
      <p:sp>
        <p:nvSpPr>
          <p:cNvPr id="3" name="Foliennummernplatzhalter 2">
            <a:extLst>
              <a:ext uri="{FF2B5EF4-FFF2-40B4-BE49-F238E27FC236}">
                <a16:creationId xmlns:a16="http://schemas.microsoft.com/office/drawing/2014/main" id="{AE354ADA-DA76-322E-C2EE-302A60E5AC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A8C91FB8-F580-37A1-4EA5-FA9C789791E9}"/>
              </a:ext>
            </a:extLst>
          </p:cNvPr>
          <p:cNvSpPr>
            <a:spLocks noGrp="1"/>
          </p:cNvSpPr>
          <p:nvPr>
            <p:ph idx="1"/>
          </p:nvPr>
        </p:nvSpPr>
        <p:spPr/>
        <p:txBody>
          <a:bodyPr/>
          <a:lstStyle/>
          <a:p>
            <a:endParaRPr lang="de-AT"/>
          </a:p>
        </p:txBody>
      </p:sp>
      <p:pic>
        <p:nvPicPr>
          <p:cNvPr id="5" name="Grafik 4" descr="Ein Bild, das Text, Screenshot, Schrift, Diagramm enthält.&#10;&#10;Automatisch generierte Beschreibung">
            <a:extLst>
              <a:ext uri="{FF2B5EF4-FFF2-40B4-BE49-F238E27FC236}">
                <a16:creationId xmlns:a16="http://schemas.microsoft.com/office/drawing/2014/main" id="{69545587-7375-D45B-73F0-0F8EC8597988}"/>
              </a:ext>
            </a:extLst>
          </p:cNvPr>
          <p:cNvPicPr>
            <a:picLocks noChangeAspect="1"/>
          </p:cNvPicPr>
          <p:nvPr/>
        </p:nvPicPr>
        <p:blipFill>
          <a:blip r:embed="rId3"/>
          <a:stretch>
            <a:fillRect/>
          </a:stretch>
        </p:blipFill>
        <p:spPr>
          <a:xfrm>
            <a:off x="578312" y="1485900"/>
            <a:ext cx="11619576" cy="4445000"/>
          </a:xfrm>
          <a:prstGeom prst="rect">
            <a:avLst/>
          </a:prstGeom>
        </p:spPr>
      </p:pic>
    </p:spTree>
    <p:extLst>
      <p:ext uri="{BB962C8B-B14F-4D97-AF65-F5344CB8AC3E}">
        <p14:creationId xmlns:p14="http://schemas.microsoft.com/office/powerpoint/2010/main" val="1087123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6A0A5-CC51-C152-48A7-515CD046C20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58E2B18-7F6D-3C40-36F7-915241174622}"/>
              </a:ext>
            </a:extLst>
          </p:cNvPr>
          <p:cNvSpPr>
            <a:spLocks noGrp="1"/>
          </p:cNvSpPr>
          <p:nvPr>
            <p:ph type="title"/>
          </p:nvPr>
        </p:nvSpPr>
        <p:spPr/>
        <p:txBody>
          <a:bodyPr>
            <a:normAutofit fontScale="90000"/>
          </a:bodyPr>
          <a:lstStyle/>
          <a:p>
            <a:r>
              <a:rPr lang="de-DE" dirty="0"/>
              <a:t>Photovoltaik – Kompaktheit und bauliche Dichte</a:t>
            </a:r>
            <a:endParaRPr lang="de-AT"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EBB8BC6-66F2-D7F7-85AE-FD9D56598522}"/>
                  </a:ext>
                </a:extLst>
              </p:cNvPr>
              <p:cNvSpPr>
                <a:spLocks noGrp="1"/>
              </p:cNvSpPr>
              <p:nvPr>
                <p:ph idx="1"/>
              </p:nvPr>
            </p:nvSpPr>
            <p:spPr>
              <a:xfrm>
                <a:off x="239712" y="1270862"/>
                <a:ext cx="11952288" cy="4748942"/>
              </a:xfrm>
            </p:spPr>
            <p:txBody>
              <a:bodyPr/>
              <a:lstStyle/>
              <a:p>
                <a:r>
                  <a:rPr lang="de-DE" dirty="0"/>
                  <a:t>Lc-Wert als Maß für Kompaktheit</a:t>
                </a:r>
              </a:p>
              <a:p>
                <a:pPr lvl="1"/>
                <a14:m>
                  <m:oMath xmlns:m="http://schemas.openxmlformats.org/officeDocument/2006/math">
                    <m:sSub>
                      <m:sSubPr>
                        <m:ctrlPr>
                          <a:rPr lang="de-AT" i="1" smtClean="0">
                            <a:latin typeface="Cambria Math" panose="02040503050406030204" pitchFamily="18" charset="0"/>
                          </a:rPr>
                        </m:ctrlPr>
                      </m:sSubPr>
                      <m:e>
                        <m:r>
                          <a:rPr lang="de-DE" b="0" i="1" smtClean="0">
                            <a:latin typeface="Cambria Math" panose="02040503050406030204" pitchFamily="18" charset="0"/>
                          </a:rPr>
                          <m:t>𝑙</m:t>
                        </m:r>
                      </m:e>
                      <m:sub>
                        <m:r>
                          <a:rPr lang="de-DE" b="0" i="1" smtClean="0">
                            <a:latin typeface="Cambria Math" panose="02040503050406030204" pitchFamily="18" charset="0"/>
                          </a:rPr>
                          <m:t>𝑐</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𝑉</m:t>
                        </m:r>
                      </m:num>
                      <m:den>
                        <m:r>
                          <a:rPr lang="de-DE" b="0" i="1" smtClean="0">
                            <a:latin typeface="Cambria Math" panose="02040503050406030204" pitchFamily="18" charset="0"/>
                          </a:rPr>
                          <m:t>𝐴</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f>
                          <m:fPr>
                            <m:type m:val="skw"/>
                            <m:ctrlPr>
                              <a:rPr lang="de-DE" b="0" i="1" smtClean="0">
                                <a:latin typeface="Cambria Math" panose="02040503050406030204" pitchFamily="18" charset="0"/>
                              </a:rPr>
                            </m:ctrlPr>
                          </m:fPr>
                          <m:num>
                            <m:r>
                              <a:rPr lang="de-DE" b="0" i="1" smtClean="0">
                                <a:latin typeface="Cambria Math" panose="02040503050406030204" pitchFamily="18" charset="0"/>
                              </a:rPr>
                              <m:t>𝐴</m:t>
                            </m:r>
                          </m:num>
                          <m:den>
                            <m:r>
                              <a:rPr lang="de-DE" b="0" i="1" smtClean="0">
                                <a:latin typeface="Cambria Math" panose="02040503050406030204" pitchFamily="18" charset="0"/>
                              </a:rPr>
                              <m:t>𝑉</m:t>
                            </m:r>
                          </m:den>
                        </m:f>
                      </m:den>
                    </m:f>
                  </m:oMath>
                </a14:m>
                <a:endParaRPr lang="de-AT" dirty="0"/>
              </a:p>
              <a:p>
                <a:pPr lvl="2"/>
                <a:r>
                  <a:rPr lang="de-AT" dirty="0"/>
                  <a:t>V… beheiztes Bruttovolumen</a:t>
                </a:r>
              </a:p>
              <a:p>
                <a:pPr lvl="2"/>
                <a:r>
                  <a:rPr lang="de-AT" dirty="0"/>
                  <a:t>A.. thermische Hüllfläche</a:t>
                </a:r>
              </a:p>
              <a:p>
                <a:r>
                  <a:rPr lang="de-AT" dirty="0"/>
                  <a:t>Geschossflächenzahl (bauliche Dichte)</a:t>
                </a:r>
              </a:p>
              <a:p>
                <a:pPr lvl="1"/>
                <a14:m>
                  <m:oMath xmlns:m="http://schemas.openxmlformats.org/officeDocument/2006/math">
                    <m:r>
                      <a:rPr lang="de-DE" b="0" i="1" smtClean="0">
                        <a:latin typeface="Cambria Math" panose="02040503050406030204" pitchFamily="18" charset="0"/>
                      </a:rPr>
                      <m:t>𝐺𝐹𝑍</m:t>
                    </m:r>
                    <m:r>
                      <a:rPr lang="de-DE" i="1">
                        <a:latin typeface="Cambria Math" panose="02040503050406030204" pitchFamily="18" charset="0"/>
                      </a:rPr>
                      <m:t>=</m:t>
                    </m:r>
                    <m:f>
                      <m:fPr>
                        <m:ctrlPr>
                          <a:rPr lang="de-DE" i="1">
                            <a:latin typeface="Cambria Math" panose="02040503050406030204" pitchFamily="18" charset="0"/>
                          </a:rPr>
                        </m:ctrlPr>
                      </m:fPr>
                      <m:num>
                        <m:r>
                          <a:rPr lang="de-DE" b="0" i="1" smtClean="0">
                            <a:latin typeface="Cambria Math" panose="02040503050406030204" pitchFamily="18" charset="0"/>
                          </a:rPr>
                          <m:t>𝐵𝐺𝐹</m:t>
                        </m:r>
                      </m:num>
                      <m:den>
                        <m:r>
                          <a:rPr lang="de-DE" b="0" i="1" smtClean="0">
                            <a:latin typeface="Cambria Math" panose="02040503050406030204" pitchFamily="18" charset="0"/>
                          </a:rPr>
                          <m:t>𝐺𝐹</m:t>
                        </m:r>
                      </m:den>
                    </m:f>
                  </m:oMath>
                </a14:m>
                <a:endParaRPr lang="de-AT" dirty="0"/>
              </a:p>
              <a:p>
                <a:pPr lvl="1"/>
                <a:endParaRPr lang="de-AT" dirty="0"/>
              </a:p>
            </p:txBody>
          </p:sp>
        </mc:Choice>
        <mc:Fallback xmlns="">
          <p:sp>
            <p:nvSpPr>
              <p:cNvPr id="5" name="Inhaltsplatzhalter 4">
                <a:extLst>
                  <a:ext uri="{FF2B5EF4-FFF2-40B4-BE49-F238E27FC236}">
                    <a16:creationId xmlns:a16="http://schemas.microsoft.com/office/drawing/2014/main" id="{DEBB8BC6-66F2-D7F7-85AE-FD9D56598522}"/>
                  </a:ext>
                </a:extLst>
              </p:cNvPr>
              <p:cNvSpPr>
                <a:spLocks noGrp="1" noRot="1" noChangeAspect="1" noMove="1" noResize="1" noEditPoints="1" noAdjustHandles="1" noChangeArrowheads="1" noChangeShapeType="1" noTextEdit="1"/>
              </p:cNvSpPr>
              <p:nvPr>
                <p:ph idx="1"/>
              </p:nvPr>
            </p:nvSpPr>
            <p:spPr>
              <a:xfrm>
                <a:off x="239712" y="1270862"/>
                <a:ext cx="11952288" cy="4748942"/>
              </a:xfrm>
              <a:blipFill>
                <a:blip r:embed="rId2"/>
                <a:stretch>
                  <a:fillRect l="-1071" b="-5256"/>
                </a:stretch>
              </a:blipFill>
            </p:spPr>
            <p:txBody>
              <a:bodyPr/>
              <a:lstStyle/>
              <a:p>
                <a:r>
                  <a:rPr lang="de-AT">
                    <a:noFill/>
                  </a:rPr>
                  <a:t> </a:t>
                </a:r>
              </a:p>
            </p:txBody>
          </p:sp>
        </mc:Fallback>
      </mc:AlternateContent>
      <p:pic>
        <p:nvPicPr>
          <p:cNvPr id="1026" name="Picture 2" descr="Gebäudeabmessungen - Institut für angewandtes Stoffstrommanagement">
            <a:extLst>
              <a:ext uri="{FF2B5EF4-FFF2-40B4-BE49-F238E27FC236}">
                <a16:creationId xmlns:a16="http://schemas.microsoft.com/office/drawing/2014/main" id="{6174DE47-0FD3-93DC-A0B6-6BF6C1B56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44" y="939514"/>
            <a:ext cx="5087471" cy="295593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BA4AB256-30C6-DE29-6512-35FA5A3E4122}"/>
              </a:ext>
            </a:extLst>
          </p:cNvPr>
          <p:cNvSpPr txBox="1"/>
          <p:nvPr/>
        </p:nvSpPr>
        <p:spPr>
          <a:xfrm>
            <a:off x="9388213" y="3852425"/>
            <a:ext cx="2267702" cy="230832"/>
          </a:xfrm>
          <a:prstGeom prst="rect">
            <a:avLst/>
          </a:prstGeom>
          <a:noFill/>
        </p:spPr>
        <p:txBody>
          <a:bodyPr wrap="square" rtlCol="0">
            <a:spAutoFit/>
          </a:bodyPr>
          <a:lstStyle/>
          <a:p>
            <a:r>
              <a:rPr lang="de-DE" sz="900" dirty="0"/>
              <a:t>Quelle: </a:t>
            </a:r>
            <a:r>
              <a:rPr lang="de-AT" sz="900" dirty="0"/>
              <a:t>Solarfibel Baden-Württemberg 2002</a:t>
            </a:r>
          </a:p>
        </p:txBody>
      </p:sp>
      <p:pic>
        <p:nvPicPr>
          <p:cNvPr id="8" name="Grafik 7">
            <a:extLst>
              <a:ext uri="{FF2B5EF4-FFF2-40B4-BE49-F238E27FC236}">
                <a16:creationId xmlns:a16="http://schemas.microsoft.com/office/drawing/2014/main" id="{B6C7E0B6-9B61-7763-84FF-0E5A7A6EB3A6}"/>
              </a:ext>
            </a:extLst>
          </p:cNvPr>
          <p:cNvPicPr>
            <a:picLocks noChangeAspect="1"/>
          </p:cNvPicPr>
          <p:nvPr/>
        </p:nvPicPr>
        <p:blipFill>
          <a:blip r:embed="rId4"/>
          <a:srcRect t="18235"/>
          <a:stretch>
            <a:fillRect/>
          </a:stretch>
        </p:blipFill>
        <p:spPr>
          <a:xfrm>
            <a:off x="6842489" y="4177338"/>
            <a:ext cx="3857386" cy="1842466"/>
          </a:xfrm>
          <a:prstGeom prst="rect">
            <a:avLst/>
          </a:prstGeom>
        </p:spPr>
      </p:pic>
      <p:sp>
        <p:nvSpPr>
          <p:cNvPr id="9" name="Textfeld 8">
            <a:extLst>
              <a:ext uri="{FF2B5EF4-FFF2-40B4-BE49-F238E27FC236}">
                <a16:creationId xmlns:a16="http://schemas.microsoft.com/office/drawing/2014/main" id="{E76A0669-0135-EC12-933E-61FFB0A994D9}"/>
              </a:ext>
            </a:extLst>
          </p:cNvPr>
          <p:cNvSpPr txBox="1"/>
          <p:nvPr/>
        </p:nvSpPr>
        <p:spPr>
          <a:xfrm>
            <a:off x="7263393" y="5966104"/>
            <a:ext cx="3011983" cy="238005"/>
          </a:xfrm>
          <a:prstGeom prst="rect">
            <a:avLst/>
          </a:prstGeom>
          <a:noFill/>
        </p:spPr>
        <p:txBody>
          <a:bodyPr wrap="square" rtlCol="0">
            <a:spAutoFit/>
          </a:bodyPr>
          <a:lstStyle/>
          <a:p>
            <a:r>
              <a:rPr lang="de-DE" sz="900" dirty="0"/>
              <a:t>Quelle: </a:t>
            </a:r>
            <a:r>
              <a:rPr lang="de-AT" sz="900" dirty="0"/>
              <a:t>Whitepaper PEQ Definition und Operationalisierung</a:t>
            </a:r>
          </a:p>
        </p:txBody>
      </p:sp>
    </p:spTree>
    <p:extLst>
      <p:ext uri="{BB962C8B-B14F-4D97-AF65-F5344CB8AC3E}">
        <p14:creationId xmlns:p14="http://schemas.microsoft.com/office/powerpoint/2010/main" val="220399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371F20-04BF-F862-2135-1ABC957EB176}"/>
              </a:ext>
            </a:extLst>
          </p:cNvPr>
          <p:cNvSpPr>
            <a:spLocks noGrp="1"/>
          </p:cNvSpPr>
          <p:nvPr>
            <p:ph type="title"/>
          </p:nvPr>
        </p:nvSpPr>
        <p:spPr/>
        <p:txBody>
          <a:bodyPr>
            <a:normAutofit fontScale="90000"/>
          </a:bodyPr>
          <a:lstStyle/>
          <a:p>
            <a:r>
              <a:rPr lang="de-DE" dirty="0"/>
              <a:t>Photovoltaik in Verordnungen und Leitfäden</a:t>
            </a:r>
            <a:endParaRPr lang="de-AT"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A1E414C-BA7F-C224-E0C2-D76BA3CA74AA}"/>
                  </a:ext>
                </a:extLst>
              </p:cNvPr>
              <p:cNvSpPr>
                <a:spLocks noGrp="1"/>
              </p:cNvSpPr>
              <p:nvPr>
                <p:ph idx="1"/>
              </p:nvPr>
            </p:nvSpPr>
            <p:spPr>
              <a:xfrm>
                <a:off x="239712" y="1216908"/>
                <a:ext cx="11952288" cy="4802895"/>
              </a:xfrm>
            </p:spPr>
            <p:txBody>
              <a:bodyPr>
                <a:normAutofit fontScale="92500" lnSpcReduction="20000"/>
              </a:bodyPr>
              <a:lstStyle/>
              <a:p>
                <a:r>
                  <a:rPr lang="de-DE" sz="2000" dirty="0"/>
                  <a:t>Wiener Bauordnung (</a:t>
                </a:r>
                <a:r>
                  <a:rPr lang="de-AT" sz="2000" u="sng" dirty="0">
                    <a:hlinkClick r:id="rId3"/>
                  </a:rPr>
                  <a:t>§ 118 BO</a:t>
                </a:r>
                <a:r>
                  <a:rPr lang="de-AT" sz="2000" u="sng" dirty="0"/>
                  <a:t>)</a:t>
                </a:r>
                <a:endParaRPr lang="de-DE" sz="2000" dirty="0"/>
              </a:p>
              <a:p>
                <a:pPr lvl="2"/>
                <a:r>
                  <a:rPr lang="de-DE" sz="1400" dirty="0"/>
                  <a:t>Wohnen: </a:t>
                </a:r>
                <a14:m>
                  <m:oMath xmlns:m="http://schemas.openxmlformats.org/officeDocument/2006/math">
                    <m:f>
                      <m:fPr>
                        <m:ctrlPr>
                          <a:rPr lang="de-DE" sz="1400" i="1" smtClean="0">
                            <a:latin typeface="Cambria Math" panose="02040503050406030204" pitchFamily="18" charset="0"/>
                          </a:rPr>
                        </m:ctrlPr>
                      </m:fPr>
                      <m:num>
                        <m:r>
                          <a:rPr lang="de-DE" sz="1400" b="0" i="1" smtClean="0">
                            <a:latin typeface="Cambria Math" panose="02040503050406030204" pitchFamily="18" charset="0"/>
                          </a:rPr>
                          <m:t>1</m:t>
                        </m:r>
                        <m:r>
                          <a:rPr lang="de-DE" sz="1400" b="0" i="1" smtClean="0">
                            <a:latin typeface="Cambria Math" panose="02040503050406030204" pitchFamily="18" charset="0"/>
                          </a:rPr>
                          <m:t> </m:t>
                        </m:r>
                        <m:r>
                          <a:rPr lang="de-DE" sz="1400" b="0" i="1" smtClean="0">
                            <a:latin typeface="Cambria Math" panose="02040503050406030204" pitchFamily="18" charset="0"/>
                          </a:rPr>
                          <m:t>𝑘𝑊𝑝</m:t>
                        </m:r>
                      </m:num>
                      <m:den>
                        <m:r>
                          <a:rPr lang="de-DE" sz="1400" b="0" i="1" smtClean="0">
                            <a:latin typeface="Cambria Math" panose="02040503050406030204" pitchFamily="18" charset="0"/>
                          </a:rPr>
                          <m:t>150</m:t>
                        </m:r>
                        <m:r>
                          <a:rPr lang="de-DE" sz="1400" b="0" i="1" smtClean="0">
                            <a:latin typeface="Cambria Math" panose="02040503050406030204" pitchFamily="18" charset="0"/>
                          </a:rPr>
                          <m:t> </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𝑚</m:t>
                            </m:r>
                          </m:e>
                          <m:sup>
                            <m:r>
                              <a:rPr lang="de-DE" sz="1400" b="0" i="1" smtClean="0">
                                <a:latin typeface="Cambria Math" panose="02040503050406030204" pitchFamily="18" charset="0"/>
                              </a:rPr>
                              <m:t>2</m:t>
                            </m:r>
                          </m:sup>
                        </m:sSup>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𝐵𝐺𝐹</m:t>
                            </m:r>
                          </m:e>
                          <m:sub>
                            <m:r>
                              <a:rPr lang="de-DE" sz="1400" b="0" i="1" smtClean="0">
                                <a:latin typeface="Cambria Math" panose="02040503050406030204" pitchFamily="18" charset="0"/>
                              </a:rPr>
                              <m:t>𝑘𝑜𝑛𝑑</m:t>
                            </m:r>
                          </m:sub>
                        </m:sSub>
                        <m:r>
                          <a:rPr lang="de-DE" sz="1400" b="0" i="1" smtClean="0">
                            <a:latin typeface="Cambria Math" panose="02040503050406030204" pitchFamily="18" charset="0"/>
                          </a:rPr>
                          <m:t> </m:t>
                        </m:r>
                        <m:r>
                          <a:rPr lang="de-DE" sz="1400" b="0" i="1" smtClean="0">
                            <a:latin typeface="Cambria Math" panose="02040503050406030204" pitchFamily="18" charset="0"/>
                            <a:ea typeface="Cambria Math" panose="02040503050406030204" pitchFamily="18" charset="0"/>
                          </a:rPr>
                          <m:t>× </m:t>
                        </m:r>
                        <m:sSub>
                          <m:sSubPr>
                            <m:ctrlPr>
                              <a:rPr lang="de-DE" sz="1400" b="0" i="1" smtClean="0">
                                <a:latin typeface="Cambria Math" panose="02040503050406030204" pitchFamily="18" charset="0"/>
                                <a:ea typeface="Cambria Math" panose="02040503050406030204" pitchFamily="18" charset="0"/>
                              </a:rPr>
                            </m:ctrlPr>
                          </m:sSubPr>
                          <m:e>
                            <m:r>
                              <a:rPr lang="de-DE" sz="1400" b="0" i="1" smtClean="0">
                                <a:latin typeface="Cambria Math" panose="02040503050406030204" pitchFamily="18" charset="0"/>
                                <a:ea typeface="Cambria Math" panose="02040503050406030204" pitchFamily="18" charset="0"/>
                              </a:rPr>
                              <m:t>𝑙</m:t>
                            </m:r>
                          </m:e>
                          <m:sub>
                            <m:r>
                              <a:rPr lang="de-DE" sz="1400" b="0" i="1" smtClean="0">
                                <a:latin typeface="Cambria Math" panose="02040503050406030204" pitchFamily="18" charset="0"/>
                                <a:ea typeface="Cambria Math" panose="02040503050406030204" pitchFamily="18" charset="0"/>
                              </a:rPr>
                              <m:t>𝑐</m:t>
                            </m:r>
                          </m:sub>
                        </m:sSub>
                      </m:den>
                    </m:f>
                  </m:oMath>
                </a14:m>
                <a:endParaRPr lang="de-DE" sz="1400" dirty="0"/>
              </a:p>
              <a:p>
                <a:pPr lvl="2"/>
                <a:r>
                  <a:rPr lang="de-DE" sz="1400" dirty="0"/>
                  <a:t>Nicht-Wohnen: </a:t>
                </a:r>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1</m:t>
                        </m:r>
                        <m:r>
                          <a:rPr lang="de-DE" sz="1400" i="1">
                            <a:latin typeface="Cambria Math" panose="02040503050406030204" pitchFamily="18" charset="0"/>
                          </a:rPr>
                          <m:t> </m:t>
                        </m:r>
                        <m:r>
                          <a:rPr lang="de-DE" sz="1400" i="1">
                            <a:latin typeface="Cambria Math" panose="02040503050406030204" pitchFamily="18" charset="0"/>
                          </a:rPr>
                          <m:t>𝑘𝑊𝑝</m:t>
                        </m:r>
                      </m:num>
                      <m:den>
                        <m:r>
                          <a:rPr lang="de-DE" sz="1400" i="1">
                            <a:latin typeface="Cambria Math" panose="02040503050406030204" pitchFamily="18" charset="0"/>
                          </a:rPr>
                          <m:t>100</m:t>
                        </m:r>
                        <m:r>
                          <a:rPr lang="de-DE" sz="1400" i="1">
                            <a:latin typeface="Cambria Math" panose="02040503050406030204" pitchFamily="18" charset="0"/>
                          </a:rPr>
                          <m:t> </m:t>
                        </m:r>
                        <m:sSup>
                          <m:sSupPr>
                            <m:ctrlPr>
                              <a:rPr lang="de-DE" sz="1400" i="1">
                                <a:latin typeface="Cambria Math" panose="02040503050406030204" pitchFamily="18" charset="0"/>
                              </a:rPr>
                            </m:ctrlPr>
                          </m:sSupPr>
                          <m:e>
                            <m:r>
                              <a:rPr lang="de-DE" sz="1400" i="1">
                                <a:latin typeface="Cambria Math" panose="02040503050406030204" pitchFamily="18" charset="0"/>
                              </a:rPr>
                              <m:t>𝑚</m:t>
                            </m:r>
                          </m:e>
                          <m:sup>
                            <m:r>
                              <a:rPr lang="de-DE" sz="1400" i="1">
                                <a:latin typeface="Cambria Math" panose="02040503050406030204" pitchFamily="18" charset="0"/>
                              </a:rPr>
                              <m:t>2</m:t>
                            </m:r>
                          </m:sup>
                        </m:sSup>
                        <m:sSub>
                          <m:sSubPr>
                            <m:ctrlPr>
                              <a:rPr lang="de-DE" sz="1400" i="1">
                                <a:latin typeface="Cambria Math" panose="02040503050406030204" pitchFamily="18" charset="0"/>
                              </a:rPr>
                            </m:ctrlPr>
                          </m:sSubPr>
                          <m:e>
                            <m:r>
                              <a:rPr lang="de-DE" sz="1400" i="1">
                                <a:latin typeface="Cambria Math" panose="02040503050406030204" pitchFamily="18" charset="0"/>
                              </a:rPr>
                              <m:t>𝐵𝐺𝐹</m:t>
                            </m:r>
                          </m:e>
                          <m:sub>
                            <m:r>
                              <a:rPr lang="de-DE" sz="1400" i="1">
                                <a:latin typeface="Cambria Math" panose="02040503050406030204" pitchFamily="18" charset="0"/>
                              </a:rPr>
                              <m:t>𝑘𝑜𝑛𝑑</m:t>
                            </m:r>
                          </m:sub>
                        </m:sSub>
                      </m:den>
                    </m:f>
                  </m:oMath>
                </a14:m>
                <a:endParaRPr lang="de-DE" sz="1400" dirty="0"/>
              </a:p>
              <a:p>
                <a:r>
                  <a:rPr lang="de-DE" sz="2000" dirty="0">
                    <a:hlinkClick r:id="rId4"/>
                  </a:rPr>
                  <a:t>OIB-Richtlinie 6 </a:t>
                </a:r>
                <a:r>
                  <a:rPr lang="de-DE" sz="2000" dirty="0"/>
                  <a:t>(September 2025)</a:t>
                </a:r>
              </a:p>
              <a:p>
                <a:pPr lvl="2"/>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1</m:t>
                        </m:r>
                        <m:r>
                          <a:rPr lang="de-DE" sz="1400" i="1">
                            <a:latin typeface="Cambria Math" panose="02040503050406030204" pitchFamily="18" charset="0"/>
                          </a:rPr>
                          <m:t> </m:t>
                        </m:r>
                        <m:r>
                          <a:rPr lang="de-DE" sz="1400" i="1">
                            <a:latin typeface="Cambria Math" panose="02040503050406030204" pitchFamily="18" charset="0"/>
                          </a:rPr>
                          <m:t>𝑘𝑊𝑝</m:t>
                        </m:r>
                      </m:num>
                      <m:den>
                        <m:r>
                          <a:rPr lang="de-DE" sz="1400" i="1">
                            <a:latin typeface="Cambria Math" panose="02040503050406030204" pitchFamily="18" charset="0"/>
                          </a:rPr>
                          <m:t>150</m:t>
                        </m:r>
                        <m:r>
                          <a:rPr lang="de-DE" sz="1400" i="1">
                            <a:latin typeface="Cambria Math" panose="02040503050406030204" pitchFamily="18" charset="0"/>
                          </a:rPr>
                          <m:t> </m:t>
                        </m:r>
                        <m:sSup>
                          <m:sSupPr>
                            <m:ctrlPr>
                              <a:rPr lang="de-DE" sz="1400" i="1">
                                <a:latin typeface="Cambria Math" panose="02040503050406030204" pitchFamily="18" charset="0"/>
                              </a:rPr>
                            </m:ctrlPr>
                          </m:sSupPr>
                          <m:e>
                            <m:r>
                              <a:rPr lang="de-DE" sz="1400" i="1">
                                <a:latin typeface="Cambria Math" panose="02040503050406030204" pitchFamily="18" charset="0"/>
                              </a:rPr>
                              <m:t>𝑚</m:t>
                            </m:r>
                          </m:e>
                          <m:sup>
                            <m:r>
                              <a:rPr lang="de-DE" sz="1400" i="1">
                                <a:latin typeface="Cambria Math" panose="02040503050406030204" pitchFamily="18" charset="0"/>
                              </a:rPr>
                              <m:t>2</m:t>
                            </m:r>
                          </m:sup>
                        </m:sSup>
                        <m:sSub>
                          <m:sSubPr>
                            <m:ctrlPr>
                              <a:rPr lang="de-DE" sz="1400" i="1">
                                <a:latin typeface="Cambria Math" panose="02040503050406030204" pitchFamily="18" charset="0"/>
                              </a:rPr>
                            </m:ctrlPr>
                          </m:sSubPr>
                          <m:e>
                            <m:r>
                              <a:rPr lang="de-DE" sz="1400" i="1">
                                <a:latin typeface="Cambria Math" panose="02040503050406030204" pitchFamily="18" charset="0"/>
                              </a:rPr>
                              <m:t>𝐵𝐺𝐹</m:t>
                            </m:r>
                          </m:e>
                          <m:sub>
                            <m:r>
                              <a:rPr lang="de-DE" sz="1400" i="1">
                                <a:latin typeface="Cambria Math" panose="02040503050406030204" pitchFamily="18" charset="0"/>
                              </a:rPr>
                              <m:t>𝑘𝑜𝑛𝑑</m:t>
                            </m:r>
                          </m:sub>
                        </m:sSub>
                        <m:r>
                          <a:rPr lang="de-DE" sz="1400" i="1">
                            <a:latin typeface="Cambria Math" panose="02040503050406030204" pitchFamily="18" charset="0"/>
                          </a:rPr>
                          <m:t> </m:t>
                        </m:r>
                        <m:r>
                          <a:rPr lang="de-DE" sz="1400" i="1">
                            <a:latin typeface="Cambria Math" panose="02040503050406030204" pitchFamily="18" charset="0"/>
                            <a:ea typeface="Cambria Math" panose="02040503050406030204" pitchFamily="18" charset="0"/>
                          </a:rPr>
                          <m:t>× </m:t>
                        </m:r>
                        <m:sSub>
                          <m:sSubPr>
                            <m:ctrlPr>
                              <a:rPr lang="de-DE" sz="1400" i="1">
                                <a:latin typeface="Cambria Math" panose="02040503050406030204" pitchFamily="18" charset="0"/>
                                <a:ea typeface="Cambria Math" panose="02040503050406030204" pitchFamily="18" charset="0"/>
                              </a:rPr>
                            </m:ctrlPr>
                          </m:sSubPr>
                          <m:e>
                            <m:r>
                              <a:rPr lang="de-DE" sz="1400" i="1">
                                <a:latin typeface="Cambria Math" panose="02040503050406030204" pitchFamily="18" charset="0"/>
                                <a:ea typeface="Cambria Math" panose="02040503050406030204" pitchFamily="18" charset="0"/>
                              </a:rPr>
                              <m:t>𝑙</m:t>
                            </m:r>
                          </m:e>
                          <m:sub>
                            <m:r>
                              <a:rPr lang="de-DE" sz="1400" i="1">
                                <a:latin typeface="Cambria Math" panose="02040503050406030204" pitchFamily="18" charset="0"/>
                                <a:ea typeface="Cambria Math" panose="02040503050406030204" pitchFamily="18" charset="0"/>
                              </a:rPr>
                              <m:t>𝑐</m:t>
                            </m:r>
                          </m:sub>
                        </m:sSub>
                      </m:den>
                    </m:f>
                  </m:oMath>
                </a14:m>
                <a:r>
                  <a:rPr lang="de-DE" sz="1400" dirty="0"/>
                  <a:t> mit variablem Stichtag je Gebäudekategorie</a:t>
                </a:r>
              </a:p>
              <a:p>
                <a:r>
                  <a:rPr lang="de-DE" sz="2000" dirty="0" err="1"/>
                  <a:t>klima:aktiv</a:t>
                </a:r>
                <a:r>
                  <a:rPr lang="de-DE" sz="2000" dirty="0"/>
                  <a:t> </a:t>
                </a:r>
                <a:r>
                  <a:rPr lang="de-DE" sz="2000" dirty="0">
                    <a:hlinkClick r:id="rId5"/>
                  </a:rPr>
                  <a:t>Gebäudedeklaration</a:t>
                </a:r>
                <a:r>
                  <a:rPr lang="de-DE" sz="2000" dirty="0"/>
                  <a:t> (2025)</a:t>
                </a:r>
              </a:p>
              <a:p>
                <a:pPr lvl="2"/>
                <a:r>
                  <a:rPr lang="de-DE" sz="1400" dirty="0"/>
                  <a:t>Min: </a:t>
                </a:r>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1</m:t>
                        </m:r>
                        <m:r>
                          <a:rPr lang="de-DE" sz="1400" i="1">
                            <a:latin typeface="Cambria Math" panose="02040503050406030204" pitchFamily="18" charset="0"/>
                          </a:rPr>
                          <m:t> </m:t>
                        </m:r>
                        <m:r>
                          <a:rPr lang="de-DE" sz="1400" i="1">
                            <a:latin typeface="Cambria Math" panose="02040503050406030204" pitchFamily="18" charset="0"/>
                          </a:rPr>
                          <m:t>𝑘𝑊𝑝</m:t>
                        </m:r>
                      </m:num>
                      <m:den>
                        <m:r>
                          <a:rPr lang="de-DE" sz="1400" i="1">
                            <a:latin typeface="Cambria Math" panose="02040503050406030204" pitchFamily="18" charset="0"/>
                          </a:rPr>
                          <m:t>50</m:t>
                        </m:r>
                        <m:r>
                          <a:rPr lang="de-DE" sz="1400" i="1">
                            <a:latin typeface="Cambria Math" panose="02040503050406030204" pitchFamily="18" charset="0"/>
                          </a:rPr>
                          <m:t> </m:t>
                        </m:r>
                        <m:sSup>
                          <m:sSupPr>
                            <m:ctrlPr>
                              <a:rPr lang="de-DE" sz="1400" i="1">
                                <a:latin typeface="Cambria Math" panose="02040503050406030204" pitchFamily="18" charset="0"/>
                              </a:rPr>
                            </m:ctrlPr>
                          </m:sSupPr>
                          <m:e>
                            <m:r>
                              <a:rPr lang="de-DE" sz="1400" i="1">
                                <a:latin typeface="Cambria Math" panose="02040503050406030204" pitchFamily="18" charset="0"/>
                              </a:rPr>
                              <m:t>𝑚</m:t>
                            </m:r>
                          </m:e>
                          <m:sup>
                            <m:r>
                              <a:rPr lang="de-DE" sz="1400" i="1">
                                <a:latin typeface="Cambria Math" panose="02040503050406030204" pitchFamily="18" charset="0"/>
                              </a:rPr>
                              <m:t>2</m:t>
                            </m:r>
                          </m:sup>
                        </m:sSup>
                        <m:sSub>
                          <m:sSubPr>
                            <m:ctrlPr>
                              <a:rPr lang="de-DE" sz="1400" i="1">
                                <a:latin typeface="Cambria Math" panose="02040503050406030204" pitchFamily="18" charset="0"/>
                              </a:rPr>
                            </m:ctrlPr>
                          </m:sSubPr>
                          <m:e>
                            <m:r>
                              <a:rPr lang="de-DE" sz="1400" i="1">
                                <a:latin typeface="Cambria Math" panose="02040503050406030204" pitchFamily="18" charset="0"/>
                              </a:rPr>
                              <m:t>𝐵𝐺𝐹</m:t>
                            </m:r>
                          </m:e>
                          <m:sub>
                            <m:r>
                              <a:rPr lang="de-DE" sz="1400" i="1">
                                <a:latin typeface="Cambria Math" panose="02040503050406030204" pitchFamily="18" charset="0"/>
                              </a:rPr>
                              <m:t>𝑘𝑜𝑛𝑑</m:t>
                            </m:r>
                          </m:sub>
                        </m:sSub>
                        <m:r>
                          <a:rPr lang="de-DE" sz="1400" i="1">
                            <a:latin typeface="Cambria Math" panose="02040503050406030204" pitchFamily="18" charset="0"/>
                          </a:rPr>
                          <m:t> </m:t>
                        </m:r>
                        <m:r>
                          <a:rPr lang="de-DE" sz="1400" i="1">
                            <a:latin typeface="Cambria Math" panose="02040503050406030204" pitchFamily="18" charset="0"/>
                            <a:ea typeface="Cambria Math" panose="02040503050406030204" pitchFamily="18" charset="0"/>
                          </a:rPr>
                          <m:t>× </m:t>
                        </m:r>
                        <m:sSub>
                          <m:sSubPr>
                            <m:ctrlPr>
                              <a:rPr lang="de-DE" sz="1400" i="1">
                                <a:latin typeface="Cambria Math" panose="02040503050406030204" pitchFamily="18" charset="0"/>
                                <a:ea typeface="Cambria Math" panose="02040503050406030204" pitchFamily="18" charset="0"/>
                              </a:rPr>
                            </m:ctrlPr>
                          </m:sSubPr>
                          <m:e>
                            <m:r>
                              <a:rPr lang="de-DE" sz="1400" i="1">
                                <a:latin typeface="Cambria Math" panose="02040503050406030204" pitchFamily="18" charset="0"/>
                                <a:ea typeface="Cambria Math" panose="02040503050406030204" pitchFamily="18" charset="0"/>
                              </a:rPr>
                              <m:t>𝑙</m:t>
                            </m:r>
                          </m:e>
                          <m:sub>
                            <m:r>
                              <a:rPr lang="de-DE" sz="1400" i="1">
                                <a:latin typeface="Cambria Math" panose="02040503050406030204" pitchFamily="18" charset="0"/>
                                <a:ea typeface="Cambria Math" panose="02040503050406030204" pitchFamily="18" charset="0"/>
                              </a:rPr>
                              <m:t>𝑐</m:t>
                            </m:r>
                          </m:sub>
                        </m:sSub>
                      </m:den>
                    </m:f>
                    <m:r>
                      <a:rPr lang="de-DE" sz="1400" i="1">
                        <a:latin typeface="Cambria Math" panose="02040503050406030204" pitchFamily="18" charset="0"/>
                        <a:ea typeface="Cambria Math" panose="02040503050406030204" pitchFamily="18" charset="0"/>
                      </a:rPr>
                      <m:t> </m:t>
                    </m:r>
                  </m:oMath>
                </a14:m>
                <a:endParaRPr lang="de-DE" sz="1400" dirty="0">
                  <a:ea typeface="Cambria Math" panose="02040503050406030204" pitchFamily="18" charset="0"/>
                </a:endParaRPr>
              </a:p>
              <a:p>
                <a:pPr lvl="2"/>
                <a:r>
                  <a:rPr lang="de-DE" sz="1400" dirty="0"/>
                  <a:t>Max: </a:t>
                </a:r>
                <a14:m>
                  <m:oMath xmlns:m="http://schemas.openxmlformats.org/officeDocument/2006/math">
                    <m:f>
                      <m:fPr>
                        <m:ctrlPr>
                          <a:rPr lang="de-DE" sz="1400" i="1">
                            <a:latin typeface="Cambria Math" panose="02040503050406030204" pitchFamily="18" charset="0"/>
                          </a:rPr>
                        </m:ctrlPr>
                      </m:fPr>
                      <m:num>
                        <m:r>
                          <a:rPr lang="de-DE" sz="1400" i="1">
                            <a:latin typeface="Cambria Math" panose="02040503050406030204" pitchFamily="18" charset="0"/>
                          </a:rPr>
                          <m:t>1</m:t>
                        </m:r>
                        <m:r>
                          <a:rPr lang="de-DE" sz="1400" i="1">
                            <a:latin typeface="Cambria Math" panose="02040503050406030204" pitchFamily="18" charset="0"/>
                          </a:rPr>
                          <m:t> </m:t>
                        </m:r>
                        <m:r>
                          <a:rPr lang="de-DE" sz="1400" i="1">
                            <a:latin typeface="Cambria Math" panose="02040503050406030204" pitchFamily="18" charset="0"/>
                          </a:rPr>
                          <m:t>𝑘𝑊𝑝</m:t>
                        </m:r>
                      </m:num>
                      <m:den>
                        <m:r>
                          <a:rPr lang="de-DE" sz="1400" b="0" i="1" smtClean="0">
                            <a:latin typeface="Cambria Math" panose="02040503050406030204" pitchFamily="18" charset="0"/>
                          </a:rPr>
                          <m:t>2</m:t>
                        </m:r>
                        <m:r>
                          <a:rPr lang="de-DE" sz="1400" i="1">
                            <a:latin typeface="Cambria Math" panose="02040503050406030204" pitchFamily="18" charset="0"/>
                          </a:rPr>
                          <m:t>0</m:t>
                        </m:r>
                        <m:r>
                          <a:rPr lang="de-DE" sz="1400" i="1">
                            <a:latin typeface="Cambria Math" panose="02040503050406030204" pitchFamily="18" charset="0"/>
                          </a:rPr>
                          <m:t> </m:t>
                        </m:r>
                        <m:sSup>
                          <m:sSupPr>
                            <m:ctrlPr>
                              <a:rPr lang="de-DE" sz="1400" i="1">
                                <a:latin typeface="Cambria Math" panose="02040503050406030204" pitchFamily="18" charset="0"/>
                              </a:rPr>
                            </m:ctrlPr>
                          </m:sSupPr>
                          <m:e>
                            <m:r>
                              <a:rPr lang="de-DE" sz="1400" i="1">
                                <a:latin typeface="Cambria Math" panose="02040503050406030204" pitchFamily="18" charset="0"/>
                              </a:rPr>
                              <m:t>𝑚</m:t>
                            </m:r>
                          </m:e>
                          <m:sup>
                            <m:r>
                              <a:rPr lang="de-DE" sz="1400" i="1">
                                <a:latin typeface="Cambria Math" panose="02040503050406030204" pitchFamily="18" charset="0"/>
                              </a:rPr>
                              <m:t>2</m:t>
                            </m:r>
                          </m:sup>
                        </m:sSup>
                        <m:sSub>
                          <m:sSubPr>
                            <m:ctrlPr>
                              <a:rPr lang="de-DE" sz="1400" i="1">
                                <a:latin typeface="Cambria Math" panose="02040503050406030204" pitchFamily="18" charset="0"/>
                              </a:rPr>
                            </m:ctrlPr>
                          </m:sSubPr>
                          <m:e>
                            <m:r>
                              <a:rPr lang="de-DE" sz="1400" i="1">
                                <a:latin typeface="Cambria Math" panose="02040503050406030204" pitchFamily="18" charset="0"/>
                              </a:rPr>
                              <m:t>𝐵𝐺𝐹</m:t>
                            </m:r>
                          </m:e>
                          <m:sub>
                            <m:r>
                              <a:rPr lang="de-DE" sz="1400" i="1">
                                <a:latin typeface="Cambria Math" panose="02040503050406030204" pitchFamily="18" charset="0"/>
                              </a:rPr>
                              <m:t>𝑘𝑜𝑛𝑑</m:t>
                            </m:r>
                          </m:sub>
                        </m:sSub>
                        <m:r>
                          <a:rPr lang="de-DE" sz="1400" i="1">
                            <a:latin typeface="Cambria Math" panose="02040503050406030204" pitchFamily="18" charset="0"/>
                          </a:rPr>
                          <m:t> </m:t>
                        </m:r>
                        <m:r>
                          <a:rPr lang="de-DE" sz="1400" i="1">
                            <a:latin typeface="Cambria Math" panose="02040503050406030204" pitchFamily="18" charset="0"/>
                            <a:ea typeface="Cambria Math" panose="02040503050406030204" pitchFamily="18" charset="0"/>
                          </a:rPr>
                          <m:t>× </m:t>
                        </m:r>
                        <m:sSub>
                          <m:sSubPr>
                            <m:ctrlPr>
                              <a:rPr lang="de-DE" sz="1400" i="1">
                                <a:latin typeface="Cambria Math" panose="02040503050406030204" pitchFamily="18" charset="0"/>
                                <a:ea typeface="Cambria Math" panose="02040503050406030204" pitchFamily="18" charset="0"/>
                              </a:rPr>
                            </m:ctrlPr>
                          </m:sSubPr>
                          <m:e>
                            <m:r>
                              <a:rPr lang="de-DE" sz="1400" i="1">
                                <a:latin typeface="Cambria Math" panose="02040503050406030204" pitchFamily="18" charset="0"/>
                                <a:ea typeface="Cambria Math" panose="02040503050406030204" pitchFamily="18" charset="0"/>
                              </a:rPr>
                              <m:t>𝑙</m:t>
                            </m:r>
                          </m:e>
                          <m:sub>
                            <m:r>
                              <a:rPr lang="de-DE" sz="1400" i="1">
                                <a:latin typeface="Cambria Math" panose="02040503050406030204" pitchFamily="18" charset="0"/>
                                <a:ea typeface="Cambria Math" panose="02040503050406030204" pitchFamily="18" charset="0"/>
                              </a:rPr>
                              <m:t>𝑐</m:t>
                            </m:r>
                          </m:sub>
                        </m:sSub>
                      </m:den>
                    </m:f>
                    <m:r>
                      <a:rPr lang="de-DE" sz="1400" i="1">
                        <a:latin typeface="Cambria Math" panose="02040503050406030204" pitchFamily="18" charset="0"/>
                        <a:ea typeface="Cambria Math" panose="02040503050406030204" pitchFamily="18" charset="0"/>
                      </a:rPr>
                      <m:t> </m:t>
                    </m:r>
                  </m:oMath>
                </a14:m>
                <a:endParaRPr lang="de-DE" sz="1400" dirty="0">
                  <a:ea typeface="Cambria Math" panose="02040503050406030204" pitchFamily="18" charset="0"/>
                </a:endParaRPr>
              </a:p>
              <a:p>
                <a:r>
                  <a:rPr lang="de-DE" sz="2000" dirty="0">
                    <a:ea typeface="Cambria Math" panose="02040503050406030204" pitchFamily="18" charset="0"/>
                  </a:rPr>
                  <a:t>GFZ-Vorschlag</a:t>
                </a:r>
              </a:p>
              <a:p>
                <a:pPr lvl="2"/>
                <a14:m>
                  <m:oMath xmlns:m="http://schemas.openxmlformats.org/officeDocument/2006/math">
                    <m:f>
                      <m:fPr>
                        <m:ctrlPr>
                          <a:rPr lang="de-DE" sz="1400" i="1" smtClean="0">
                            <a:latin typeface="Cambria Math" panose="02040503050406030204" pitchFamily="18" charset="0"/>
                            <a:ea typeface="Cambria Math" panose="02040503050406030204" pitchFamily="18" charset="0"/>
                          </a:rPr>
                        </m:ctrlPr>
                      </m:fPr>
                      <m:num>
                        <m:r>
                          <a:rPr lang="de-DE" sz="1400" b="0" i="1" smtClean="0">
                            <a:latin typeface="Cambria Math" panose="02040503050406030204" pitchFamily="18" charset="0"/>
                            <a:ea typeface="Cambria Math" panose="02040503050406030204" pitchFamily="18" charset="0"/>
                          </a:rPr>
                          <m:t>15</m:t>
                        </m:r>
                        <m:r>
                          <a:rPr lang="de-DE" sz="1400" b="0" i="1" smtClean="0">
                            <a:latin typeface="Cambria Math" panose="02040503050406030204" pitchFamily="18" charset="0"/>
                            <a:ea typeface="Cambria Math" panose="02040503050406030204" pitchFamily="18" charset="0"/>
                          </a:rPr>
                          <m:t> </m:t>
                        </m:r>
                        <m:r>
                          <a:rPr lang="de-DE" sz="1400" b="0" i="1" smtClean="0">
                            <a:latin typeface="Cambria Math" panose="02040503050406030204" pitchFamily="18" charset="0"/>
                            <a:ea typeface="Cambria Math" panose="02040503050406030204" pitchFamily="18" charset="0"/>
                          </a:rPr>
                          <m:t>𝑘𝑊𝑝</m:t>
                        </m:r>
                      </m:num>
                      <m:den>
                        <m:r>
                          <a:rPr lang="de-DE" sz="1400" b="0" i="1" smtClean="0">
                            <a:latin typeface="Cambria Math" panose="02040503050406030204" pitchFamily="18" charset="0"/>
                            <a:ea typeface="Cambria Math" panose="02040503050406030204" pitchFamily="18" charset="0"/>
                          </a:rPr>
                          <m:t>100</m:t>
                        </m:r>
                        <m:r>
                          <a:rPr lang="de-DE" sz="1400" b="0" i="1" smtClean="0">
                            <a:latin typeface="Cambria Math" panose="02040503050406030204" pitchFamily="18" charset="0"/>
                            <a:ea typeface="Cambria Math" panose="02040503050406030204" pitchFamily="18" charset="0"/>
                          </a:rPr>
                          <m:t> </m:t>
                        </m:r>
                        <m:r>
                          <a:rPr lang="de-DE" sz="1400" b="0" i="1" smtClean="0">
                            <a:latin typeface="Cambria Math" panose="02040503050406030204" pitchFamily="18" charset="0"/>
                            <a:ea typeface="Cambria Math" panose="02040503050406030204" pitchFamily="18" charset="0"/>
                          </a:rPr>
                          <m:t>𝐺𝐹𝑍</m:t>
                        </m:r>
                        <m:r>
                          <a:rPr lang="de-DE" sz="1400" b="0" i="1" smtClean="0">
                            <a:latin typeface="Cambria Math" panose="02040503050406030204" pitchFamily="18" charset="0"/>
                            <a:ea typeface="Cambria Math" panose="02040503050406030204" pitchFamily="18" charset="0"/>
                          </a:rPr>
                          <m:t>+</m:t>
                        </m:r>
                        <m:r>
                          <a:rPr lang="de-DE" sz="1400" b="0" i="1" smtClean="0">
                            <a:latin typeface="Cambria Math" panose="02040503050406030204" pitchFamily="18" charset="0"/>
                            <a:ea typeface="Cambria Math" panose="02040503050406030204" pitchFamily="18" charset="0"/>
                          </a:rPr>
                          <m:t>15</m:t>
                        </m:r>
                      </m:den>
                    </m:f>
                  </m:oMath>
                </a14:m>
                <a:endParaRPr lang="de-DE" sz="1400" dirty="0">
                  <a:ea typeface="Cambria Math" panose="02040503050406030204" pitchFamily="18" charset="0"/>
                </a:endParaRPr>
              </a:p>
            </p:txBody>
          </p:sp>
        </mc:Choice>
        <mc:Fallback xmlns="">
          <p:sp>
            <p:nvSpPr>
              <p:cNvPr id="3" name="Inhaltsplatzhalter 2">
                <a:extLst>
                  <a:ext uri="{FF2B5EF4-FFF2-40B4-BE49-F238E27FC236}">
                    <a16:creationId xmlns:a16="http://schemas.microsoft.com/office/drawing/2014/main" id="{1A1E414C-BA7F-C224-E0C2-D76BA3CA74AA}"/>
                  </a:ext>
                </a:extLst>
              </p:cNvPr>
              <p:cNvSpPr>
                <a:spLocks noGrp="1" noRot="1" noChangeAspect="1" noMove="1" noResize="1" noEditPoints="1" noAdjustHandles="1" noChangeArrowheads="1" noChangeShapeType="1" noTextEdit="1"/>
              </p:cNvSpPr>
              <p:nvPr>
                <p:ph idx="1"/>
              </p:nvPr>
            </p:nvSpPr>
            <p:spPr>
              <a:xfrm>
                <a:off x="239712" y="1216908"/>
                <a:ext cx="11952288" cy="4802895"/>
              </a:xfrm>
              <a:blipFill>
                <a:blip r:embed="rId6"/>
                <a:stretch>
                  <a:fillRect l="-510"/>
                </a:stretch>
              </a:blipFill>
            </p:spPr>
            <p:txBody>
              <a:bodyPr/>
              <a:lstStyle/>
              <a:p>
                <a:r>
                  <a:rPr lang="de-AT">
                    <a:noFill/>
                  </a:rPr>
                  <a:t> </a:t>
                </a:r>
              </a:p>
            </p:txBody>
          </p:sp>
        </mc:Fallback>
      </mc:AlternateContent>
    </p:spTree>
    <p:extLst>
      <p:ext uri="{BB962C8B-B14F-4D97-AF65-F5344CB8AC3E}">
        <p14:creationId xmlns:p14="http://schemas.microsoft.com/office/powerpoint/2010/main" val="33786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BAA25-42B2-D67D-9C29-9997BD6ADAA4}"/>
              </a:ext>
            </a:extLst>
          </p:cNvPr>
          <p:cNvSpPr>
            <a:spLocks noGrp="1"/>
          </p:cNvSpPr>
          <p:nvPr>
            <p:ph type="title"/>
          </p:nvPr>
        </p:nvSpPr>
        <p:spPr>
          <a:xfrm>
            <a:off x="207961" y="292830"/>
            <a:ext cx="11671393" cy="622300"/>
          </a:xfrm>
        </p:spPr>
        <p:txBody>
          <a:bodyPr>
            <a:normAutofit fontScale="90000"/>
          </a:bodyPr>
          <a:lstStyle/>
          <a:p>
            <a:r>
              <a:rPr lang="de-DE"/>
              <a:t>User-Inputs</a:t>
            </a:r>
            <a:endParaRPr lang="de-AT"/>
          </a:p>
        </p:txBody>
      </p:sp>
      <p:sp>
        <p:nvSpPr>
          <p:cNvPr id="3" name="Foliennummernplatzhalter 2">
            <a:extLst>
              <a:ext uri="{FF2B5EF4-FFF2-40B4-BE49-F238E27FC236}">
                <a16:creationId xmlns:a16="http://schemas.microsoft.com/office/drawing/2014/main" id="{2000733F-6CE6-42FB-6AE0-EB8BEF3D2C2C}"/>
              </a:ext>
            </a:extLst>
          </p:cNvPr>
          <p:cNvSpPr>
            <a:spLocks noGrp="1"/>
          </p:cNvSpPr>
          <p:nvPr>
            <p:ph type="sldNum" sz="quarter" idx="10"/>
          </p:nvPr>
        </p:nvSpPr>
        <p:spPr>
          <a:xfrm>
            <a:off x="8078332" y="6302854"/>
            <a:ext cx="1237031"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7" name="Inhaltsplatzhalter 6">
            <a:extLst>
              <a:ext uri="{FF2B5EF4-FFF2-40B4-BE49-F238E27FC236}">
                <a16:creationId xmlns:a16="http://schemas.microsoft.com/office/drawing/2014/main" id="{E49415E2-E478-666D-235E-092F8A6377ED}"/>
              </a:ext>
            </a:extLst>
          </p:cNvPr>
          <p:cNvGraphicFramePr>
            <a:graphicFrameLocks noGrp="1"/>
          </p:cNvGraphicFramePr>
          <p:nvPr>
            <p:ph idx="1"/>
            <p:extLst>
              <p:ext uri="{D42A27DB-BD31-4B8C-83A1-F6EECF244321}">
                <p14:modId xmlns:p14="http://schemas.microsoft.com/office/powerpoint/2010/main" val="4166301099"/>
              </p:ext>
            </p:extLst>
          </p:nvPr>
        </p:nvGraphicFramePr>
        <p:xfrm>
          <a:off x="297146" y="1952372"/>
          <a:ext cx="4403140" cy="1097280"/>
        </p:xfrm>
        <a:graphic>
          <a:graphicData uri="http://schemas.openxmlformats.org/drawingml/2006/table">
            <a:tbl>
              <a:tblPr/>
              <a:tblGrid>
                <a:gridCol w="235240">
                  <a:extLst>
                    <a:ext uri="{9D8B030D-6E8A-4147-A177-3AD203B41FA5}">
                      <a16:colId xmlns:a16="http://schemas.microsoft.com/office/drawing/2014/main" val="1208528156"/>
                    </a:ext>
                  </a:extLst>
                </a:gridCol>
                <a:gridCol w="1571205">
                  <a:extLst>
                    <a:ext uri="{9D8B030D-6E8A-4147-A177-3AD203B41FA5}">
                      <a16:colId xmlns:a16="http://schemas.microsoft.com/office/drawing/2014/main" val="2981215142"/>
                    </a:ext>
                  </a:extLst>
                </a:gridCol>
                <a:gridCol w="674433">
                  <a:extLst>
                    <a:ext uri="{9D8B030D-6E8A-4147-A177-3AD203B41FA5}">
                      <a16:colId xmlns:a16="http://schemas.microsoft.com/office/drawing/2014/main" val="2248714988"/>
                    </a:ext>
                  </a:extLst>
                </a:gridCol>
                <a:gridCol w="650655">
                  <a:extLst>
                    <a:ext uri="{9D8B030D-6E8A-4147-A177-3AD203B41FA5}">
                      <a16:colId xmlns:a16="http://schemas.microsoft.com/office/drawing/2014/main" val="1649871175"/>
                    </a:ext>
                  </a:extLst>
                </a:gridCol>
                <a:gridCol w="1271607">
                  <a:extLst>
                    <a:ext uri="{9D8B030D-6E8A-4147-A177-3AD203B41FA5}">
                      <a16:colId xmlns:a16="http://schemas.microsoft.com/office/drawing/2014/main" val="3560083039"/>
                    </a:ext>
                  </a:extLst>
                </a:gridCol>
              </a:tblGrid>
              <a:tr h="80841">
                <a:tc>
                  <a:txBody>
                    <a:bodyPr/>
                    <a:lstStyle/>
                    <a:p>
                      <a:pPr algn="ctr" fontAlgn="b"/>
                      <a:endParaRPr lang="de-AT" sz="800" b="1" i="0" u="none" strike="noStrike">
                        <a:solidFill>
                          <a:srgbClr val="FFFFFF"/>
                        </a:solidFill>
                        <a:effectLst/>
                        <a:latin typeface="Calibri" panose="020F0502020204030204" pitchFamily="34" charset="0"/>
                      </a:endParaRPr>
                    </a:p>
                  </a:txBody>
                  <a:tcPr marL="0" marR="0" marT="0" marB="0" anchor="b">
                    <a:lnL w="6350" cap="flat" cmpd="sng" algn="ctr">
                      <a:solidFill>
                        <a:srgbClr val="BCCF00"/>
                      </a:solidFill>
                      <a:prstDash val="solid"/>
                      <a:round/>
                      <a:headEnd type="none" w="med" len="med"/>
                      <a:tailEnd type="none" w="med" len="med"/>
                    </a:lnL>
                    <a:lnR>
                      <a:noFill/>
                    </a:lnR>
                    <a:lnT w="6350" cap="flat" cmpd="sng" algn="ctr">
                      <a:solidFill>
                        <a:srgbClr val="BCCF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de-AT" sz="800" b="1" i="0" u="none" strike="noStrike">
                          <a:solidFill>
                            <a:srgbClr val="FFFFFF"/>
                          </a:solidFill>
                          <a:effectLst/>
                          <a:latin typeface="Calibri" panose="020F0502020204030204" pitchFamily="34" charset="0"/>
                        </a:rPr>
                        <a:t>Name</a:t>
                      </a: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m² 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NGF/BGF</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de-DE" sz="800" b="1" i="0" u="none" strike="noStrike">
                          <a:solidFill>
                            <a:srgbClr val="FFFFFF"/>
                          </a:solidFill>
                          <a:effectLst/>
                          <a:latin typeface="Calibri" panose="020F0502020204030204" pitchFamily="34" charset="0"/>
                        </a:rPr>
                        <a:t>Sanierungsanteil</a:t>
                      </a:r>
                      <a:endParaRPr lang="de-AT" sz="800" b="1" i="0" u="none" strike="noStrike">
                        <a:solidFill>
                          <a:srgbClr val="FFFFFF"/>
                        </a:solidFill>
                        <a:effectLst/>
                        <a:latin typeface="Calibri" panose="020F0502020204030204" pitchFamily="34" charset="0"/>
                      </a:endParaRPr>
                    </a:p>
                  </a:txBody>
                  <a:tcPr marL="0" marR="0" marT="0" marB="0" anchor="b">
                    <a:lnL>
                      <a:noFill/>
                    </a:lnL>
                    <a:lnR>
                      <a:noFill/>
                    </a:lnR>
                    <a:lnT w="6350" cap="flat" cmpd="sng" algn="ctr">
                      <a:solidFill>
                        <a:srgbClr val="BCCF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8381176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b"/>
                      <a:r>
                        <a:rPr lang="de-AT" sz="800" b="0" i="0" u="none" strike="noStrike">
                          <a:solidFill>
                            <a:srgbClr val="000000"/>
                          </a:solidFill>
                          <a:effectLst/>
                          <a:latin typeface="Calibri" panose="020F0502020204030204" pitchFamily="34" charset="0"/>
                        </a:rPr>
                        <a:t>Wohnen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endParaRPr lang="de-AT" sz="8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43126219"/>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Büro</a:t>
                      </a:r>
                    </a:p>
                  </a:txBody>
                  <a:tcPr marL="0" marR="0" marT="0"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10446352"/>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sekundär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389390"/>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Bildung primär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3140065"/>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Lebensmittelhandel</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5381854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Handel sonstiger</a:t>
                      </a:r>
                    </a:p>
                  </a:txBody>
                  <a:tcPr marL="0" marR="0" marT="0" marB="0">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2412071"/>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Sonstige</a:t>
                      </a:r>
                    </a:p>
                  </a:txBody>
                  <a:tcPr marL="0" marR="0" marT="0" marB="0">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380903"/>
                  </a:ext>
                </a:extLst>
              </a:tr>
              <a:tr h="80841">
                <a:tc>
                  <a:txBody>
                    <a:bodyPr/>
                    <a:lstStyle/>
                    <a:p>
                      <a:pPr algn="ctr" fontAlgn="b"/>
                      <a:r>
                        <a:rPr lang="de-AT" sz="8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l" fontAlgn="t"/>
                      <a:r>
                        <a:rPr lang="de-AT" sz="800" b="0" i="0" u="none" strike="noStrike">
                          <a:solidFill>
                            <a:srgbClr val="000000"/>
                          </a:solidFill>
                          <a:effectLst/>
                          <a:latin typeface="Calibri" panose="020F0502020204030204" pitchFamily="34" charset="0"/>
                        </a:rPr>
                        <a:t>Bebaubare Grundstücksfläche</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8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444998052"/>
                  </a:ext>
                </a:extLst>
              </a:tr>
            </a:tbl>
          </a:graphicData>
        </a:graphic>
      </p:graphicFrame>
      <p:pic>
        <p:nvPicPr>
          <p:cNvPr id="17" name="Grafik 16">
            <a:extLst>
              <a:ext uri="{FF2B5EF4-FFF2-40B4-BE49-F238E27FC236}">
                <a16:creationId xmlns:a16="http://schemas.microsoft.com/office/drawing/2014/main" id="{6F69D8FB-82BD-1B98-F963-1BAAF68530B2}"/>
              </a:ext>
            </a:extLst>
          </p:cNvPr>
          <p:cNvPicPr>
            <a:picLocks noChangeAspect="1"/>
          </p:cNvPicPr>
          <p:nvPr/>
        </p:nvPicPr>
        <p:blipFill>
          <a:blip r:embed="rId2"/>
          <a:stretch>
            <a:fillRect/>
          </a:stretch>
        </p:blipFill>
        <p:spPr>
          <a:xfrm>
            <a:off x="259486" y="3196600"/>
            <a:ext cx="2371725" cy="228600"/>
          </a:xfrm>
          <a:prstGeom prst="rect">
            <a:avLst/>
          </a:prstGeom>
        </p:spPr>
      </p:pic>
      <p:graphicFrame>
        <p:nvGraphicFramePr>
          <p:cNvPr id="18" name="Tabelle 17">
            <a:extLst>
              <a:ext uri="{FF2B5EF4-FFF2-40B4-BE49-F238E27FC236}">
                <a16:creationId xmlns:a16="http://schemas.microsoft.com/office/drawing/2014/main" id="{BB68958D-746A-6D55-7AEA-1F8B7C24A6F2}"/>
              </a:ext>
            </a:extLst>
          </p:cNvPr>
          <p:cNvGraphicFramePr>
            <a:graphicFrameLocks noGrp="1"/>
          </p:cNvGraphicFramePr>
          <p:nvPr>
            <p:extLst>
              <p:ext uri="{D42A27DB-BD31-4B8C-83A1-F6EECF244321}">
                <p14:modId xmlns:p14="http://schemas.microsoft.com/office/powerpoint/2010/main" val="2156227975"/>
              </p:ext>
            </p:extLst>
          </p:nvPr>
        </p:nvGraphicFramePr>
        <p:xfrm>
          <a:off x="297146" y="3472823"/>
          <a:ext cx="1633494" cy="822960"/>
        </p:xfrm>
        <a:graphic>
          <a:graphicData uri="http://schemas.openxmlformats.org/drawingml/2006/table">
            <a:tbl>
              <a:tblPr/>
              <a:tblGrid>
                <a:gridCol w="123971">
                  <a:extLst>
                    <a:ext uri="{9D8B030D-6E8A-4147-A177-3AD203B41FA5}">
                      <a16:colId xmlns:a16="http://schemas.microsoft.com/office/drawing/2014/main" val="496293441"/>
                    </a:ext>
                  </a:extLst>
                </a:gridCol>
                <a:gridCol w="1232412">
                  <a:extLst>
                    <a:ext uri="{9D8B030D-6E8A-4147-A177-3AD203B41FA5}">
                      <a16:colId xmlns:a16="http://schemas.microsoft.com/office/drawing/2014/main" val="1061464396"/>
                    </a:ext>
                  </a:extLst>
                </a:gridCol>
                <a:gridCol w="277111">
                  <a:extLst>
                    <a:ext uri="{9D8B030D-6E8A-4147-A177-3AD203B41FA5}">
                      <a16:colId xmlns:a16="http://schemas.microsoft.com/office/drawing/2014/main" val="2130638944"/>
                    </a:ext>
                  </a:extLst>
                </a:gridCol>
              </a:tblGrid>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Außenwände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63398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Dach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2728621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Kellerdecke / Fundament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6120646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Nord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990029842"/>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Ost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1490271"/>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Süd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951054988"/>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West</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051718985"/>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U-Wert Fenster Horizontal</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W/m²K</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831169"/>
                  </a:ext>
                </a:extLst>
              </a:tr>
              <a:tr h="52463">
                <a:tc>
                  <a:txBody>
                    <a:bodyPr/>
                    <a:lstStyle/>
                    <a:p>
                      <a:pPr algn="ctr" fontAlgn="b"/>
                      <a:r>
                        <a:rPr lang="de-AT" sz="600" b="0" i="0" u="none" strike="noStrike">
                          <a:solidFill>
                            <a:srgbClr val="F59C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Wärmebrückenzuschlag</a:t>
                      </a:r>
                    </a:p>
                  </a:txBody>
                  <a:tcPr marL="0" marR="0" marT="0" marB="0">
                    <a:lnL>
                      <a:noFill/>
                    </a:lnL>
                    <a:lnR>
                      <a:noFill/>
                    </a:lnR>
                    <a:lnT>
                      <a:noFill/>
                    </a:lnT>
                    <a:lnB>
                      <a:noFill/>
                    </a:lnB>
                    <a:solidFill>
                      <a:schemeClr val="accent4">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431733815"/>
                  </a:ext>
                </a:extLst>
              </a:tr>
            </a:tbl>
          </a:graphicData>
        </a:graphic>
      </p:graphicFrame>
      <p:graphicFrame>
        <p:nvGraphicFramePr>
          <p:cNvPr id="19" name="Tabelle 18">
            <a:extLst>
              <a:ext uri="{FF2B5EF4-FFF2-40B4-BE49-F238E27FC236}">
                <a16:creationId xmlns:a16="http://schemas.microsoft.com/office/drawing/2014/main" id="{C76984ED-DC92-DC82-6620-E3ED1A7E0783}"/>
              </a:ext>
            </a:extLst>
          </p:cNvPr>
          <p:cNvGraphicFramePr>
            <a:graphicFrameLocks noGrp="1"/>
          </p:cNvGraphicFramePr>
          <p:nvPr>
            <p:extLst>
              <p:ext uri="{D42A27DB-BD31-4B8C-83A1-F6EECF244321}">
                <p14:modId xmlns:p14="http://schemas.microsoft.com/office/powerpoint/2010/main" val="83470358"/>
              </p:ext>
            </p:extLst>
          </p:nvPr>
        </p:nvGraphicFramePr>
        <p:xfrm>
          <a:off x="288254" y="5102130"/>
          <a:ext cx="1633494" cy="1463040"/>
        </p:xfrm>
        <a:graphic>
          <a:graphicData uri="http://schemas.openxmlformats.org/drawingml/2006/table">
            <a:tbl>
              <a:tblPr/>
              <a:tblGrid>
                <a:gridCol w="123970">
                  <a:extLst>
                    <a:ext uri="{9D8B030D-6E8A-4147-A177-3AD203B41FA5}">
                      <a16:colId xmlns:a16="http://schemas.microsoft.com/office/drawing/2014/main" val="1281356211"/>
                    </a:ext>
                  </a:extLst>
                </a:gridCol>
                <a:gridCol w="1232413">
                  <a:extLst>
                    <a:ext uri="{9D8B030D-6E8A-4147-A177-3AD203B41FA5}">
                      <a16:colId xmlns:a16="http://schemas.microsoft.com/office/drawing/2014/main" val="2163472601"/>
                    </a:ext>
                  </a:extLst>
                </a:gridCol>
                <a:gridCol w="277111">
                  <a:extLst>
                    <a:ext uri="{9D8B030D-6E8A-4147-A177-3AD203B41FA5}">
                      <a16:colId xmlns:a16="http://schemas.microsoft.com/office/drawing/2014/main" val="214556046"/>
                    </a:ext>
                  </a:extLst>
                </a:gridCol>
              </a:tblGrid>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Nord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3594248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Ost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57809841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Süd</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401197598"/>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West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48683383"/>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g-Wert Fenster Horizontal</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0958431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62388692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50981569"/>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0152198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Einstrahlungsfaktor Fenster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2975700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gridSpan="2">
                  <a:txBody>
                    <a:bodyPr/>
                    <a:lstStyle/>
                    <a:p>
                      <a:pPr algn="l" fontAlgn="b"/>
                      <a:r>
                        <a:rPr lang="de-AT" sz="600" b="0" i="0" u="none" strike="noStrike">
                          <a:solidFill>
                            <a:srgbClr val="000000"/>
                          </a:solidFill>
                          <a:effectLst/>
                          <a:latin typeface="Calibri" panose="020F0502020204030204" pitchFamily="34" charset="0"/>
                        </a:rPr>
                        <a:t>Einstrahlungsfaktor Fenster Horizontal</a:t>
                      </a:r>
                    </a:p>
                  </a:txBody>
                  <a:tcPr marL="0" marR="0" marT="0" marB="0" anchor="b">
                    <a:lnL>
                      <a:noFill/>
                    </a:lnL>
                    <a:lnR>
                      <a:noFill/>
                    </a:lnR>
                    <a:lnT>
                      <a:noFill/>
                    </a:lnT>
                    <a:lnB>
                      <a:noFill/>
                    </a:lnB>
                    <a:solidFill>
                      <a:schemeClr val="accent5">
                        <a:lumMod val="20000"/>
                        <a:lumOff val="80000"/>
                      </a:schemeClr>
                    </a:solidFill>
                  </a:tcPr>
                </a:tc>
                <a:tc hMerge="1">
                  <a:txBody>
                    <a:bodyPr/>
                    <a:lstStyle/>
                    <a:p>
                      <a:endParaRPr lang="de-AT"/>
                    </a:p>
                  </a:txBody>
                  <a:tcPr/>
                </a:tc>
                <a:extLst>
                  <a:ext uri="{0D108BD9-81ED-4DB2-BD59-A6C34878D82A}">
                    <a16:rowId xmlns:a16="http://schemas.microsoft.com/office/drawing/2014/main" val="179056453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Nord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47626924"/>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Ost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97287917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Süd</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72190621"/>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West</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98216166"/>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Faktor Sommer  Horizontal</a:t>
                      </a:r>
                    </a:p>
                  </a:txBody>
                  <a:tcPr marL="0" marR="0" marT="0" marB="0" anchor="b">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2482565"/>
                  </a:ext>
                </a:extLst>
              </a:tr>
              <a:tr h="0">
                <a:tc>
                  <a:txBody>
                    <a:bodyPr/>
                    <a:lstStyle/>
                    <a:p>
                      <a:pPr algn="ctr" fontAlgn="ctr"/>
                      <a:r>
                        <a:rPr lang="de-AT" sz="600" b="0" i="0" u="none" strike="noStrike">
                          <a:solidFill>
                            <a:srgbClr val="00B0F0"/>
                          </a:solidFill>
                          <a:effectLst/>
                          <a:latin typeface="Calibri" panose="020F0502020204030204" pitchFamily="34" charset="0"/>
                        </a:rPr>
                        <a:t>🏢</a:t>
                      </a:r>
                    </a:p>
                  </a:txBody>
                  <a:tcPr marL="0" marR="0" marT="0" marB="0" anchor="ctr">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Mobiler Sonnenschutz Fc-Wert</a:t>
                      </a:r>
                    </a:p>
                  </a:txBody>
                  <a:tcPr marL="0" marR="0" marT="0" marB="0">
                    <a:lnL>
                      <a:noFill/>
                    </a:lnL>
                    <a:lnR>
                      <a:noFill/>
                    </a:lnR>
                    <a:lnT>
                      <a:noFill/>
                    </a:lnT>
                    <a:lnB>
                      <a:noFill/>
                    </a:lnB>
                    <a:solidFill>
                      <a:schemeClr val="accent5">
                        <a:lumMod val="20000"/>
                        <a:lumOff val="80000"/>
                      </a:schemeClr>
                    </a:solidFill>
                  </a:tcPr>
                </a:tc>
                <a:tc>
                  <a:txBody>
                    <a:bodyPr/>
                    <a:lstStyle/>
                    <a:p>
                      <a:pPr algn="l" fontAlgn="t"/>
                      <a:endParaRPr lang="de-AT" sz="300" b="0" i="0" u="none" strike="noStrike">
                        <a:solidFill>
                          <a:srgbClr val="000000"/>
                        </a:solidFill>
                        <a:effectLst/>
                        <a:latin typeface="Arial" panose="020B0604020202020204" pitchFamily="34" charset="0"/>
                      </a:endParaRP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48761926"/>
                  </a:ext>
                </a:extLst>
              </a:tr>
            </a:tbl>
          </a:graphicData>
        </a:graphic>
      </p:graphicFrame>
      <p:graphicFrame>
        <p:nvGraphicFramePr>
          <p:cNvPr id="20" name="Tabelle 19">
            <a:extLst>
              <a:ext uri="{FF2B5EF4-FFF2-40B4-BE49-F238E27FC236}">
                <a16:creationId xmlns:a16="http://schemas.microsoft.com/office/drawing/2014/main" id="{59F07EE9-5EFD-32C5-B4F7-DBE14EE09EBE}"/>
              </a:ext>
            </a:extLst>
          </p:cNvPr>
          <p:cNvGraphicFramePr>
            <a:graphicFrameLocks noGrp="1"/>
          </p:cNvGraphicFramePr>
          <p:nvPr>
            <p:extLst>
              <p:ext uri="{D42A27DB-BD31-4B8C-83A1-F6EECF244321}">
                <p14:modId xmlns:p14="http://schemas.microsoft.com/office/powerpoint/2010/main" val="3535707583"/>
              </p:ext>
            </p:extLst>
          </p:nvPr>
        </p:nvGraphicFramePr>
        <p:xfrm>
          <a:off x="2224021" y="3489870"/>
          <a:ext cx="1638164" cy="3200400"/>
        </p:xfrm>
        <a:graphic>
          <a:graphicData uri="http://schemas.openxmlformats.org/drawingml/2006/table">
            <a:tbl>
              <a:tblPr/>
              <a:tblGrid>
                <a:gridCol w="124325">
                  <a:extLst>
                    <a:ext uri="{9D8B030D-6E8A-4147-A177-3AD203B41FA5}">
                      <a16:colId xmlns:a16="http://schemas.microsoft.com/office/drawing/2014/main" val="667948108"/>
                    </a:ext>
                  </a:extLst>
                </a:gridCol>
                <a:gridCol w="1235936">
                  <a:extLst>
                    <a:ext uri="{9D8B030D-6E8A-4147-A177-3AD203B41FA5}">
                      <a16:colId xmlns:a16="http://schemas.microsoft.com/office/drawing/2014/main" val="3620532238"/>
                    </a:ext>
                  </a:extLst>
                </a:gridCol>
                <a:gridCol w="277903">
                  <a:extLst>
                    <a:ext uri="{9D8B030D-6E8A-4147-A177-3AD203B41FA5}">
                      <a16:colId xmlns:a16="http://schemas.microsoft.com/office/drawing/2014/main" val="1754243830"/>
                    </a:ext>
                  </a:extLst>
                </a:gridCol>
              </a:tblGrid>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Jänner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621579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Februar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895831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März</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4016548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April</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1277157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Mai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380481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Juni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97939230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Juli</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74788773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August</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2621553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September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7461381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Oktober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9081492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November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52396739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Heizperiode Dezember</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618797894"/>
                  </a:ext>
                </a:extLst>
              </a:tr>
              <a:tr h="123553">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spez. thermische Leistung Abgabesystem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034795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7316148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26272382"/>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1612483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Thermische Leistung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3346095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46897740"/>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9864890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69708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Verteilverluste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5071405"/>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17183999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1231565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6282866"/>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Wirkungsgrad Erzeugung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9739492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HZEL1</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1659427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2929211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HZEL3</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682917543"/>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Hilfsstromanteil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2201784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HZTH2</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574399484"/>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Energieträger HZTH4</a:t>
                      </a:r>
                    </a:p>
                  </a:txBody>
                  <a:tcPr marL="0" marR="0" marT="0" marB="0" anchor="b">
                    <a:lnL>
                      <a:noFill/>
                    </a:lnL>
                    <a:lnR>
                      <a:noFill/>
                    </a:lnR>
                    <a:lnT>
                      <a:noFill/>
                    </a:lnT>
                    <a:lnB>
                      <a:noFill/>
                    </a:lnB>
                    <a:solidFill>
                      <a:schemeClr val="tx2">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255252887"/>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Heizen Raumtemperatur Minimum</a:t>
                      </a:r>
                    </a:p>
                  </a:txBody>
                  <a:tcPr marL="0" marR="0" marT="0" marB="0" anchor="b">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33717968"/>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gridSpan="2">
                  <a:txBody>
                    <a:bodyPr/>
                    <a:lstStyle/>
                    <a:p>
                      <a:pPr algn="l" fontAlgn="t"/>
                      <a:r>
                        <a:rPr lang="de-AT" sz="600" b="0" i="0" u="none" strike="noStrike">
                          <a:solidFill>
                            <a:srgbClr val="000000"/>
                          </a:solidFill>
                          <a:effectLst/>
                          <a:latin typeface="Calibri" panose="020F0502020204030204" pitchFamily="34" charset="0"/>
                        </a:rPr>
                        <a:t>Flexibles Heizen über Solltemperatur</a:t>
                      </a:r>
                    </a:p>
                  </a:txBody>
                  <a:tcPr marL="0" marR="0" marT="0" marB="0">
                    <a:lnL>
                      <a:noFill/>
                    </a:lnL>
                    <a:lnR>
                      <a:noFill/>
                    </a:lnR>
                    <a:lnT>
                      <a:noFill/>
                    </a:lnT>
                    <a:lnB>
                      <a:noFill/>
                    </a:lnB>
                    <a:solidFill>
                      <a:schemeClr val="tx2">
                        <a:lumMod val="20000"/>
                        <a:lumOff val="80000"/>
                      </a:schemeClr>
                    </a:solidFill>
                  </a:tcPr>
                </a:tc>
                <a:tc hMerge="1">
                  <a:txBody>
                    <a:bodyPr/>
                    <a:lstStyle/>
                    <a:p>
                      <a:endParaRPr lang="de-AT"/>
                    </a:p>
                  </a:txBody>
                  <a:tcPr/>
                </a:tc>
                <a:extLst>
                  <a:ext uri="{0D108BD9-81ED-4DB2-BD59-A6C34878D82A}">
                    <a16:rowId xmlns:a16="http://schemas.microsoft.com/office/drawing/2014/main" val="1519862149"/>
                  </a:ext>
                </a:extLst>
              </a:tr>
              <a:tr h="77221">
                <a:tc>
                  <a:txBody>
                    <a:bodyPr/>
                    <a:lstStyle/>
                    <a:p>
                      <a:pPr algn="ctr" fontAlgn="b"/>
                      <a:r>
                        <a:rPr lang="de-AT" sz="600" b="0" i="0" u="none" strike="noStrike">
                          <a:solidFill>
                            <a:srgbClr val="E1320F"/>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Flexibles Heizsystem</a:t>
                      </a:r>
                    </a:p>
                  </a:txBody>
                  <a:tcPr marL="0" marR="0" marT="0" marB="0">
                    <a:lnL>
                      <a:noFill/>
                    </a:lnL>
                    <a:lnR>
                      <a:noFill/>
                    </a:lnR>
                    <a:lnT>
                      <a:noFill/>
                    </a:lnT>
                    <a:lnB>
                      <a:noFill/>
                    </a:lnB>
                    <a:solidFill>
                      <a:schemeClr val="tx2">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Text</a:t>
                      </a: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0260812"/>
                  </a:ext>
                </a:extLst>
              </a:tr>
            </a:tbl>
          </a:graphicData>
        </a:graphic>
      </p:graphicFrame>
      <p:graphicFrame>
        <p:nvGraphicFramePr>
          <p:cNvPr id="21" name="Tabelle 20">
            <a:extLst>
              <a:ext uri="{FF2B5EF4-FFF2-40B4-BE49-F238E27FC236}">
                <a16:creationId xmlns:a16="http://schemas.microsoft.com/office/drawing/2014/main" id="{6E62502C-D897-E114-CA73-3F8CD8125898}"/>
              </a:ext>
            </a:extLst>
          </p:cNvPr>
          <p:cNvGraphicFramePr>
            <a:graphicFrameLocks noGrp="1"/>
          </p:cNvGraphicFramePr>
          <p:nvPr>
            <p:extLst>
              <p:ext uri="{D42A27DB-BD31-4B8C-83A1-F6EECF244321}">
                <p14:modId xmlns:p14="http://schemas.microsoft.com/office/powerpoint/2010/main" val="2179372221"/>
              </p:ext>
            </p:extLst>
          </p:nvPr>
        </p:nvGraphicFramePr>
        <p:xfrm>
          <a:off x="3804787" y="3211750"/>
          <a:ext cx="1507459" cy="3474720"/>
        </p:xfrm>
        <a:graphic>
          <a:graphicData uri="http://schemas.openxmlformats.org/drawingml/2006/table">
            <a:tbl>
              <a:tblPr/>
              <a:tblGrid>
                <a:gridCol w="114405">
                  <a:extLst>
                    <a:ext uri="{9D8B030D-6E8A-4147-A177-3AD203B41FA5}">
                      <a16:colId xmlns:a16="http://schemas.microsoft.com/office/drawing/2014/main" val="9831887"/>
                    </a:ext>
                  </a:extLst>
                </a:gridCol>
                <a:gridCol w="1137324">
                  <a:extLst>
                    <a:ext uri="{9D8B030D-6E8A-4147-A177-3AD203B41FA5}">
                      <a16:colId xmlns:a16="http://schemas.microsoft.com/office/drawing/2014/main" val="2289514060"/>
                    </a:ext>
                  </a:extLst>
                </a:gridCol>
                <a:gridCol w="255730">
                  <a:extLst>
                    <a:ext uri="{9D8B030D-6E8A-4147-A177-3AD203B41FA5}">
                      <a16:colId xmlns:a16="http://schemas.microsoft.com/office/drawing/2014/main" val="3254682636"/>
                    </a:ext>
                  </a:extLst>
                </a:gridCol>
              </a:tblGrid>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Jänner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506323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Februar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07532804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März</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74927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April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930221829"/>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Mai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56454075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Juni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88359500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Juli</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66421247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August</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8277743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September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8338919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Oktober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44957820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November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3284644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Kühlperiode Dezember</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3121150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Wohnen</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71730172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Aktive Kühlung Anteil Büro</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59297480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sekundär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92909719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Schule primär</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1623572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Lebensmittel</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207052330"/>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Handel Sonstige</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216857615"/>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gridSpan="2">
                  <a:txBody>
                    <a:bodyPr/>
                    <a:lstStyle/>
                    <a:p>
                      <a:pPr algn="l" fontAlgn="t"/>
                      <a:r>
                        <a:rPr lang="de-DE" sz="600" b="0" i="0" u="none" strike="noStrike">
                          <a:solidFill>
                            <a:srgbClr val="000000"/>
                          </a:solidFill>
                          <a:effectLst/>
                          <a:latin typeface="Calibri" panose="020F0502020204030204" pitchFamily="34" charset="0"/>
                        </a:rPr>
                        <a:t>Aktive Kühlung Anteil Sonstige Nutzung</a:t>
                      </a:r>
                    </a:p>
                  </a:txBody>
                  <a:tcPr marL="0" marR="0" marT="0" marB="0">
                    <a:lnL>
                      <a:noFill/>
                    </a:lnL>
                    <a:lnR>
                      <a:noFill/>
                    </a:lnR>
                    <a:lnT>
                      <a:noFill/>
                    </a:lnT>
                    <a:lnB>
                      <a:noFill/>
                    </a:lnB>
                    <a:solidFill>
                      <a:srgbClr val="00B0F0"/>
                    </a:solidFill>
                  </a:tcPr>
                </a:tc>
                <a:tc hMerge="1">
                  <a:txBody>
                    <a:bodyPr/>
                    <a:lstStyle/>
                    <a:p>
                      <a:endParaRPr lang="de-AT"/>
                    </a:p>
                  </a:txBody>
                  <a:tcPr/>
                </a:tc>
                <a:extLst>
                  <a:ext uri="{0D108BD9-81ED-4DB2-BD59-A6C34878D82A}">
                    <a16:rowId xmlns:a16="http://schemas.microsoft.com/office/drawing/2014/main" val="3075483740"/>
                  </a:ext>
                </a:extLst>
              </a:tr>
              <a:tr h="83174">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spez. thermische Leistung Aufnahmesystem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77978288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2293396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1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228883074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2 TH</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9808984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Thermische Leistung 3 EL</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88409690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Freecooling</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2542158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30672684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2th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0455244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Verteilverluste 3el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84241444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1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18740386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2 TH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260429883"/>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Wirkungsgrad Erzeugung 3 EL</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30422568"/>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Freecooling</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667201381"/>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KLEL1</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96795391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KLTh2</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92909277"/>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Hilfsstromanteil KLEL3</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3761771222"/>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Energieträger System 2 Thermisch</a:t>
                      </a:r>
                    </a:p>
                  </a:txBody>
                  <a:tcPr marL="0" marR="0" marT="0" marB="0">
                    <a:lnL>
                      <a:noFill/>
                    </a:lnL>
                    <a:lnR>
                      <a:noFill/>
                    </a:lnR>
                    <a:lnT>
                      <a:noFill/>
                    </a:lnT>
                    <a:lnB>
                      <a:noFill/>
                    </a:lnB>
                    <a:solidFill>
                      <a:srgbClr val="00B0F0"/>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1348944554"/>
                  </a:ext>
                </a:extLst>
              </a:tr>
              <a:tr h="50501">
                <a:tc>
                  <a:txBody>
                    <a:bodyPr/>
                    <a:lstStyle/>
                    <a:p>
                      <a:pPr algn="ctr" fontAlgn="b"/>
                      <a:r>
                        <a:rPr lang="de-AT" sz="600" b="0" i="0" u="none" strike="noStrike">
                          <a:solidFill>
                            <a:srgbClr val="00B0F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00B0F0"/>
                    </a:solidFill>
                  </a:tcPr>
                </a:tc>
                <a:tc>
                  <a:txBody>
                    <a:bodyPr/>
                    <a:lstStyle/>
                    <a:p>
                      <a:pPr algn="l" fontAlgn="t"/>
                      <a:r>
                        <a:rPr lang="de-AT" sz="600" b="0" i="0" u="none" strike="noStrike">
                          <a:solidFill>
                            <a:srgbClr val="000000"/>
                          </a:solidFill>
                          <a:effectLst/>
                          <a:latin typeface="Calibri" panose="020F0502020204030204" pitchFamily="34" charset="0"/>
                        </a:rPr>
                        <a:t>Kühlen Solltemperatur Maximum</a:t>
                      </a:r>
                    </a:p>
                  </a:txBody>
                  <a:tcPr marL="0" marR="0" marT="0" marB="0">
                    <a:lnL>
                      <a:noFill/>
                    </a:lnL>
                    <a:lnR>
                      <a:noFill/>
                    </a:lnR>
                    <a:lnT>
                      <a:noFill/>
                    </a:lnT>
                    <a:lnB>
                      <a:noFill/>
                    </a:lnB>
                    <a:solidFill>
                      <a:srgbClr val="00B0F0"/>
                    </a:solidFill>
                  </a:tcPr>
                </a:tc>
                <a:tc>
                  <a:txBody>
                    <a:bodyPr/>
                    <a:lstStyle/>
                    <a:p>
                      <a:pPr algn="l" fontAlgn="t"/>
                      <a:r>
                        <a:rPr lang="de-AT" sz="500" b="0" i="0" u="none" strike="noStrike">
                          <a:solidFill>
                            <a:srgbClr val="000000"/>
                          </a:solidFill>
                          <a:effectLst/>
                          <a:latin typeface="Calibri" panose="020F0502020204030204" pitchFamily="34" charset="0"/>
                        </a:rPr>
                        <a:t>°C</a:t>
                      </a:r>
                    </a:p>
                  </a:txBody>
                  <a:tcPr marL="0" marR="0" marT="0" marB="0">
                    <a:lnL>
                      <a:noFill/>
                    </a:lnL>
                    <a:lnR>
                      <a:noFill/>
                    </a:lnR>
                    <a:lnT>
                      <a:noFill/>
                    </a:lnT>
                    <a:lnB>
                      <a:noFill/>
                    </a:lnB>
                    <a:solidFill>
                      <a:srgbClr val="00B0F0"/>
                    </a:solidFill>
                  </a:tcPr>
                </a:tc>
                <a:extLst>
                  <a:ext uri="{0D108BD9-81ED-4DB2-BD59-A6C34878D82A}">
                    <a16:rowId xmlns:a16="http://schemas.microsoft.com/office/drawing/2014/main" val="999386884"/>
                  </a:ext>
                </a:extLst>
              </a:tr>
            </a:tbl>
          </a:graphicData>
        </a:graphic>
      </p:graphicFrame>
      <p:graphicFrame>
        <p:nvGraphicFramePr>
          <p:cNvPr id="22" name="Tabelle 21">
            <a:extLst>
              <a:ext uri="{FF2B5EF4-FFF2-40B4-BE49-F238E27FC236}">
                <a16:creationId xmlns:a16="http://schemas.microsoft.com/office/drawing/2014/main" id="{20920AB2-F792-A8BC-11CA-E5C4AA634C6A}"/>
              </a:ext>
            </a:extLst>
          </p:cNvPr>
          <p:cNvGraphicFramePr>
            <a:graphicFrameLocks noGrp="1"/>
          </p:cNvGraphicFramePr>
          <p:nvPr>
            <p:extLst>
              <p:ext uri="{D42A27DB-BD31-4B8C-83A1-F6EECF244321}">
                <p14:modId xmlns:p14="http://schemas.microsoft.com/office/powerpoint/2010/main" val="2879303675"/>
              </p:ext>
            </p:extLst>
          </p:nvPr>
        </p:nvGraphicFramePr>
        <p:xfrm>
          <a:off x="5280180" y="493476"/>
          <a:ext cx="2158947" cy="1681032"/>
        </p:xfrm>
        <a:graphic>
          <a:graphicData uri="http://schemas.openxmlformats.org/drawingml/2006/table">
            <a:tbl>
              <a:tblPr/>
              <a:tblGrid>
                <a:gridCol w="197323">
                  <a:extLst>
                    <a:ext uri="{9D8B030D-6E8A-4147-A177-3AD203B41FA5}">
                      <a16:colId xmlns:a16="http://schemas.microsoft.com/office/drawing/2014/main" val="3280960692"/>
                    </a:ext>
                  </a:extLst>
                </a:gridCol>
                <a:gridCol w="1961624">
                  <a:extLst>
                    <a:ext uri="{9D8B030D-6E8A-4147-A177-3AD203B41FA5}">
                      <a16:colId xmlns:a16="http://schemas.microsoft.com/office/drawing/2014/main" val="1139458086"/>
                    </a:ext>
                  </a:extLst>
                </a:gridCol>
              </a:tblGrid>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Temperatur Minimum</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3403627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Temperatur Maximum Eingabe</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96625699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Wohnen</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10396484"/>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Büro</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16764864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sekundär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349429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Schule primär</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729241859"/>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Lebensmittel</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81007532"/>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Handel Sonstige</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2251263696"/>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System 1 Anteil Sonstige Nutzung</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053868115"/>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847646530"/>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Verluste: Speicher2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650695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1</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4038991378"/>
                  </a:ext>
                </a:extLst>
              </a:tr>
              <a:tr h="107259">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DE" sz="600" b="0" i="0" u="none" strike="noStrike">
                          <a:solidFill>
                            <a:srgbClr val="000000"/>
                          </a:solidFill>
                          <a:effectLst/>
                          <a:latin typeface="Calibri" panose="020F0502020204030204" pitchFamily="34" charset="0"/>
                        </a:rPr>
                        <a:t>Warmwasser Verluste: Wirkungsgrad Verteilsystem 2</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896578076"/>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03717072"/>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2 Energieträger</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20456403"/>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b"/>
                      <a:r>
                        <a:rPr lang="de-AT" sz="600" b="0" i="0" u="none" strike="noStrike">
                          <a:solidFill>
                            <a:srgbClr val="000000"/>
                          </a:solidFill>
                          <a:effectLst/>
                          <a:latin typeface="Calibri" panose="020F0502020204030204" pitchFamily="34" charset="0"/>
                        </a:rPr>
                        <a:t>Warmwasser System 1 Wirkungsgrad</a:t>
                      </a:r>
                    </a:p>
                  </a:txBody>
                  <a:tcPr marL="0" marR="0" marT="0" marB="0" anchor="b">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3511651931"/>
                  </a:ext>
                </a:extLst>
              </a:tr>
              <a:tr h="67037">
                <a:tc>
                  <a:txBody>
                    <a:bodyPr/>
                    <a:lstStyle/>
                    <a:p>
                      <a:pPr algn="ctr" fontAlgn="b"/>
                      <a:r>
                        <a:rPr lang="de-AT" sz="600" b="0" i="0" u="none" strike="noStrike">
                          <a:solidFill>
                            <a:srgbClr val="FF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tx2">
                        <a:lumMod val="60000"/>
                        <a:lumOff val="40000"/>
                      </a:schemeClr>
                    </a:solidFill>
                  </a:tcPr>
                </a:tc>
                <a:tc>
                  <a:txBody>
                    <a:bodyPr/>
                    <a:lstStyle/>
                    <a:p>
                      <a:pPr algn="l" fontAlgn="t"/>
                      <a:r>
                        <a:rPr lang="de-AT" sz="600" b="0" i="0" u="none" strike="noStrike">
                          <a:solidFill>
                            <a:srgbClr val="000000"/>
                          </a:solidFill>
                          <a:effectLst/>
                          <a:latin typeface="Calibri" panose="020F0502020204030204" pitchFamily="34" charset="0"/>
                        </a:rPr>
                        <a:t>Warmwasser System 2 Wirkungsgrad</a:t>
                      </a:r>
                    </a:p>
                  </a:txBody>
                  <a:tcPr marL="0" marR="0" marT="0" marB="0">
                    <a:lnL>
                      <a:noFill/>
                    </a:lnL>
                    <a:lnR>
                      <a:noFill/>
                    </a:lnR>
                    <a:lnT>
                      <a:noFill/>
                    </a:lnT>
                    <a:lnB>
                      <a:noFill/>
                    </a:lnB>
                    <a:solidFill>
                      <a:schemeClr val="tx2">
                        <a:lumMod val="60000"/>
                        <a:lumOff val="40000"/>
                      </a:schemeClr>
                    </a:solidFill>
                  </a:tcPr>
                </a:tc>
                <a:extLst>
                  <a:ext uri="{0D108BD9-81ED-4DB2-BD59-A6C34878D82A}">
                    <a16:rowId xmlns:a16="http://schemas.microsoft.com/office/drawing/2014/main" val="1019177775"/>
                  </a:ext>
                </a:extLst>
              </a:tr>
            </a:tbl>
          </a:graphicData>
        </a:graphic>
      </p:graphicFrame>
      <p:graphicFrame>
        <p:nvGraphicFramePr>
          <p:cNvPr id="23" name="Tabelle 22">
            <a:extLst>
              <a:ext uri="{FF2B5EF4-FFF2-40B4-BE49-F238E27FC236}">
                <a16:creationId xmlns:a16="http://schemas.microsoft.com/office/drawing/2014/main" id="{3461CE83-DEC1-8A23-2238-07AF5F21D054}"/>
              </a:ext>
            </a:extLst>
          </p:cNvPr>
          <p:cNvGraphicFramePr>
            <a:graphicFrameLocks noGrp="1"/>
          </p:cNvGraphicFramePr>
          <p:nvPr>
            <p:extLst>
              <p:ext uri="{D42A27DB-BD31-4B8C-83A1-F6EECF244321}">
                <p14:modId xmlns:p14="http://schemas.microsoft.com/office/powerpoint/2010/main" val="2647414522"/>
              </p:ext>
            </p:extLst>
          </p:nvPr>
        </p:nvGraphicFramePr>
        <p:xfrm>
          <a:off x="5280180" y="2250708"/>
          <a:ext cx="2076489" cy="4572000"/>
        </p:xfrm>
        <a:graphic>
          <a:graphicData uri="http://schemas.openxmlformats.org/drawingml/2006/table">
            <a:tbl>
              <a:tblPr/>
              <a:tblGrid>
                <a:gridCol w="189786">
                  <a:extLst>
                    <a:ext uri="{9D8B030D-6E8A-4147-A177-3AD203B41FA5}">
                      <a16:colId xmlns:a16="http://schemas.microsoft.com/office/drawing/2014/main" val="906090484"/>
                    </a:ext>
                  </a:extLst>
                </a:gridCol>
                <a:gridCol w="1886703">
                  <a:extLst>
                    <a:ext uri="{9D8B030D-6E8A-4147-A177-3AD203B41FA5}">
                      <a16:colId xmlns:a16="http://schemas.microsoft.com/office/drawing/2014/main" val="544705592"/>
                    </a:ext>
                  </a:extLst>
                </a:gridCol>
              </a:tblGrid>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Luftdichtheit n50</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29320189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11809520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8374057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776587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838918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445474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Mechanische Lüftung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273859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Mechanische Lüftung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80042835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7374118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15848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49090340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3284631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10679660"/>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Nachtauskühlung Fensterstellung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1764025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Nachtauskühlung Fensterstellung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3569211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0812179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0454949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865941654"/>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16251095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2659152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Luftwechsel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0237320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Luftwechsel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11452014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Wohnen</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18068835"/>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Büro</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4796146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sekundär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57564591"/>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Bildung primär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1182475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Lebensmittel</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09734041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Lüfterstrom mech.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99630272"/>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Lüfterstrom mech.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87743424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8544023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9868685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3445872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123383990"/>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224584248"/>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Winter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771703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Winter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8075733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815123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823960707"/>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2379527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58558036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09990423"/>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Sommer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7364406"/>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Sommer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61341219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Wohnen</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774758225"/>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Büro</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314249072"/>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sekundär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021092154"/>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Bildung primär</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66996786"/>
                  </a:ext>
                </a:extLst>
              </a:tr>
              <a:tr h="0">
                <a:tc>
                  <a:txBody>
                    <a:bodyPr/>
                    <a:lstStyle/>
                    <a:p>
                      <a:pPr algn="ctr" fontAlgn="t"/>
                      <a:r>
                        <a:rPr lang="de-AT" sz="600" b="0" i="0" u="none" strike="noStrike">
                          <a:solidFill>
                            <a:srgbClr val="1E565E"/>
                          </a:solidFill>
                          <a:effectLst/>
                          <a:latin typeface="Calibri" panose="020F0502020204030204" pitchFamily="34" charset="0"/>
                        </a:rPr>
                        <a:t>💨</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Handel Lebensmittel</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67621727"/>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Wärmerückgewinnung Übergangszeit Handel sonstiger</a:t>
                      </a:r>
                    </a:p>
                  </a:txBody>
                  <a:tcPr marL="0" marR="0" marT="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99527079"/>
                  </a:ext>
                </a:extLst>
              </a:tr>
              <a:tr h="0">
                <a:tc>
                  <a:txBody>
                    <a:bodyPr/>
                    <a:lstStyle/>
                    <a:p>
                      <a:pPr algn="ctr" fontAlgn="b"/>
                      <a:r>
                        <a:rPr lang="de-AT" sz="600" b="0" i="0" u="none" strike="noStrike">
                          <a:solidFill>
                            <a:srgbClr val="1E565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5">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Wärmerückgewinnung Übergangszeit Sonstige Nutzung</a:t>
                      </a:r>
                    </a:p>
                  </a:txBody>
                  <a:tcPr marL="0" marR="0" marT="0" marB="0">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63202366"/>
                  </a:ext>
                </a:extLst>
              </a:tr>
            </a:tbl>
          </a:graphicData>
        </a:graphic>
      </p:graphicFrame>
      <p:graphicFrame>
        <p:nvGraphicFramePr>
          <p:cNvPr id="24" name="Tabelle 23">
            <a:extLst>
              <a:ext uri="{FF2B5EF4-FFF2-40B4-BE49-F238E27FC236}">
                <a16:creationId xmlns:a16="http://schemas.microsoft.com/office/drawing/2014/main" id="{69094062-FE9C-B31B-6D6D-3ADB869CDE2C}"/>
              </a:ext>
            </a:extLst>
          </p:cNvPr>
          <p:cNvGraphicFramePr>
            <a:graphicFrameLocks noGrp="1"/>
          </p:cNvGraphicFramePr>
          <p:nvPr>
            <p:extLst>
              <p:ext uri="{D42A27DB-BD31-4B8C-83A1-F6EECF244321}">
                <p14:modId xmlns:p14="http://schemas.microsoft.com/office/powerpoint/2010/main" val="1664597509"/>
              </p:ext>
            </p:extLst>
          </p:nvPr>
        </p:nvGraphicFramePr>
        <p:xfrm>
          <a:off x="7707215" y="2755832"/>
          <a:ext cx="1843087" cy="1280160"/>
        </p:xfrm>
        <a:graphic>
          <a:graphicData uri="http://schemas.openxmlformats.org/drawingml/2006/table">
            <a:tbl>
              <a:tblPr/>
              <a:tblGrid>
                <a:gridCol w="139877">
                  <a:extLst>
                    <a:ext uri="{9D8B030D-6E8A-4147-A177-3AD203B41FA5}">
                      <a16:colId xmlns:a16="http://schemas.microsoft.com/office/drawing/2014/main" val="4112666569"/>
                    </a:ext>
                  </a:extLst>
                </a:gridCol>
                <a:gridCol w="1390544">
                  <a:extLst>
                    <a:ext uri="{9D8B030D-6E8A-4147-A177-3AD203B41FA5}">
                      <a16:colId xmlns:a16="http://schemas.microsoft.com/office/drawing/2014/main" val="67463522"/>
                    </a:ext>
                  </a:extLst>
                </a:gridCol>
                <a:gridCol w="312666">
                  <a:extLst>
                    <a:ext uri="{9D8B030D-6E8A-4147-A177-3AD203B41FA5}">
                      <a16:colId xmlns:a16="http://schemas.microsoft.com/office/drawing/2014/main" val="2757680280"/>
                    </a:ext>
                  </a:extLst>
                </a:gridCol>
              </a:tblGrid>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PV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22171173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Signal Nutzung</a:t>
                      </a:r>
                    </a:p>
                  </a:txBody>
                  <a:tcPr marL="0" marR="0" marT="0" marB="0">
                    <a:lnL>
                      <a:noFill/>
                    </a:lnL>
                    <a:lnR>
                      <a:noFill/>
                    </a:lnR>
                    <a:lnT>
                      <a:noFill/>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15530979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Signal Name</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238677261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l" fontAlgn="t"/>
                      <a:r>
                        <a:rPr lang="de-AT" sz="600" b="1" i="0" u="none" strike="noStrike">
                          <a:solidFill>
                            <a:srgbClr val="8A9900"/>
                          </a:solidFill>
                          <a:effectLst/>
                          <a:latin typeface="Calibri" panose="020F0502020204030204" pitchFamily="34" charset="0"/>
                        </a:rPr>
                        <a:t>Flex Maximale Leistung</a:t>
                      </a:r>
                    </a:p>
                  </a:txBody>
                  <a:tcPr marL="0" marR="0" marT="0" marB="0">
                    <a:lnL w="6350" cap="flat" cmpd="sng" algn="ctr">
                      <a:solidFill>
                        <a:srgbClr val="BCCF00"/>
                      </a:solidFill>
                      <a:prstDash val="solid"/>
                      <a:round/>
                      <a:headEnd type="none" w="med" len="med"/>
                      <a:tailEnd type="none" w="med" len="med"/>
                    </a:lnL>
                    <a:lnR w="6350" cap="flat" cmpd="sng" algn="ctr">
                      <a:solidFill>
                        <a:srgbClr val="BCCF00"/>
                      </a:solidFill>
                      <a:prstDash val="solid"/>
                      <a:round/>
                      <a:headEnd type="none" w="med" len="med"/>
                      <a:tailEnd type="none" w="med" len="med"/>
                    </a:lnR>
                    <a:lnT w="6350" cap="flat" cmpd="sng" algn="ctr">
                      <a:solidFill>
                        <a:srgbClr val="BCCF00"/>
                      </a:solidFill>
                      <a:prstDash val="solid"/>
                      <a:round/>
                      <a:headEnd type="none" w="med" len="med"/>
                      <a:tailEnd type="none" w="med" len="med"/>
                    </a:lnT>
                    <a:lnB w="6350" cap="flat" cmpd="sng" algn="ctr">
                      <a:solidFill>
                        <a:srgbClr val="BCCF00"/>
                      </a:solidFill>
                      <a:prstDash val="solid"/>
                      <a:round/>
                      <a:headEnd type="none" w="med" len="med"/>
                      <a:tailEnd type="none" w="med" len="med"/>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W/m²</a:t>
                      </a:r>
                    </a:p>
                  </a:txBody>
                  <a:tcPr marL="0" marR="0" marT="0" marB="0">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extLst>
                  <a:ext uri="{0D108BD9-81ED-4DB2-BD59-A6C34878D82A}">
                    <a16:rowId xmlns:a16="http://schemas.microsoft.com/office/drawing/2014/main" val="304864539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Flex Netzbezug deckt Nutzerstrom</a:t>
                      </a:r>
                    </a:p>
                  </a:txBody>
                  <a:tcPr marL="0" marR="0" marT="0" marB="0">
                    <a:lnL>
                      <a:noFill/>
                    </a:lnL>
                    <a:lnR>
                      <a:noFill/>
                    </a:lnR>
                    <a:lnT w="6350" cap="flat" cmpd="sng" algn="ctr">
                      <a:solidFill>
                        <a:srgbClr val="BCCF00"/>
                      </a:solidFill>
                      <a:prstDash val="solid"/>
                      <a:round/>
                      <a:headEnd type="none" w="med" len="med"/>
                      <a:tailEnd type="none" w="med" len="med"/>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442994507"/>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HVAC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90129094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Flex Netzbezug deckt EV Minimum</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296442622"/>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Nutzung</a:t>
                      </a:r>
                    </a:p>
                  </a:txBody>
                  <a:tcPr marL="0" marR="0" marT="0" marB="0">
                    <a:lnL>
                      <a:noFill/>
                    </a:lnL>
                    <a:lnR>
                      <a:noFill/>
                    </a:lnR>
                    <a:lnT>
                      <a:noFill/>
                    </a:lnT>
                    <a:lnB>
                      <a:noFill/>
                    </a:lnB>
                    <a:solidFill>
                      <a:schemeClr val="accent6">
                        <a:lumMod val="20000"/>
                        <a:lumOff val="80000"/>
                      </a:schemeClr>
                    </a:solidFill>
                  </a:tcPr>
                </a:tc>
                <a:tc>
                  <a:txBody>
                    <a:bodyPr/>
                    <a:lstStyle/>
                    <a:p>
                      <a:pPr algn="l" fontAlgn="t"/>
                      <a:endParaRPr lang="de-AT" sz="5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824095738"/>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Kapazität</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041284175"/>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b"/>
                      <a:r>
                        <a:rPr lang="de-AT" sz="600" b="0" i="0" u="none" strike="noStrike">
                          <a:solidFill>
                            <a:srgbClr val="000000"/>
                          </a:solidFill>
                          <a:effectLst/>
                          <a:latin typeface="Calibri" panose="020F0502020204030204" pitchFamily="34" charset="0"/>
                        </a:rPr>
                        <a:t>Maximale Be/Entladeleistung </a:t>
                      </a:r>
                    </a:p>
                  </a:txBody>
                  <a:tcPr marL="0" marR="0" marT="0" marB="0" anchor="b">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619259699"/>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96080670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Wirkungsgrad 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FF0000"/>
                          </a:solidFill>
                          <a:effectLst/>
                          <a:latin typeface="Calibri" panose="020F0502020204030204" pitchFamily="34" charset="0"/>
                        </a:rPr>
                        <a:t>%</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07730661"/>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Batterie Selbstentladung</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%/h</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571368660"/>
                  </a:ext>
                </a:extLst>
              </a:tr>
              <a:tr h="73320">
                <a:tc>
                  <a:txBody>
                    <a:bodyPr/>
                    <a:lstStyle/>
                    <a:p>
                      <a:pPr algn="ctr" fontAlgn="b"/>
                      <a:r>
                        <a:rPr lang="de-AT" sz="600" b="0" i="0" u="none" strike="noStrike">
                          <a:solidFill>
                            <a:srgbClr val="0000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l" fontAlgn="t"/>
                      <a:r>
                        <a:rPr lang="de-DE" sz="600" b="0" i="0" u="none" strike="noStrike">
                          <a:solidFill>
                            <a:srgbClr val="000000"/>
                          </a:solidFill>
                          <a:effectLst/>
                          <a:latin typeface="Calibri" panose="020F0502020204030204" pitchFamily="34" charset="0"/>
                        </a:rPr>
                        <a:t>Batterie wird flexibel  durch Netz geladen?</a:t>
                      </a:r>
                    </a:p>
                  </a:txBody>
                  <a:tcPr marL="0" marR="0" marT="0" marB="0">
                    <a:lnL>
                      <a:noFill/>
                    </a:lnL>
                    <a:lnR>
                      <a:noFill/>
                    </a:lnR>
                    <a:lnT>
                      <a:noFill/>
                    </a:lnT>
                    <a:lnB>
                      <a:noFill/>
                    </a:lnB>
                    <a:solidFill>
                      <a:schemeClr val="accent6">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3332189780"/>
                  </a:ext>
                </a:extLst>
              </a:tr>
            </a:tbl>
          </a:graphicData>
        </a:graphic>
      </p:graphicFrame>
      <p:graphicFrame>
        <p:nvGraphicFramePr>
          <p:cNvPr id="25" name="Tabelle 24">
            <a:extLst>
              <a:ext uri="{FF2B5EF4-FFF2-40B4-BE49-F238E27FC236}">
                <a16:creationId xmlns:a16="http://schemas.microsoft.com/office/drawing/2014/main" id="{638EEC0B-E8C5-95E5-1645-8CC09579BC8E}"/>
              </a:ext>
            </a:extLst>
          </p:cNvPr>
          <p:cNvGraphicFramePr>
            <a:graphicFrameLocks noGrp="1"/>
          </p:cNvGraphicFramePr>
          <p:nvPr>
            <p:extLst>
              <p:ext uri="{D42A27DB-BD31-4B8C-83A1-F6EECF244321}">
                <p14:modId xmlns:p14="http://schemas.microsoft.com/office/powerpoint/2010/main" val="2535312444"/>
              </p:ext>
            </p:extLst>
          </p:nvPr>
        </p:nvGraphicFramePr>
        <p:xfrm>
          <a:off x="7713478" y="4102168"/>
          <a:ext cx="1744059" cy="914400"/>
        </p:xfrm>
        <a:graphic>
          <a:graphicData uri="http://schemas.openxmlformats.org/drawingml/2006/table">
            <a:tbl>
              <a:tblPr/>
              <a:tblGrid>
                <a:gridCol w="132362">
                  <a:extLst>
                    <a:ext uri="{9D8B030D-6E8A-4147-A177-3AD203B41FA5}">
                      <a16:colId xmlns:a16="http://schemas.microsoft.com/office/drawing/2014/main" val="3162785292"/>
                    </a:ext>
                  </a:extLst>
                </a:gridCol>
                <a:gridCol w="1315830">
                  <a:extLst>
                    <a:ext uri="{9D8B030D-6E8A-4147-A177-3AD203B41FA5}">
                      <a16:colId xmlns:a16="http://schemas.microsoft.com/office/drawing/2014/main" val="82331915"/>
                    </a:ext>
                  </a:extLst>
                </a:gridCol>
                <a:gridCol w="295867">
                  <a:extLst>
                    <a:ext uri="{9D8B030D-6E8A-4147-A177-3AD203B41FA5}">
                      <a16:colId xmlns:a16="http://schemas.microsoft.com/office/drawing/2014/main" val="211279357"/>
                    </a:ext>
                  </a:extLst>
                </a:gridCol>
              </a:tblGrid>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MIV simulieren</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bool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157643521"/>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Stellplätze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772249778"/>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Fahrzeuge</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Anzahl</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87950394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Anteil-Ecars</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2298877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Energieverbrauch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kWh/km</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345486962"/>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Speicher pro Fahrzeug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kWh/EV</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72183057"/>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Selbstentladung wöchentlich</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%/Woche</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52643734"/>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Mindest-Speicherstand</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16498093"/>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Batterie-Effizienz Beladung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559494485"/>
                  </a:ext>
                </a:extLst>
              </a:tr>
              <a:tr h="0">
                <a:tc>
                  <a:txBody>
                    <a:bodyPr/>
                    <a:lstStyle/>
                    <a:p>
                      <a:pPr algn="ctr" fontAlgn="b"/>
                      <a:r>
                        <a:rPr lang="de-AT" sz="600" b="0" i="0" u="none" strike="noStrike">
                          <a:solidFill>
                            <a:srgbClr val="B7730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4">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Ecar Batterie Maximale Beladungsleistung</a:t>
                      </a:r>
                    </a:p>
                  </a:txBody>
                  <a:tcPr marL="0" marR="0" marT="0" marB="0">
                    <a:lnL>
                      <a:noFill/>
                    </a:lnL>
                    <a:lnR>
                      <a:noFill/>
                    </a:lnR>
                    <a:lnT>
                      <a:noFill/>
                    </a:lnT>
                    <a:lnB>
                      <a:noFill/>
                    </a:lnB>
                    <a:solidFill>
                      <a:schemeClr val="accent4">
                        <a:lumMod val="20000"/>
                        <a:lumOff val="80000"/>
                      </a:schemeClr>
                    </a:solidFill>
                  </a:tcPr>
                </a:tc>
                <a:tc>
                  <a:txBody>
                    <a:bodyPr/>
                    <a:lstStyle/>
                    <a:p>
                      <a:pPr algn="l" fontAlgn="t"/>
                      <a:r>
                        <a:rPr lang="de-AT" sz="500" b="0" i="0" u="none" strike="noStrike">
                          <a:solidFill>
                            <a:srgbClr val="000000"/>
                          </a:solidFill>
                          <a:effectLst/>
                          <a:latin typeface="Calibri" panose="020F0502020204030204" pitchFamily="34" charset="0"/>
                        </a:rPr>
                        <a:t>%</a:t>
                      </a:r>
                    </a:p>
                  </a:txBody>
                  <a:tcPr marL="0" marR="0" marT="0" marB="0">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986580734"/>
                  </a:ext>
                </a:extLst>
              </a:tr>
            </a:tbl>
          </a:graphicData>
        </a:graphic>
      </p:graphicFrame>
      <p:graphicFrame>
        <p:nvGraphicFramePr>
          <p:cNvPr id="26" name="Tabelle 25">
            <a:extLst>
              <a:ext uri="{FF2B5EF4-FFF2-40B4-BE49-F238E27FC236}">
                <a16:creationId xmlns:a16="http://schemas.microsoft.com/office/drawing/2014/main" id="{92E1AEC7-2C0C-18B7-03D7-41B626143616}"/>
              </a:ext>
            </a:extLst>
          </p:cNvPr>
          <p:cNvGraphicFramePr>
            <a:graphicFrameLocks noGrp="1"/>
          </p:cNvGraphicFramePr>
          <p:nvPr>
            <p:extLst>
              <p:ext uri="{D42A27DB-BD31-4B8C-83A1-F6EECF244321}">
                <p14:modId xmlns:p14="http://schemas.microsoft.com/office/powerpoint/2010/main" val="3068163912"/>
              </p:ext>
            </p:extLst>
          </p:nvPr>
        </p:nvGraphicFramePr>
        <p:xfrm>
          <a:off x="297146" y="4320725"/>
          <a:ext cx="1633493" cy="731520"/>
        </p:xfrm>
        <a:graphic>
          <a:graphicData uri="http://schemas.openxmlformats.org/drawingml/2006/table">
            <a:tbl>
              <a:tblPr/>
              <a:tblGrid>
                <a:gridCol w="123971">
                  <a:extLst>
                    <a:ext uri="{9D8B030D-6E8A-4147-A177-3AD203B41FA5}">
                      <a16:colId xmlns:a16="http://schemas.microsoft.com/office/drawing/2014/main" val="1393317710"/>
                    </a:ext>
                  </a:extLst>
                </a:gridCol>
                <a:gridCol w="1232412">
                  <a:extLst>
                    <a:ext uri="{9D8B030D-6E8A-4147-A177-3AD203B41FA5}">
                      <a16:colId xmlns:a16="http://schemas.microsoft.com/office/drawing/2014/main" val="415572455"/>
                    </a:ext>
                  </a:extLst>
                </a:gridCol>
                <a:gridCol w="277110">
                  <a:extLst>
                    <a:ext uri="{9D8B030D-6E8A-4147-A177-3AD203B41FA5}">
                      <a16:colId xmlns:a16="http://schemas.microsoft.com/office/drawing/2014/main" val="1175794395"/>
                    </a:ext>
                  </a:extLst>
                </a:gridCol>
              </a:tblGrid>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Außenwand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485486711"/>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Dach</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8219596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Kellerdecke / Fundament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83529558"/>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Nord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98937283"/>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Ost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62666467"/>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Süd</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59015449"/>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West</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31924156"/>
                  </a:ext>
                </a:extLst>
              </a:tr>
              <a:tr h="63946">
                <a:tc>
                  <a:txBody>
                    <a:bodyPr/>
                    <a:lstStyle/>
                    <a:p>
                      <a:pPr algn="ctr" fontAlgn="b"/>
                      <a:r>
                        <a:rPr lang="de-AT" sz="600" b="0" i="0" u="none" strike="noStrike">
                          <a:solidFill>
                            <a:srgbClr val="00B050"/>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l" fontAlgn="t"/>
                      <a:r>
                        <a:rPr lang="de-AT" sz="600" b="0" i="0" u="none" strike="noStrike">
                          <a:solidFill>
                            <a:srgbClr val="000000"/>
                          </a:solidFill>
                          <a:effectLst/>
                          <a:latin typeface="Calibri" panose="020F0502020204030204" pitchFamily="34" charset="0"/>
                        </a:rPr>
                        <a:t>Hüllfläche Fenster Horizontal</a:t>
                      </a:r>
                    </a:p>
                  </a:txBody>
                  <a:tcPr marL="0" marR="0" marT="0" marB="0">
                    <a:lnL>
                      <a:noFill/>
                    </a:lnL>
                    <a:lnR>
                      <a:noFill/>
                    </a:lnR>
                    <a:lnT>
                      <a:noFill/>
                    </a:lnT>
                    <a:lnB>
                      <a:noFill/>
                    </a:lnB>
                    <a:solidFill>
                      <a:schemeClr val="accent2">
                        <a:lumMod val="20000"/>
                        <a:lumOff val="80000"/>
                      </a:schemeClr>
                    </a:solidFill>
                  </a:tcPr>
                </a:tc>
                <a:tc>
                  <a:txBody>
                    <a:bodyPr/>
                    <a:lstStyle/>
                    <a:p>
                      <a:pPr algn="l" fontAlgn="t"/>
                      <a:r>
                        <a:rPr lang="de-AT" sz="300" b="0" i="0" u="none" strike="noStrike">
                          <a:solidFill>
                            <a:srgbClr val="000000"/>
                          </a:solidFill>
                          <a:effectLst/>
                          <a:latin typeface="Calibri" panose="020F0502020204030204" pitchFamily="34" charset="0"/>
                        </a:rPr>
                        <a:t>m² Brutto</a:t>
                      </a:r>
                    </a:p>
                  </a:txBody>
                  <a:tcPr marL="0" marR="0" marT="0" marB="0">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74211339"/>
                  </a:ext>
                </a:extLst>
              </a:tr>
            </a:tbl>
          </a:graphicData>
        </a:graphic>
      </p:graphicFrame>
      <p:graphicFrame>
        <p:nvGraphicFramePr>
          <p:cNvPr id="27" name="Tabelle 26">
            <a:extLst>
              <a:ext uri="{FF2B5EF4-FFF2-40B4-BE49-F238E27FC236}">
                <a16:creationId xmlns:a16="http://schemas.microsoft.com/office/drawing/2014/main" id="{BC39209B-954C-D8A9-C556-4A7EE4D88E9F}"/>
              </a:ext>
            </a:extLst>
          </p:cNvPr>
          <p:cNvGraphicFramePr>
            <a:graphicFrameLocks noGrp="1"/>
          </p:cNvGraphicFramePr>
          <p:nvPr>
            <p:extLst>
              <p:ext uri="{D42A27DB-BD31-4B8C-83A1-F6EECF244321}">
                <p14:modId xmlns:p14="http://schemas.microsoft.com/office/powerpoint/2010/main" val="2061867151"/>
              </p:ext>
            </p:extLst>
          </p:nvPr>
        </p:nvGraphicFramePr>
        <p:xfrm>
          <a:off x="297146" y="998293"/>
          <a:ext cx="2362200" cy="807720"/>
        </p:xfrm>
        <a:graphic>
          <a:graphicData uri="http://schemas.openxmlformats.org/drawingml/2006/table">
            <a:tbl>
              <a:tblPr/>
              <a:tblGrid>
                <a:gridCol w="215900">
                  <a:extLst>
                    <a:ext uri="{9D8B030D-6E8A-4147-A177-3AD203B41FA5}">
                      <a16:colId xmlns:a16="http://schemas.microsoft.com/office/drawing/2014/main" val="2511945138"/>
                    </a:ext>
                  </a:extLst>
                </a:gridCol>
                <a:gridCol w="2146300">
                  <a:extLst>
                    <a:ext uri="{9D8B030D-6E8A-4147-A177-3AD203B41FA5}">
                      <a16:colId xmlns:a16="http://schemas.microsoft.com/office/drawing/2014/main" val="3877537871"/>
                    </a:ext>
                  </a:extLst>
                </a:gridCol>
              </a:tblGrid>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Projektname</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699808814"/>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ProjektURL</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2643212719"/>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Adresse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4181387792"/>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Gemeinde</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203004349"/>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Erstellungsdatum</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3829094712"/>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Projektbeschreibung</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171158238"/>
                  </a:ext>
                </a:extLst>
              </a:tr>
              <a:tr h="70766">
                <a:tc>
                  <a:txBody>
                    <a:bodyPr/>
                    <a:lstStyle/>
                    <a:p>
                      <a:pPr algn="l" fontAlgn="b"/>
                      <a:r>
                        <a:rPr lang="de-AT" sz="700" b="0" i="0" u="none" strike="noStrike">
                          <a:solidFill>
                            <a:srgbClr val="CA0237"/>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FEC2D2"/>
                    </a:solidFill>
                  </a:tcPr>
                </a:tc>
                <a:tc>
                  <a:txBody>
                    <a:bodyPr/>
                    <a:lstStyle/>
                    <a:p>
                      <a:pPr algn="l" fontAlgn="b"/>
                      <a:r>
                        <a:rPr lang="de-AT" sz="700" b="0" i="0" u="none" strike="noStrike">
                          <a:solidFill>
                            <a:srgbClr val="CA0237"/>
                          </a:solidFill>
                          <a:effectLst/>
                          <a:latin typeface="Calibri" panose="020F0502020204030204" pitchFamily="34" charset="0"/>
                        </a:rPr>
                        <a:t>Variante / Scenario</a:t>
                      </a:r>
                    </a:p>
                  </a:txBody>
                  <a:tcPr marL="0" marR="0" marT="0" marB="0" anchor="b">
                    <a:lnL>
                      <a:noFill/>
                    </a:lnL>
                    <a:lnR>
                      <a:noFill/>
                    </a:lnR>
                    <a:lnT>
                      <a:noFill/>
                    </a:lnT>
                    <a:lnB>
                      <a:noFill/>
                    </a:lnB>
                    <a:solidFill>
                      <a:srgbClr val="FEC2D2"/>
                    </a:solidFill>
                  </a:tcPr>
                </a:tc>
                <a:extLst>
                  <a:ext uri="{0D108BD9-81ED-4DB2-BD59-A6C34878D82A}">
                    <a16:rowId xmlns:a16="http://schemas.microsoft.com/office/drawing/2014/main" val="954063460"/>
                  </a:ext>
                </a:extLst>
              </a:tr>
              <a:tr h="70766">
                <a:tc>
                  <a:txBody>
                    <a:bodyPr/>
                    <a:lstStyle/>
                    <a:p>
                      <a:pPr algn="ctr" fontAlgn="b"/>
                      <a:r>
                        <a:rPr lang="de-AT" sz="600" b="0" i="0" u="none" strike="noStrike">
                          <a:solidFill>
                            <a:srgbClr val="2C5F2E"/>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FF0E0"/>
                    </a:solidFill>
                  </a:tcPr>
                </a:tc>
                <a:tc>
                  <a:txBody>
                    <a:bodyPr/>
                    <a:lstStyle/>
                    <a:p>
                      <a:pPr algn="l" fontAlgn="t"/>
                      <a:r>
                        <a:rPr lang="de-AT" sz="600" b="0" i="0" u="none" strike="noStrike">
                          <a:solidFill>
                            <a:srgbClr val="2C5F2E"/>
                          </a:solidFill>
                          <a:effectLst/>
                          <a:latin typeface="Calibri" panose="020F0502020204030204" pitchFamily="34" charset="0"/>
                        </a:rPr>
                        <a:t>Postleitzahl</a:t>
                      </a:r>
                    </a:p>
                  </a:txBody>
                  <a:tcPr marL="0" marR="0" marT="0" marB="0">
                    <a:lnL>
                      <a:noFill/>
                    </a:lnL>
                    <a:lnR>
                      <a:noFill/>
                    </a:lnR>
                    <a:lnT>
                      <a:noFill/>
                    </a:lnT>
                    <a:lnB>
                      <a:noFill/>
                    </a:lnB>
                    <a:solidFill>
                      <a:srgbClr val="DFF0E0"/>
                    </a:solidFill>
                  </a:tcPr>
                </a:tc>
                <a:extLst>
                  <a:ext uri="{0D108BD9-81ED-4DB2-BD59-A6C34878D82A}">
                    <a16:rowId xmlns:a16="http://schemas.microsoft.com/office/drawing/2014/main" val="3042020105"/>
                  </a:ext>
                </a:extLst>
              </a:tr>
            </a:tbl>
          </a:graphicData>
        </a:graphic>
      </p:graphicFrame>
      <p:graphicFrame>
        <p:nvGraphicFramePr>
          <p:cNvPr id="28" name="Tabelle 27">
            <a:extLst>
              <a:ext uri="{FF2B5EF4-FFF2-40B4-BE49-F238E27FC236}">
                <a16:creationId xmlns:a16="http://schemas.microsoft.com/office/drawing/2014/main" id="{6A704292-C16A-CC31-B8E3-03CAA8A86430}"/>
              </a:ext>
            </a:extLst>
          </p:cNvPr>
          <p:cNvGraphicFramePr>
            <a:graphicFrameLocks noGrp="1"/>
          </p:cNvGraphicFramePr>
          <p:nvPr>
            <p:extLst>
              <p:ext uri="{D42A27DB-BD31-4B8C-83A1-F6EECF244321}">
                <p14:modId xmlns:p14="http://schemas.microsoft.com/office/powerpoint/2010/main" val="3197976697"/>
              </p:ext>
            </p:extLst>
          </p:nvPr>
        </p:nvGraphicFramePr>
        <p:xfrm>
          <a:off x="7707215" y="5102130"/>
          <a:ext cx="2503069" cy="1226904"/>
        </p:xfrm>
        <a:graphic>
          <a:graphicData uri="http://schemas.openxmlformats.org/drawingml/2006/table">
            <a:tbl>
              <a:tblPr/>
              <a:tblGrid>
                <a:gridCol w="189965">
                  <a:extLst>
                    <a:ext uri="{9D8B030D-6E8A-4147-A177-3AD203B41FA5}">
                      <a16:colId xmlns:a16="http://schemas.microsoft.com/office/drawing/2014/main" val="994141417"/>
                    </a:ext>
                  </a:extLst>
                </a:gridCol>
                <a:gridCol w="1496936">
                  <a:extLst>
                    <a:ext uri="{9D8B030D-6E8A-4147-A177-3AD203B41FA5}">
                      <a16:colId xmlns:a16="http://schemas.microsoft.com/office/drawing/2014/main" val="3980660457"/>
                    </a:ext>
                  </a:extLst>
                </a:gridCol>
                <a:gridCol w="816168">
                  <a:extLst>
                    <a:ext uri="{9D8B030D-6E8A-4147-A177-3AD203B41FA5}">
                      <a16:colId xmlns:a16="http://schemas.microsoft.com/office/drawing/2014/main" val="1153643995"/>
                    </a:ext>
                  </a:extLst>
                </a:gridCol>
              </a:tblGrid>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Außenwand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74108150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Fenster </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192663610"/>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Dachflächen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9230632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DE" sz="600" b="0" i="0" u="none" strike="noStrike">
                          <a:solidFill>
                            <a:srgbClr val="2C828D"/>
                          </a:solidFill>
                          <a:effectLst/>
                          <a:latin typeface="Calibri" panose="020F0502020204030204" pitchFamily="34" charset="0"/>
                        </a:rPr>
                        <a:t>GWP Baustoffe  Decke gegen Erdreich / Keller</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981153639"/>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Zwischengeschoßdecken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40520586"/>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Baustoffe  Baulich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373186754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PV-Anlage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189450605"/>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Erdwärmesonden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2967024307"/>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Komfortlüftung</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684312464"/>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Solarthermie</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128306373"/>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TGA  Allgemein</a:t>
                      </a:r>
                    </a:p>
                  </a:txBody>
                  <a:tcPr marL="0" marR="0" marT="0" marB="0">
                    <a:lnL>
                      <a:noFill/>
                    </a:lnL>
                    <a:lnR>
                      <a:noFill/>
                    </a:lnR>
                    <a:lnT>
                      <a:noFill/>
                    </a:lnT>
                    <a:lnB>
                      <a:noFill/>
                    </a:lnB>
                    <a:solidFill>
                      <a:srgbClr val="D7EFF2"/>
                    </a:solidFill>
                  </a:tcPr>
                </a:tc>
                <a:tc>
                  <a:txBody>
                    <a:bodyPr/>
                    <a:lstStyle/>
                    <a:p>
                      <a:pPr algn="l" fontAlgn="b"/>
                      <a:r>
                        <a:rPr lang="de-AT" sz="500" b="0" i="0" u="none" strike="noStrike">
                          <a:solidFill>
                            <a:srgbClr val="26434F"/>
                          </a:solidFill>
                          <a:effectLst/>
                          <a:latin typeface="Calibri" panose="020F0502020204030204" pitchFamily="34" charset="0"/>
                        </a:rPr>
                        <a:t>GWP 100S (kg</a:t>
                      </a:r>
                      <a:r>
                        <a:rPr lang="de-AT" sz="500" b="0" i="0" u="none" strike="noStrike" baseline="-25000">
                          <a:solidFill>
                            <a:srgbClr val="26434F"/>
                          </a:solidFill>
                          <a:effectLst/>
                          <a:latin typeface="Calibri" panose="020F0502020204030204" pitchFamily="34" charset="0"/>
                        </a:rPr>
                        <a:t>CO2equiv</a:t>
                      </a:r>
                      <a:r>
                        <a:rPr lang="de-AT" sz="500" b="0" i="0" u="none" strike="noStrike">
                          <a:solidFill>
                            <a:srgbClr val="26434F"/>
                          </a:solidFill>
                          <a:effectLst/>
                          <a:latin typeface="Calibri" panose="020F0502020204030204" pitchFamily="34" charset="0"/>
                        </a:rPr>
                        <a:t>/m²</a:t>
                      </a:r>
                      <a:r>
                        <a:rPr lang="de-AT" sz="500" b="0" i="0" u="none" strike="noStrike" baseline="-25000">
                          <a:solidFill>
                            <a:srgbClr val="26434F"/>
                          </a:solidFill>
                          <a:effectLst/>
                          <a:latin typeface="Calibri" panose="020F0502020204030204" pitchFamily="34" charset="0"/>
                        </a:rPr>
                        <a:t>NGF</a:t>
                      </a:r>
                      <a:r>
                        <a:rPr lang="de-AT" sz="500" b="0" i="0" u="none" strike="noStrike">
                          <a:solidFill>
                            <a:srgbClr val="26434F"/>
                          </a:solidFill>
                          <a:effectLst/>
                          <a:latin typeface="Calibri" panose="020F0502020204030204" pitchFamily="34" charset="0"/>
                        </a:rPr>
                        <a:t>a)</a:t>
                      </a:r>
                    </a:p>
                  </a:txBody>
                  <a:tcPr marL="0" marR="0" marT="0" marB="0" anchor="b">
                    <a:lnL>
                      <a:noFill/>
                    </a:lnL>
                    <a:lnR>
                      <a:noFill/>
                    </a:lnR>
                    <a:lnT>
                      <a:noFill/>
                    </a:lnT>
                    <a:lnB>
                      <a:noFill/>
                    </a:lnB>
                    <a:solidFill>
                      <a:srgbClr val="D7EFF2"/>
                    </a:solidFill>
                  </a:tcPr>
                </a:tc>
                <a:extLst>
                  <a:ext uri="{0D108BD9-81ED-4DB2-BD59-A6C34878D82A}">
                    <a16:rowId xmlns:a16="http://schemas.microsoft.com/office/drawing/2014/main" val="4028689508"/>
                  </a:ext>
                </a:extLst>
              </a:tr>
              <a:tr h="102242">
                <a:tc>
                  <a:txBody>
                    <a:bodyPr/>
                    <a:lstStyle/>
                    <a:p>
                      <a:pPr algn="ctr" fontAlgn="b"/>
                      <a:r>
                        <a:rPr lang="de-AT" sz="600" b="0" i="0" u="none" strike="noStrike">
                          <a:solidFill>
                            <a:srgbClr val="2C828D"/>
                          </a:solidFill>
                          <a:effectLst/>
                          <a:latin typeface="Calibri" panose="020F0502020204030204" pitchFamily="34" charset="0"/>
                        </a:rPr>
                        <a:t>☁</a:t>
                      </a:r>
                    </a:p>
                  </a:txBody>
                  <a:tcPr marL="0" marR="0" marT="0" marB="0" anchor="b">
                    <a:lnL w="6350" cap="flat" cmpd="sng" algn="ctr">
                      <a:solidFill>
                        <a:srgbClr val="BCCF00"/>
                      </a:solidFill>
                      <a:prstDash val="solid"/>
                      <a:round/>
                      <a:headEnd type="none" w="med" len="med"/>
                      <a:tailEnd type="none" w="med" len="med"/>
                    </a:lnL>
                    <a:lnR>
                      <a:noFill/>
                    </a:lnR>
                    <a:lnT>
                      <a:noFill/>
                    </a:lnT>
                    <a:lnB>
                      <a:noFill/>
                    </a:lnB>
                    <a:solidFill>
                      <a:srgbClr val="D7EFF2"/>
                    </a:solidFill>
                  </a:tcPr>
                </a:tc>
                <a:tc>
                  <a:txBody>
                    <a:bodyPr/>
                    <a:lstStyle/>
                    <a:p>
                      <a:pPr algn="l" fontAlgn="t"/>
                      <a:r>
                        <a:rPr lang="de-AT" sz="600" b="0" i="0" u="none" strike="noStrike">
                          <a:solidFill>
                            <a:srgbClr val="2C828D"/>
                          </a:solidFill>
                          <a:effectLst/>
                          <a:latin typeface="Calibri" panose="020F0502020204030204" pitchFamily="34" charset="0"/>
                        </a:rPr>
                        <a:t>GWP Mobilität Verbrenner </a:t>
                      </a:r>
                    </a:p>
                  </a:txBody>
                  <a:tcPr marL="0" marR="0" marT="0" marB="0">
                    <a:lnL>
                      <a:noFill/>
                    </a:lnL>
                    <a:lnR>
                      <a:noFill/>
                    </a:lnR>
                    <a:lnT>
                      <a:noFill/>
                    </a:lnT>
                    <a:lnB>
                      <a:noFill/>
                    </a:lnB>
                    <a:solidFill>
                      <a:srgbClr val="D7EFF2"/>
                    </a:solidFill>
                  </a:tcPr>
                </a:tc>
                <a:tc>
                  <a:txBody>
                    <a:bodyPr/>
                    <a:lstStyle/>
                    <a:p>
                      <a:pPr algn="l" fontAlgn="t"/>
                      <a:r>
                        <a:rPr lang="de-AT" sz="500" b="0" i="0" u="none" strike="noStrike">
                          <a:solidFill>
                            <a:srgbClr val="2C828D"/>
                          </a:solidFill>
                          <a:effectLst/>
                          <a:latin typeface="Calibri" panose="020F0502020204030204" pitchFamily="34" charset="0"/>
                        </a:rPr>
                        <a:t>t CO2/Fahrzeug</a:t>
                      </a:r>
                    </a:p>
                  </a:txBody>
                  <a:tcPr marL="0" marR="0" marT="0" marB="0">
                    <a:lnL>
                      <a:noFill/>
                    </a:lnL>
                    <a:lnR>
                      <a:noFill/>
                    </a:lnR>
                    <a:lnT>
                      <a:noFill/>
                    </a:lnT>
                    <a:lnB>
                      <a:noFill/>
                    </a:lnB>
                    <a:solidFill>
                      <a:srgbClr val="D7EFF2"/>
                    </a:solidFill>
                  </a:tcPr>
                </a:tc>
                <a:extLst>
                  <a:ext uri="{0D108BD9-81ED-4DB2-BD59-A6C34878D82A}">
                    <a16:rowId xmlns:a16="http://schemas.microsoft.com/office/drawing/2014/main" val="631218345"/>
                  </a:ext>
                </a:extLst>
              </a:tr>
            </a:tbl>
          </a:graphicData>
        </a:graphic>
      </p:graphicFrame>
    </p:spTree>
    <p:extLst>
      <p:ext uri="{BB962C8B-B14F-4D97-AF65-F5344CB8AC3E}">
        <p14:creationId xmlns:p14="http://schemas.microsoft.com/office/powerpoint/2010/main" val="1714046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4A710-737B-0578-2401-65855EEE84E0}"/>
              </a:ext>
            </a:extLst>
          </p:cNvPr>
          <p:cNvSpPr>
            <a:spLocks noGrp="1"/>
          </p:cNvSpPr>
          <p:nvPr>
            <p:ph type="title"/>
          </p:nvPr>
        </p:nvSpPr>
        <p:spPr/>
        <p:txBody>
          <a:bodyPr>
            <a:normAutofit fontScale="90000"/>
          </a:bodyPr>
          <a:lstStyle/>
          <a:p>
            <a:r>
              <a:rPr lang="de-DE"/>
              <a:t>Simulation</a:t>
            </a:r>
            <a:endParaRPr lang="de-AT"/>
          </a:p>
        </p:txBody>
      </p:sp>
      <p:pic>
        <p:nvPicPr>
          <p:cNvPr id="15" name="Grafik 14">
            <a:extLst>
              <a:ext uri="{FF2B5EF4-FFF2-40B4-BE49-F238E27FC236}">
                <a16:creationId xmlns:a16="http://schemas.microsoft.com/office/drawing/2014/main" id="{E006F1F3-8723-1C6F-CD9B-B367AA72A6B5}"/>
              </a:ext>
            </a:extLst>
          </p:cNvPr>
          <p:cNvPicPr>
            <a:picLocks noChangeAspect="1"/>
          </p:cNvPicPr>
          <p:nvPr/>
        </p:nvPicPr>
        <p:blipFill>
          <a:blip r:embed="rId2"/>
          <a:stretch>
            <a:fillRect/>
          </a:stretch>
        </p:blipFill>
        <p:spPr>
          <a:xfrm>
            <a:off x="631118" y="1115534"/>
            <a:ext cx="1775035" cy="356215"/>
          </a:xfrm>
          <a:prstGeom prst="rect">
            <a:avLst/>
          </a:prstGeom>
        </p:spPr>
      </p:pic>
      <p:pic>
        <p:nvPicPr>
          <p:cNvPr id="17" name="Grafik 16">
            <a:extLst>
              <a:ext uri="{FF2B5EF4-FFF2-40B4-BE49-F238E27FC236}">
                <a16:creationId xmlns:a16="http://schemas.microsoft.com/office/drawing/2014/main" id="{2737E55F-50AC-3F32-3B1A-02EC784477E3}"/>
              </a:ext>
            </a:extLst>
          </p:cNvPr>
          <p:cNvPicPr>
            <a:picLocks noChangeAspect="1"/>
          </p:cNvPicPr>
          <p:nvPr/>
        </p:nvPicPr>
        <p:blipFill>
          <a:blip r:embed="rId3"/>
          <a:srcRect t="1" r="20088" b="5008"/>
          <a:stretch/>
        </p:blipFill>
        <p:spPr>
          <a:xfrm>
            <a:off x="2476621" y="1127430"/>
            <a:ext cx="1481179" cy="338372"/>
          </a:xfrm>
          <a:prstGeom prst="rect">
            <a:avLst/>
          </a:prstGeom>
        </p:spPr>
      </p:pic>
      <p:pic>
        <p:nvPicPr>
          <p:cNvPr id="19" name="Grafik 18">
            <a:extLst>
              <a:ext uri="{FF2B5EF4-FFF2-40B4-BE49-F238E27FC236}">
                <a16:creationId xmlns:a16="http://schemas.microsoft.com/office/drawing/2014/main" id="{0FA908F6-1E92-D88A-92DD-F8E98FCA3F42}"/>
              </a:ext>
            </a:extLst>
          </p:cNvPr>
          <p:cNvPicPr>
            <a:picLocks noChangeAspect="1"/>
          </p:cNvPicPr>
          <p:nvPr/>
        </p:nvPicPr>
        <p:blipFill>
          <a:blip r:embed="rId4"/>
          <a:stretch>
            <a:fillRect/>
          </a:stretch>
        </p:blipFill>
        <p:spPr>
          <a:xfrm>
            <a:off x="3997664" y="1115533"/>
            <a:ext cx="1485234" cy="356215"/>
          </a:xfrm>
          <a:prstGeom prst="rect">
            <a:avLst/>
          </a:prstGeom>
        </p:spPr>
      </p:pic>
      <p:pic>
        <p:nvPicPr>
          <p:cNvPr id="27" name="Grafik 26">
            <a:extLst>
              <a:ext uri="{FF2B5EF4-FFF2-40B4-BE49-F238E27FC236}">
                <a16:creationId xmlns:a16="http://schemas.microsoft.com/office/drawing/2014/main" id="{5663C9B3-2788-2D24-6731-7E62D856DF3E}"/>
              </a:ext>
            </a:extLst>
          </p:cNvPr>
          <p:cNvPicPr>
            <a:picLocks noChangeAspect="1"/>
          </p:cNvPicPr>
          <p:nvPr/>
        </p:nvPicPr>
        <p:blipFill>
          <a:blip r:embed="rId5"/>
          <a:stretch>
            <a:fillRect/>
          </a:stretch>
        </p:blipFill>
        <p:spPr>
          <a:xfrm>
            <a:off x="631118" y="1629780"/>
            <a:ext cx="4799840" cy="452815"/>
          </a:xfrm>
          <a:prstGeom prst="rect">
            <a:avLst/>
          </a:prstGeom>
        </p:spPr>
      </p:pic>
      <p:pic>
        <p:nvPicPr>
          <p:cNvPr id="45" name="Grafik 44">
            <a:extLst>
              <a:ext uri="{FF2B5EF4-FFF2-40B4-BE49-F238E27FC236}">
                <a16:creationId xmlns:a16="http://schemas.microsoft.com/office/drawing/2014/main" id="{563856E4-2ABB-31D9-F9D7-676BF67DB963}"/>
              </a:ext>
            </a:extLst>
          </p:cNvPr>
          <p:cNvPicPr>
            <a:picLocks noChangeAspect="1"/>
          </p:cNvPicPr>
          <p:nvPr/>
        </p:nvPicPr>
        <p:blipFill>
          <a:blip r:embed="rId6"/>
          <a:stretch>
            <a:fillRect/>
          </a:stretch>
        </p:blipFill>
        <p:spPr>
          <a:xfrm>
            <a:off x="631118" y="2234678"/>
            <a:ext cx="3694971" cy="452815"/>
          </a:xfrm>
          <a:prstGeom prst="rect">
            <a:avLst/>
          </a:prstGeom>
        </p:spPr>
      </p:pic>
      <p:pic>
        <p:nvPicPr>
          <p:cNvPr id="49" name="Grafik 48">
            <a:extLst>
              <a:ext uri="{FF2B5EF4-FFF2-40B4-BE49-F238E27FC236}">
                <a16:creationId xmlns:a16="http://schemas.microsoft.com/office/drawing/2014/main" id="{769D489D-D982-186D-2E94-FB9C78A7EEC7}"/>
              </a:ext>
            </a:extLst>
          </p:cNvPr>
          <p:cNvPicPr>
            <a:picLocks noChangeAspect="1"/>
          </p:cNvPicPr>
          <p:nvPr/>
        </p:nvPicPr>
        <p:blipFill>
          <a:blip r:embed="rId7"/>
          <a:stretch>
            <a:fillRect/>
          </a:stretch>
        </p:blipFill>
        <p:spPr>
          <a:xfrm>
            <a:off x="631118" y="2839576"/>
            <a:ext cx="4063261" cy="452815"/>
          </a:xfrm>
          <a:prstGeom prst="rect">
            <a:avLst/>
          </a:prstGeom>
        </p:spPr>
      </p:pic>
      <p:pic>
        <p:nvPicPr>
          <p:cNvPr id="53" name="Grafik 52">
            <a:extLst>
              <a:ext uri="{FF2B5EF4-FFF2-40B4-BE49-F238E27FC236}">
                <a16:creationId xmlns:a16="http://schemas.microsoft.com/office/drawing/2014/main" id="{66A949AB-511B-B780-3DAB-5F4FD3BA61C2}"/>
              </a:ext>
            </a:extLst>
          </p:cNvPr>
          <p:cNvPicPr>
            <a:picLocks noChangeAspect="1"/>
          </p:cNvPicPr>
          <p:nvPr/>
        </p:nvPicPr>
        <p:blipFill>
          <a:blip r:embed="rId8"/>
          <a:stretch>
            <a:fillRect/>
          </a:stretch>
        </p:blipFill>
        <p:spPr>
          <a:xfrm>
            <a:off x="631118" y="3444474"/>
            <a:ext cx="3326682" cy="452815"/>
          </a:xfrm>
          <a:prstGeom prst="rect">
            <a:avLst/>
          </a:prstGeom>
        </p:spPr>
      </p:pic>
      <p:pic>
        <p:nvPicPr>
          <p:cNvPr id="57" name="Grafik 56">
            <a:extLst>
              <a:ext uri="{FF2B5EF4-FFF2-40B4-BE49-F238E27FC236}">
                <a16:creationId xmlns:a16="http://schemas.microsoft.com/office/drawing/2014/main" id="{DD6ABBF7-D7DF-E907-EF78-71C6E912F9D4}"/>
              </a:ext>
            </a:extLst>
          </p:cNvPr>
          <p:cNvPicPr>
            <a:picLocks noChangeAspect="1"/>
          </p:cNvPicPr>
          <p:nvPr/>
        </p:nvPicPr>
        <p:blipFill>
          <a:blip r:embed="rId9"/>
          <a:stretch>
            <a:fillRect/>
          </a:stretch>
        </p:blipFill>
        <p:spPr>
          <a:xfrm>
            <a:off x="631118" y="4049372"/>
            <a:ext cx="2221813" cy="452815"/>
          </a:xfrm>
          <a:prstGeom prst="rect">
            <a:avLst/>
          </a:prstGeom>
        </p:spPr>
      </p:pic>
      <p:pic>
        <p:nvPicPr>
          <p:cNvPr id="61" name="Grafik 60">
            <a:extLst>
              <a:ext uri="{FF2B5EF4-FFF2-40B4-BE49-F238E27FC236}">
                <a16:creationId xmlns:a16="http://schemas.microsoft.com/office/drawing/2014/main" id="{65D6637A-C998-759A-A630-DD135C580F9A}"/>
              </a:ext>
            </a:extLst>
          </p:cNvPr>
          <p:cNvPicPr>
            <a:picLocks noChangeAspect="1"/>
          </p:cNvPicPr>
          <p:nvPr/>
        </p:nvPicPr>
        <p:blipFill>
          <a:blip r:embed="rId10"/>
          <a:stretch>
            <a:fillRect/>
          </a:stretch>
        </p:blipFill>
        <p:spPr>
          <a:xfrm>
            <a:off x="631118" y="4654270"/>
            <a:ext cx="2958392" cy="452815"/>
          </a:xfrm>
          <a:prstGeom prst="rect">
            <a:avLst/>
          </a:prstGeom>
        </p:spPr>
      </p:pic>
      <p:pic>
        <p:nvPicPr>
          <p:cNvPr id="63" name="Grafik 62">
            <a:extLst>
              <a:ext uri="{FF2B5EF4-FFF2-40B4-BE49-F238E27FC236}">
                <a16:creationId xmlns:a16="http://schemas.microsoft.com/office/drawing/2014/main" id="{71795B2F-F8A7-4F4A-40E4-CDFDD8821BB9}"/>
              </a:ext>
            </a:extLst>
          </p:cNvPr>
          <p:cNvPicPr>
            <a:picLocks noChangeAspect="1"/>
          </p:cNvPicPr>
          <p:nvPr/>
        </p:nvPicPr>
        <p:blipFill>
          <a:blip r:embed="rId11"/>
          <a:srcRect r="49909" b="-7845"/>
          <a:stretch/>
        </p:blipFill>
        <p:spPr>
          <a:xfrm>
            <a:off x="631119" y="5259168"/>
            <a:ext cx="3326682" cy="488337"/>
          </a:xfrm>
          <a:prstGeom prst="rect">
            <a:avLst/>
          </a:prstGeom>
        </p:spPr>
      </p:pic>
      <p:pic>
        <p:nvPicPr>
          <p:cNvPr id="65" name="Grafik 64">
            <a:extLst>
              <a:ext uri="{FF2B5EF4-FFF2-40B4-BE49-F238E27FC236}">
                <a16:creationId xmlns:a16="http://schemas.microsoft.com/office/drawing/2014/main" id="{FF96FB7A-CF82-C9C4-80B1-537437BA66E1}"/>
              </a:ext>
            </a:extLst>
          </p:cNvPr>
          <p:cNvPicPr>
            <a:picLocks noChangeAspect="1"/>
          </p:cNvPicPr>
          <p:nvPr/>
        </p:nvPicPr>
        <p:blipFill>
          <a:blip r:embed="rId12"/>
          <a:stretch>
            <a:fillRect/>
          </a:stretch>
        </p:blipFill>
        <p:spPr>
          <a:xfrm>
            <a:off x="631118" y="5899588"/>
            <a:ext cx="2221813" cy="452815"/>
          </a:xfrm>
          <a:prstGeom prst="rect">
            <a:avLst/>
          </a:prstGeom>
        </p:spPr>
      </p:pic>
      <p:pic>
        <p:nvPicPr>
          <p:cNvPr id="66" name="Grafik 65">
            <a:extLst>
              <a:ext uri="{FF2B5EF4-FFF2-40B4-BE49-F238E27FC236}">
                <a16:creationId xmlns:a16="http://schemas.microsoft.com/office/drawing/2014/main" id="{2544CD1E-342E-2937-018D-6D28E8E5969B}"/>
              </a:ext>
            </a:extLst>
          </p:cNvPr>
          <p:cNvPicPr>
            <a:picLocks noChangeAspect="1"/>
          </p:cNvPicPr>
          <p:nvPr/>
        </p:nvPicPr>
        <p:blipFill>
          <a:blip r:embed="rId13"/>
          <a:stretch>
            <a:fillRect/>
          </a:stretch>
        </p:blipFill>
        <p:spPr>
          <a:xfrm>
            <a:off x="5612388" y="5047240"/>
            <a:ext cx="2958392" cy="1388633"/>
          </a:xfrm>
          <a:prstGeom prst="rect">
            <a:avLst/>
          </a:prstGeom>
        </p:spPr>
      </p:pic>
      <p:pic>
        <p:nvPicPr>
          <p:cNvPr id="71" name="Grafik 70">
            <a:extLst>
              <a:ext uri="{FF2B5EF4-FFF2-40B4-BE49-F238E27FC236}">
                <a16:creationId xmlns:a16="http://schemas.microsoft.com/office/drawing/2014/main" id="{80218719-C5C9-A6E3-80F9-A652C5175C71}"/>
              </a:ext>
            </a:extLst>
          </p:cNvPr>
          <p:cNvPicPr>
            <a:picLocks noChangeAspect="1"/>
          </p:cNvPicPr>
          <p:nvPr/>
        </p:nvPicPr>
        <p:blipFill>
          <a:blip r:embed="rId14"/>
          <a:stretch>
            <a:fillRect/>
          </a:stretch>
        </p:blipFill>
        <p:spPr>
          <a:xfrm>
            <a:off x="5612388" y="3231945"/>
            <a:ext cx="2590103" cy="452815"/>
          </a:xfrm>
          <a:prstGeom prst="rect">
            <a:avLst/>
          </a:prstGeom>
        </p:spPr>
      </p:pic>
      <p:pic>
        <p:nvPicPr>
          <p:cNvPr id="73" name="Grafik 72">
            <a:extLst>
              <a:ext uri="{FF2B5EF4-FFF2-40B4-BE49-F238E27FC236}">
                <a16:creationId xmlns:a16="http://schemas.microsoft.com/office/drawing/2014/main" id="{99BC5F2B-4291-33D5-471D-8846AF1F356F}"/>
              </a:ext>
            </a:extLst>
          </p:cNvPr>
          <p:cNvPicPr>
            <a:picLocks noChangeAspect="1"/>
          </p:cNvPicPr>
          <p:nvPr/>
        </p:nvPicPr>
        <p:blipFill>
          <a:blip r:embed="rId15"/>
          <a:stretch>
            <a:fillRect/>
          </a:stretch>
        </p:blipFill>
        <p:spPr>
          <a:xfrm>
            <a:off x="5612388" y="3813509"/>
            <a:ext cx="3326682" cy="452815"/>
          </a:xfrm>
          <a:prstGeom prst="rect">
            <a:avLst/>
          </a:prstGeom>
        </p:spPr>
      </p:pic>
      <p:pic>
        <p:nvPicPr>
          <p:cNvPr id="75" name="Grafik 74">
            <a:extLst>
              <a:ext uri="{FF2B5EF4-FFF2-40B4-BE49-F238E27FC236}">
                <a16:creationId xmlns:a16="http://schemas.microsoft.com/office/drawing/2014/main" id="{AE8DFFA7-E106-A0CD-1F88-2C2FB8ACC84E}"/>
              </a:ext>
            </a:extLst>
          </p:cNvPr>
          <p:cNvPicPr>
            <a:picLocks noChangeAspect="1"/>
          </p:cNvPicPr>
          <p:nvPr/>
        </p:nvPicPr>
        <p:blipFill>
          <a:blip r:embed="rId16"/>
          <a:stretch>
            <a:fillRect/>
          </a:stretch>
        </p:blipFill>
        <p:spPr>
          <a:xfrm>
            <a:off x="5612388" y="4395073"/>
            <a:ext cx="1853523" cy="452815"/>
          </a:xfrm>
          <a:prstGeom prst="rect">
            <a:avLst/>
          </a:prstGeom>
        </p:spPr>
      </p:pic>
      <p:pic>
        <p:nvPicPr>
          <p:cNvPr id="76" name="Grafik 75">
            <a:extLst>
              <a:ext uri="{FF2B5EF4-FFF2-40B4-BE49-F238E27FC236}">
                <a16:creationId xmlns:a16="http://schemas.microsoft.com/office/drawing/2014/main" id="{E3E51072-646E-AAC1-1374-1F87BB26DF44}"/>
              </a:ext>
            </a:extLst>
          </p:cNvPr>
          <p:cNvPicPr>
            <a:picLocks noChangeAspect="1"/>
          </p:cNvPicPr>
          <p:nvPr/>
        </p:nvPicPr>
        <p:blipFill>
          <a:blip r:embed="rId17"/>
          <a:stretch>
            <a:fillRect/>
          </a:stretch>
        </p:blipFill>
        <p:spPr>
          <a:xfrm>
            <a:off x="5612388" y="1465801"/>
            <a:ext cx="2221813" cy="1388633"/>
          </a:xfrm>
          <a:prstGeom prst="rect">
            <a:avLst/>
          </a:prstGeom>
        </p:spPr>
      </p:pic>
      <p:pic>
        <p:nvPicPr>
          <p:cNvPr id="77" name="Grafik 76">
            <a:extLst>
              <a:ext uri="{FF2B5EF4-FFF2-40B4-BE49-F238E27FC236}">
                <a16:creationId xmlns:a16="http://schemas.microsoft.com/office/drawing/2014/main" id="{A7182FF3-05E2-E261-92E1-93EDFD9FD9E7}"/>
              </a:ext>
            </a:extLst>
          </p:cNvPr>
          <p:cNvPicPr>
            <a:picLocks noChangeAspect="1"/>
          </p:cNvPicPr>
          <p:nvPr/>
        </p:nvPicPr>
        <p:blipFill>
          <a:blip r:embed="rId18"/>
          <a:stretch>
            <a:fillRect/>
          </a:stretch>
        </p:blipFill>
        <p:spPr>
          <a:xfrm>
            <a:off x="9105530" y="1293641"/>
            <a:ext cx="2221813" cy="1388633"/>
          </a:xfrm>
          <a:prstGeom prst="rect">
            <a:avLst/>
          </a:prstGeom>
        </p:spPr>
      </p:pic>
      <p:pic>
        <p:nvPicPr>
          <p:cNvPr id="78" name="Grafik 77">
            <a:extLst>
              <a:ext uri="{FF2B5EF4-FFF2-40B4-BE49-F238E27FC236}">
                <a16:creationId xmlns:a16="http://schemas.microsoft.com/office/drawing/2014/main" id="{2B3B0CD7-3A2A-41F2-6095-123F3BA118EF}"/>
              </a:ext>
            </a:extLst>
          </p:cNvPr>
          <p:cNvPicPr>
            <a:picLocks noChangeAspect="1"/>
          </p:cNvPicPr>
          <p:nvPr/>
        </p:nvPicPr>
        <p:blipFill>
          <a:blip r:embed="rId19"/>
          <a:stretch>
            <a:fillRect/>
          </a:stretch>
        </p:blipFill>
        <p:spPr>
          <a:xfrm>
            <a:off x="9080164" y="3355055"/>
            <a:ext cx="2590103" cy="1388633"/>
          </a:xfrm>
          <a:prstGeom prst="rect">
            <a:avLst/>
          </a:prstGeom>
        </p:spPr>
      </p:pic>
      <p:sp>
        <p:nvSpPr>
          <p:cNvPr id="3" name="Pfeil: nach rechts 2">
            <a:extLst>
              <a:ext uri="{FF2B5EF4-FFF2-40B4-BE49-F238E27FC236}">
                <a16:creationId xmlns:a16="http://schemas.microsoft.com/office/drawing/2014/main" id="{ED6A7584-B6CE-E162-AC44-3E0E1D058AF6}"/>
              </a:ext>
            </a:extLst>
          </p:cNvPr>
          <p:cNvSpPr/>
          <p:nvPr/>
        </p:nvSpPr>
        <p:spPr>
          <a:xfrm rot="5400000">
            <a:off x="-858389" y="2221661"/>
            <a:ext cx="242384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4" name="Pfeil: nach rechts 3">
            <a:extLst>
              <a:ext uri="{FF2B5EF4-FFF2-40B4-BE49-F238E27FC236}">
                <a16:creationId xmlns:a16="http://schemas.microsoft.com/office/drawing/2014/main" id="{F01F4EE7-2566-F4A0-BD83-CC9CA40B72D0}"/>
              </a:ext>
            </a:extLst>
          </p:cNvPr>
          <p:cNvSpPr/>
          <p:nvPr/>
        </p:nvSpPr>
        <p:spPr>
          <a:xfrm rot="5400000">
            <a:off x="-686453" y="492095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7" name="Pfeil: nach rechts 6">
            <a:extLst>
              <a:ext uri="{FF2B5EF4-FFF2-40B4-BE49-F238E27FC236}">
                <a16:creationId xmlns:a16="http://schemas.microsoft.com/office/drawing/2014/main" id="{9E9D60F3-8214-58CD-0FAF-886518FB81FF}"/>
              </a:ext>
            </a:extLst>
          </p:cNvPr>
          <p:cNvSpPr/>
          <p:nvPr/>
        </p:nvSpPr>
        <p:spPr>
          <a:xfrm>
            <a:off x="3192673" y="5966613"/>
            <a:ext cx="2079972"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8" name="Pfeil: nach rechts 7">
            <a:extLst>
              <a:ext uri="{FF2B5EF4-FFF2-40B4-BE49-F238E27FC236}">
                <a16:creationId xmlns:a16="http://schemas.microsoft.com/office/drawing/2014/main" id="{51A17E99-7BD0-CB5A-876F-513C29E1C26B}"/>
              </a:ext>
            </a:extLst>
          </p:cNvPr>
          <p:cNvSpPr/>
          <p:nvPr/>
        </p:nvSpPr>
        <p:spPr>
          <a:xfrm rot="16200000">
            <a:off x="5785835" y="3646113"/>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9" name="Pfeil: nach rechts 8">
            <a:extLst>
              <a:ext uri="{FF2B5EF4-FFF2-40B4-BE49-F238E27FC236}">
                <a16:creationId xmlns:a16="http://schemas.microsoft.com/office/drawing/2014/main" id="{3FB58761-33EB-E134-3870-C15B5108D4DC}"/>
              </a:ext>
            </a:extLst>
          </p:cNvPr>
          <p:cNvSpPr/>
          <p:nvPr/>
        </p:nvSpPr>
        <p:spPr>
          <a:xfrm>
            <a:off x="7294215" y="1583378"/>
            <a:ext cx="1644856"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10" name="Pfeil: nach rechts 9">
            <a:extLst>
              <a:ext uri="{FF2B5EF4-FFF2-40B4-BE49-F238E27FC236}">
                <a16:creationId xmlns:a16="http://schemas.microsoft.com/office/drawing/2014/main" id="{CE74CA65-12F7-CC8D-B06E-D47500337506}"/>
              </a:ext>
            </a:extLst>
          </p:cNvPr>
          <p:cNvSpPr/>
          <p:nvPr/>
        </p:nvSpPr>
        <p:spPr>
          <a:xfrm rot="5400000">
            <a:off x="9930347" y="2752343"/>
            <a:ext cx="85096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6156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down)">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down)">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left)">
                                      <p:cBhvr>
                                        <p:cTn id="72" dur="500"/>
                                        <p:tgtEl>
                                          <p:spTgt spid="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up)">
                                      <p:cBhvr>
                                        <p:cTn id="77" dur="5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up)">
                                      <p:cBhvr>
                                        <p:cTn id="82" dur="500"/>
                                        <p:tgtEl>
                                          <p:spTgt spid="3"/>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up)">
                                      <p:cBhvr>
                                        <p:cTn id="86" dur="500"/>
                                        <p:tgtEl>
                                          <p:spTgt spid="4"/>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left)">
                                      <p:cBhvr>
                                        <p:cTn id="90" dur="500"/>
                                        <p:tgtEl>
                                          <p:spTgt spid="7"/>
                                        </p:tgtEl>
                                      </p:cBhvr>
                                    </p:animEffect>
                                  </p:childTnLst>
                                </p:cTn>
                              </p:par>
                            </p:childTnLst>
                          </p:cTn>
                        </p:par>
                        <p:par>
                          <p:cTn id="91" fill="hold">
                            <p:stCondLst>
                              <p:cond delay="1500"/>
                            </p:stCondLst>
                            <p:childTnLst>
                              <p:par>
                                <p:cTn id="92" presetID="22" presetClass="entr" presetSubtype="4"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down)">
                                      <p:cBhvr>
                                        <p:cTn id="94" dur="500"/>
                                        <p:tgtEl>
                                          <p:spTgt spid="8"/>
                                        </p:tgtEl>
                                      </p:cBhvr>
                                    </p:animEffect>
                                  </p:childTnLst>
                                </p:cTn>
                              </p:par>
                            </p:childTnLst>
                          </p:cTn>
                        </p:par>
                        <p:par>
                          <p:cTn id="95" fill="hold">
                            <p:stCondLst>
                              <p:cond delay="2000"/>
                            </p:stCondLst>
                            <p:childTnLst>
                              <p:par>
                                <p:cTn id="96" presetID="22" presetClass="entr" presetSubtype="8" fill="hold" grpId="0"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wipe(left)">
                                      <p:cBhvr>
                                        <p:cTn id="98" dur="500"/>
                                        <p:tgtEl>
                                          <p:spTgt spid="9"/>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up)">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7189-4DC1-5232-037A-ECACBD8514E6}"/>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3C4D3E75-6E9D-8ED6-E052-A8D111A144D3}"/>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CA29D2B3-BAA2-C0D0-5A55-652251CAD51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D5EBA83D-2558-FC6B-5E4C-637D44664406}"/>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F89EB3BD-F369-B871-5AAF-0C1147E30A1C}"/>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3C9BDAE9-ADBE-444F-CFDD-1D0351007FAF}"/>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55AE87ED-D792-5E62-84AE-A4165443BF52}"/>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60EB3200-9962-7C18-7A18-A1D95B83AC8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DE13EDCA-ADFB-212A-6672-07A4AABC6638}"/>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EB90FF28-A3D3-7366-415E-C122001D0BD8}"/>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DDBB1DB5-F1FD-3556-E560-8003060194BD}"/>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52F4FED7-9AB2-392D-86EA-8FAD91E7263C}"/>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9EEDB1B0-F9FD-6F1F-68EF-2BCC6960CCB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BD2A5C15-C447-FFFE-8EAA-66532AEF955D}"/>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2E6F2F77-0D92-2ECA-3110-CE6695AC004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7F6B71B6-266D-010B-8900-176F2B2F28B9}"/>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84308BBA-06FA-0F80-C991-4B90988A144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EDD00AFE-02BA-B3B1-FA08-AF8F02CA26E9}"/>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8D3C8F22-5CCF-728D-C4EC-9CF978CC652A}"/>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D8A08E4F-82BB-BEAA-C77E-D1E4EFF90FD9}"/>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3D48FC40-60BD-941F-ED72-7445D82A85BB}"/>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74F167ED-720D-7DA8-BFB4-BAEF3041D15B}"/>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6051F6E3-905E-37FB-2C7D-779CC66C2121}"/>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B390CC92-1A51-3722-64FA-F65D8F0899CE}"/>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989762F7-DEDF-4784-CBE4-60378A90A4A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0AE5F823-B91E-6D2A-82B7-9DF11C7AE920}"/>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B1D322E5-48AA-99B8-A0D7-DD4446C3E7E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F6C21CEF-B633-C7B6-D092-214C872A89B7}"/>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B86ECEFD-AD66-199E-DEB6-2FA7F592A41F}"/>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6DCA8ECC-9F0C-EA9B-26FF-BEA0D61D2018}"/>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80FC7F42-E1F7-B512-1B00-1E890C03D9A5}"/>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68ED26CF-0898-F1A7-55C2-B62C81843321}"/>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5994496C-24DF-C61F-58DB-B51E78C25CF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30678174-3B34-5A86-49C8-F304280C3CD3}"/>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1D34137A-0AD0-7048-0389-AAE561690D23}"/>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C7A1A6D-E7A5-25E5-FA8C-CECDE0458005}"/>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52A00626-BA43-DDD2-4062-F0A3880D13F1}"/>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7DEB04E2-B673-3FCB-DC3A-42847D2FB34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AC2D645A-F6F8-C650-3E42-BCDAE9CD0E45}"/>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9A23A32B-C963-3D7E-ACC4-4141B3C9AB49}"/>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479CF989-C68D-597F-3B40-2806B131C718}"/>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B4AB02F2-D087-B82A-EEE6-8289F453D93E}"/>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6076DB02-D0F1-E15F-1160-5AC0FF602CF6}"/>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8FE946F3-3F89-3EF9-DB9A-201BF14263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C74C1F49-500B-7A3A-1FC9-E162317B582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CD6996EB-8B0A-C2B5-4D05-3CF0CA70880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D5C85857-201B-2C84-4A58-CC15C3825F30}"/>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0BE8AB8A-9A93-2DFA-81C2-FCBEE1E2FBD2}"/>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F6B3F8EB-A672-D19B-5E25-13500034B117}"/>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6151C575-03E2-F831-8388-05AB341BF355}"/>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F499DB7C-C282-EA98-B49B-B8A074894B73}"/>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651DF4E9-C039-330C-F4D0-7B7CF6B83EBD}"/>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D3601745-DADA-E2B6-7F21-4483E3652A5E}"/>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FF29F681-219F-DC8D-D8A0-79089BA001E2}"/>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A65DA550-279F-010A-5B40-13D3CC958604}"/>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E9C123FB-DBCD-E72E-4978-29A3C25E27BD}"/>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0A010638-1FE3-EBD2-B308-095621B2D1BF}"/>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6602B3D5-6D0B-5113-5970-A9BAD0B362F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AEA62D19-63D2-EB61-68F0-D373C9C9FD4D}"/>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D7DE4F4F-12CC-0654-40CD-B9C6A2BEFCAC}"/>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E132BBD4-A17F-EF13-4B4B-EC072DE6EBBA}"/>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8B5843F1-2C7E-46C6-303B-6B3C901CFB46}"/>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DFD0C67E-1D59-623D-0F8A-A1B449BDA488}"/>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674E34FD-273D-F5B1-3745-5704E93B469A}"/>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A5EEFAD8-858A-7F9E-3622-4A86E9CE1DB3}"/>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8C7008AF-19FB-A475-9016-A20F450AE99E}"/>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B969D24F-A6A2-D9D5-544E-78A24B90D111}"/>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E38BF55F-E377-5A2B-4B2E-9B43D6C09755}"/>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5567A987-4604-2477-0CF2-05BB3FDC069A}"/>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0C553000-C283-AC89-6161-9ACECBD44C87}"/>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97E93FFF-ACDE-104D-4E00-30036F7B238E}"/>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608E522-D5D5-81DB-A36D-648EF6DB1D8F}"/>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3409A574-92DA-2BF9-475D-E6174C7D4273}"/>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1D9C34E1-2E8B-F52C-7071-77136A861590}"/>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F05CCE3A-CAE6-4F74-579D-A11D0A79A999}"/>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2EE1F056-C674-5F48-0814-D75267271620}"/>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205F314A-4125-6A68-61DA-86C4BE423116}"/>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3E00F7BC-2367-8A13-1D67-D32F907A800D}"/>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A7E12EEF-3CB4-EB5B-7CDC-9334E5056F56}"/>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645F534C-1638-FD56-3A74-5D0FC6F88777}"/>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C0B5FEFF-29A2-1E4A-E6B9-967BF18B4367}"/>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3E874362-AFD7-9499-A98D-6D5CFC5DEED3}"/>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22AFBBFC-3B87-5449-3F35-BF059B34ED2D}"/>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FC324039-7A18-CD31-0A81-7E098A51E2F6}"/>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27B8E7C6-883D-1F87-EEA8-EA65256B865B}"/>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C23F2560-FA38-58EF-5A1E-D70DA2E6BB2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B11A6AF6-0C83-C58B-5C4C-3EABC16C5DF0}"/>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41F32B10-C81F-3C73-2431-FD5B2B21088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245C9273-3039-91A5-F69D-300B3C60152E}"/>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B3FC2E58-AE55-C7C6-088B-4F005F4FB882}"/>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62F6832C-06F0-3FB1-5178-99B2E8A7E91A}"/>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E09BBB07-2375-BE2B-BECD-AE1CBA942769}"/>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D18B2284-6CA3-1147-AFA2-A8EC549DA318}"/>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2F316FD1-F01C-C870-3AA5-B085794CE51B}"/>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2FBC5F12-2ECB-B771-D501-121E199368CF}"/>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193D097C-F7A3-7CA3-286A-91A52F3A37B1}"/>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153A265B-683F-3DB6-244C-A6CA7ADD47F3}"/>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4DBBF319-3454-CD6C-9C7A-3B0129D3F779}"/>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52C48283-CC51-F882-361D-44643BD91B1B}"/>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39D51C26-25C7-B3F4-8825-80D6D1185EC2}"/>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ED511F55-B754-1AAE-F480-B5649A3B8F6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BF80DF37-D23D-DD03-4347-9EE8A738BC65}"/>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0F1D161F-8528-AACE-1877-BB94B8B4D868}"/>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38F61695-78C0-BBE5-E5F9-6F95C8DCEBBB}"/>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F5443297-0644-EB9F-76F8-8F82E711218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7F28E44A-1DEC-82C6-3073-4840ED3088E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217D051F-A24C-0C4D-90BD-200909FFEFFB}"/>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719AE899-AF82-D3C2-0F4D-4E03B349FA87}"/>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4B6084CA-9DD7-9CA1-38C7-E84E9DE0AECC}"/>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F92B1E9D-336A-33D6-300C-162AE9E0D7AE}"/>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50BD52F9-506F-1AE5-3738-F2D7974B5201}"/>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69065055-67D8-CC86-E13C-B339749E06B0}"/>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2797D4BD-6C1A-8D15-37F7-4609EBC79C5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CA1AC461-7F67-10FB-50D8-9D01542D83DC}"/>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42C56135-66BC-0FE9-1F1C-7DEBB4F06011}"/>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956B7299-4B73-4DFC-EFAC-633E00EA5E20}"/>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A7790895-A88C-6F1A-1936-161A588371DA}"/>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FD584B87-4FDD-8D76-4D2A-F72D200A9BCC}"/>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8579E1CC-CA9B-78FD-3C9D-78623DA7045F}"/>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D08CDD45-1F0C-0DEF-F139-98B9B07C7479}"/>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D214120E-536C-14A3-9C42-2F304B699BC2}"/>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9533E468-E857-28FB-5EB1-CBB1A3E16536}"/>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E6C37146-B607-1E1F-C12E-32FF1060CB95}"/>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5FAF8884-976D-9E99-58E4-F943987A349B}"/>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10CE65E9-B1C7-3814-3754-E35F8BB0569B}"/>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675D6E96-E708-8524-2812-77BE16B22405}"/>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3AA7B1FB-30DA-FDC0-435E-B8A0EB151C51}"/>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552863CE-CAEE-BCA1-F002-E1CB8B084CEF}"/>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FF77B341-FE37-4186-D422-408BFD826584}"/>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1753AEE8-CC7A-5973-4ECB-B85B7595F7C2}"/>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0F45FC6C-F6AF-2331-178F-2CD3548A6540}"/>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1A5247C9-B4CA-CFDE-BC48-0F844FD05FA3}"/>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4F510AE4-A946-46CD-9F93-A2E2B5A1AB23}"/>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438ABB3A-18FD-6184-976E-A8D7B139A035}"/>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C586FF2D-0576-4118-D0B0-170077727BCB}"/>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F5DF0353-1001-B14F-82F7-078E3FE6692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4B8D4BE7-3987-C444-747C-3D33DC9EA8CC}"/>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5B093A52-BFCC-36E3-553D-23A1A5724D24}"/>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DEADD3B5-EF60-B0ED-1796-BA0CEBFA4EE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0A27F8AF-BBCD-BFA5-FA62-5C349F1BD1B9}"/>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2CA2B645-BF96-CDF3-AAF1-1CC206B58627}"/>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E31E4BE3-93A3-1BFB-E9FC-744B9C5AD318}"/>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E4C37B29-F192-E3DA-C686-1206CDD3BB4C}"/>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30E5C24D-8190-9387-6876-F6AA5B27BA0D}"/>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0F41F3F8-E534-22B8-CEDE-1E6E98C7DBF4}"/>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3088DA1A-4250-44C4-DF53-BDB3D6BB7B29}"/>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D677CAA-F241-564D-68A1-B0957DF3A64B}"/>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4B37124F-CAA4-4DC4-E3B9-68ED1410858A}"/>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3AE598B1-BFD2-5B2E-C079-85E94D30B6C0}"/>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A1774462-E78B-B013-AFAB-9E0B296C1260}"/>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FCF1A0D-0991-F624-9304-9E20952DBAC2}"/>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6C949C19-02B1-B8F4-465B-4852335CE256}"/>
              </a:ext>
            </a:extLst>
          </p:cNvPr>
          <p:cNvPicPr>
            <a:picLocks noChangeAspect="1"/>
          </p:cNvPicPr>
          <p:nvPr/>
        </p:nvPicPr>
        <p:blipFill>
          <a:blip r:embed="rId23"/>
          <a:stretch>
            <a:fillRect/>
          </a:stretch>
        </p:blipFill>
        <p:spPr>
          <a:xfrm>
            <a:off x="753444" y="361357"/>
            <a:ext cx="3455901" cy="326028"/>
          </a:xfrm>
          <a:prstGeom prst="rect">
            <a:avLst/>
          </a:prstGeom>
        </p:spPr>
      </p:pic>
      <p:pic>
        <p:nvPicPr>
          <p:cNvPr id="5" name="Grafik 4">
            <a:extLst>
              <a:ext uri="{FF2B5EF4-FFF2-40B4-BE49-F238E27FC236}">
                <a16:creationId xmlns:a16="http://schemas.microsoft.com/office/drawing/2014/main" id="{472D411E-A58D-B50D-8017-885686CE7CBA}"/>
              </a:ext>
            </a:extLst>
          </p:cNvPr>
          <p:cNvPicPr>
            <a:picLocks noChangeAspect="1"/>
          </p:cNvPicPr>
          <p:nvPr/>
        </p:nvPicPr>
        <p:blipFill>
          <a:blip r:embed="rId24"/>
          <a:stretch>
            <a:fillRect/>
          </a:stretch>
        </p:blipFill>
        <p:spPr>
          <a:xfrm>
            <a:off x="2516267" y="820037"/>
            <a:ext cx="2660392" cy="326028"/>
          </a:xfrm>
          <a:prstGeom prst="rect">
            <a:avLst/>
          </a:prstGeom>
        </p:spPr>
      </p:pic>
      <p:pic>
        <p:nvPicPr>
          <p:cNvPr id="6" name="Grafik 5">
            <a:extLst>
              <a:ext uri="{FF2B5EF4-FFF2-40B4-BE49-F238E27FC236}">
                <a16:creationId xmlns:a16="http://schemas.microsoft.com/office/drawing/2014/main" id="{73773805-140E-7073-D82D-D8B579E8F5CC}"/>
              </a:ext>
            </a:extLst>
          </p:cNvPr>
          <p:cNvPicPr>
            <a:picLocks noChangeAspect="1"/>
          </p:cNvPicPr>
          <p:nvPr/>
        </p:nvPicPr>
        <p:blipFill>
          <a:blip r:embed="rId25"/>
          <a:stretch>
            <a:fillRect/>
          </a:stretch>
        </p:blipFill>
        <p:spPr>
          <a:xfrm>
            <a:off x="3996755" y="1337792"/>
            <a:ext cx="2925562" cy="326028"/>
          </a:xfrm>
          <a:prstGeom prst="rect">
            <a:avLst/>
          </a:prstGeom>
        </p:spPr>
      </p:pic>
      <p:pic>
        <p:nvPicPr>
          <p:cNvPr id="8" name="Grafik 7">
            <a:extLst>
              <a:ext uri="{FF2B5EF4-FFF2-40B4-BE49-F238E27FC236}">
                <a16:creationId xmlns:a16="http://schemas.microsoft.com/office/drawing/2014/main" id="{FE44CF0C-F9AB-7283-E480-269BD048CE0A}"/>
              </a:ext>
            </a:extLst>
          </p:cNvPr>
          <p:cNvPicPr>
            <a:picLocks noChangeAspect="1"/>
          </p:cNvPicPr>
          <p:nvPr/>
        </p:nvPicPr>
        <p:blipFill>
          <a:blip r:embed="rId26"/>
          <a:stretch>
            <a:fillRect/>
          </a:stretch>
        </p:blipFill>
        <p:spPr>
          <a:xfrm>
            <a:off x="7738053" y="1303601"/>
            <a:ext cx="2395222" cy="326028"/>
          </a:xfrm>
          <a:prstGeom prst="rect">
            <a:avLst/>
          </a:prstGeom>
        </p:spPr>
      </p:pic>
      <p:pic>
        <p:nvPicPr>
          <p:cNvPr id="9" name="Grafik 8">
            <a:extLst>
              <a:ext uri="{FF2B5EF4-FFF2-40B4-BE49-F238E27FC236}">
                <a16:creationId xmlns:a16="http://schemas.microsoft.com/office/drawing/2014/main" id="{940C92C6-A6A0-6871-C5F3-2B42B7651310}"/>
              </a:ext>
            </a:extLst>
          </p:cNvPr>
          <p:cNvPicPr>
            <a:picLocks noChangeAspect="1"/>
          </p:cNvPicPr>
          <p:nvPr/>
        </p:nvPicPr>
        <p:blipFill>
          <a:blip r:embed="rId27"/>
          <a:stretch>
            <a:fillRect/>
          </a:stretch>
        </p:blipFill>
        <p:spPr>
          <a:xfrm>
            <a:off x="6416860" y="3622275"/>
            <a:ext cx="1599713" cy="326028"/>
          </a:xfrm>
          <a:prstGeom prst="rect">
            <a:avLst/>
          </a:prstGeom>
        </p:spPr>
      </p:pic>
      <p:pic>
        <p:nvPicPr>
          <p:cNvPr id="10" name="Grafik 9">
            <a:extLst>
              <a:ext uri="{FF2B5EF4-FFF2-40B4-BE49-F238E27FC236}">
                <a16:creationId xmlns:a16="http://schemas.microsoft.com/office/drawing/2014/main" id="{1743C26C-F81F-1864-D39D-788158014B69}"/>
              </a:ext>
            </a:extLst>
          </p:cNvPr>
          <p:cNvPicPr>
            <a:picLocks noChangeAspect="1"/>
          </p:cNvPicPr>
          <p:nvPr/>
        </p:nvPicPr>
        <p:blipFill>
          <a:blip r:embed="rId28"/>
          <a:stretch>
            <a:fillRect/>
          </a:stretch>
        </p:blipFill>
        <p:spPr>
          <a:xfrm>
            <a:off x="4747111" y="4358140"/>
            <a:ext cx="2130052" cy="326028"/>
          </a:xfrm>
          <a:prstGeom prst="rect">
            <a:avLst/>
          </a:prstGeom>
        </p:spPr>
      </p:pic>
      <p:pic>
        <p:nvPicPr>
          <p:cNvPr id="12" name="Grafik 11">
            <a:extLst>
              <a:ext uri="{FF2B5EF4-FFF2-40B4-BE49-F238E27FC236}">
                <a16:creationId xmlns:a16="http://schemas.microsoft.com/office/drawing/2014/main" id="{526230EA-0D87-20B8-4335-9C0F9B7DFC75}"/>
              </a:ext>
            </a:extLst>
          </p:cNvPr>
          <p:cNvPicPr>
            <a:picLocks noChangeAspect="1"/>
          </p:cNvPicPr>
          <p:nvPr/>
        </p:nvPicPr>
        <p:blipFill>
          <a:blip r:embed="rId29"/>
          <a:srcRect r="49909" b="-7845"/>
          <a:stretch/>
        </p:blipFill>
        <p:spPr>
          <a:xfrm>
            <a:off x="4328705" y="5166214"/>
            <a:ext cx="2395222" cy="351604"/>
          </a:xfrm>
          <a:prstGeom prst="rect">
            <a:avLst/>
          </a:prstGeom>
        </p:spPr>
      </p:pic>
      <p:pic>
        <p:nvPicPr>
          <p:cNvPr id="13" name="Grafik 12">
            <a:extLst>
              <a:ext uri="{FF2B5EF4-FFF2-40B4-BE49-F238E27FC236}">
                <a16:creationId xmlns:a16="http://schemas.microsoft.com/office/drawing/2014/main" id="{D7706FE3-6E90-E105-F839-8021111D80CD}"/>
              </a:ext>
            </a:extLst>
          </p:cNvPr>
          <p:cNvPicPr>
            <a:picLocks noChangeAspect="1"/>
          </p:cNvPicPr>
          <p:nvPr/>
        </p:nvPicPr>
        <p:blipFill>
          <a:blip r:embed="rId30"/>
          <a:stretch>
            <a:fillRect/>
          </a:stretch>
        </p:blipFill>
        <p:spPr>
          <a:xfrm>
            <a:off x="4312057" y="6022243"/>
            <a:ext cx="1599713" cy="326028"/>
          </a:xfrm>
          <a:prstGeom prst="rect">
            <a:avLst/>
          </a:prstGeom>
        </p:spPr>
      </p:pic>
      <p:pic>
        <p:nvPicPr>
          <p:cNvPr id="14" name="Grafik 13">
            <a:extLst>
              <a:ext uri="{FF2B5EF4-FFF2-40B4-BE49-F238E27FC236}">
                <a16:creationId xmlns:a16="http://schemas.microsoft.com/office/drawing/2014/main" id="{F5B5DD33-95D3-B320-A9BB-9CCCC6C19287}"/>
              </a:ext>
            </a:extLst>
          </p:cNvPr>
          <p:cNvPicPr>
            <a:picLocks noChangeAspect="1"/>
          </p:cNvPicPr>
          <p:nvPr/>
        </p:nvPicPr>
        <p:blipFill>
          <a:blip r:embed="rId31"/>
          <a:stretch>
            <a:fillRect/>
          </a:stretch>
        </p:blipFill>
        <p:spPr>
          <a:xfrm>
            <a:off x="8271275" y="5577020"/>
            <a:ext cx="2130052" cy="999820"/>
          </a:xfrm>
          <a:prstGeom prst="rect">
            <a:avLst/>
          </a:prstGeom>
        </p:spPr>
      </p:pic>
      <p:pic>
        <p:nvPicPr>
          <p:cNvPr id="15" name="Grafik 14">
            <a:extLst>
              <a:ext uri="{FF2B5EF4-FFF2-40B4-BE49-F238E27FC236}">
                <a16:creationId xmlns:a16="http://schemas.microsoft.com/office/drawing/2014/main" id="{FEE1E11E-7E4B-809B-E47E-096E51E01102}"/>
              </a:ext>
            </a:extLst>
          </p:cNvPr>
          <p:cNvPicPr>
            <a:picLocks noChangeAspect="1"/>
          </p:cNvPicPr>
          <p:nvPr/>
        </p:nvPicPr>
        <p:blipFill>
          <a:blip r:embed="rId32"/>
          <a:stretch>
            <a:fillRect/>
          </a:stretch>
        </p:blipFill>
        <p:spPr>
          <a:xfrm>
            <a:off x="7804239" y="3891810"/>
            <a:ext cx="1864883" cy="326028"/>
          </a:xfrm>
          <a:prstGeom prst="rect">
            <a:avLst/>
          </a:prstGeom>
        </p:spPr>
      </p:pic>
      <p:pic>
        <p:nvPicPr>
          <p:cNvPr id="16" name="Grafik 15">
            <a:extLst>
              <a:ext uri="{FF2B5EF4-FFF2-40B4-BE49-F238E27FC236}">
                <a16:creationId xmlns:a16="http://schemas.microsoft.com/office/drawing/2014/main" id="{186F5F04-CDF8-F39F-55E7-7F65DD90D95A}"/>
              </a:ext>
            </a:extLst>
          </p:cNvPr>
          <p:cNvPicPr>
            <a:picLocks noChangeAspect="1"/>
          </p:cNvPicPr>
          <p:nvPr/>
        </p:nvPicPr>
        <p:blipFill>
          <a:blip r:embed="rId33"/>
          <a:stretch>
            <a:fillRect/>
          </a:stretch>
        </p:blipFill>
        <p:spPr>
          <a:xfrm>
            <a:off x="7378133" y="4322179"/>
            <a:ext cx="2395222" cy="326028"/>
          </a:xfrm>
          <a:prstGeom prst="rect">
            <a:avLst/>
          </a:prstGeom>
        </p:spPr>
      </p:pic>
      <p:pic>
        <p:nvPicPr>
          <p:cNvPr id="17" name="Grafik 16">
            <a:extLst>
              <a:ext uri="{FF2B5EF4-FFF2-40B4-BE49-F238E27FC236}">
                <a16:creationId xmlns:a16="http://schemas.microsoft.com/office/drawing/2014/main" id="{C5248666-D50F-E8F1-9F7E-93DAA557102E}"/>
              </a:ext>
            </a:extLst>
          </p:cNvPr>
          <p:cNvPicPr>
            <a:picLocks noChangeAspect="1"/>
          </p:cNvPicPr>
          <p:nvPr/>
        </p:nvPicPr>
        <p:blipFill>
          <a:blip r:embed="rId34"/>
          <a:stretch>
            <a:fillRect/>
          </a:stretch>
        </p:blipFill>
        <p:spPr>
          <a:xfrm>
            <a:off x="8190824" y="4683616"/>
            <a:ext cx="1334543" cy="326028"/>
          </a:xfrm>
          <a:prstGeom prst="rect">
            <a:avLst/>
          </a:prstGeom>
        </p:spPr>
      </p:pic>
      <p:pic>
        <p:nvPicPr>
          <p:cNvPr id="18" name="Grafik 17">
            <a:extLst>
              <a:ext uri="{FF2B5EF4-FFF2-40B4-BE49-F238E27FC236}">
                <a16:creationId xmlns:a16="http://schemas.microsoft.com/office/drawing/2014/main" id="{C5F75303-0888-5372-1D6E-7AB6B801FACE}"/>
              </a:ext>
            </a:extLst>
          </p:cNvPr>
          <p:cNvPicPr>
            <a:picLocks noChangeAspect="1"/>
          </p:cNvPicPr>
          <p:nvPr/>
        </p:nvPicPr>
        <p:blipFill>
          <a:blip r:embed="rId35"/>
          <a:stretch>
            <a:fillRect/>
          </a:stretch>
        </p:blipFill>
        <p:spPr>
          <a:xfrm>
            <a:off x="7258382" y="516717"/>
            <a:ext cx="1599713" cy="999821"/>
          </a:xfrm>
          <a:prstGeom prst="rect">
            <a:avLst/>
          </a:prstGeom>
        </p:spPr>
      </p:pic>
      <p:pic>
        <p:nvPicPr>
          <p:cNvPr id="19" name="Grafik 18">
            <a:extLst>
              <a:ext uri="{FF2B5EF4-FFF2-40B4-BE49-F238E27FC236}">
                <a16:creationId xmlns:a16="http://schemas.microsoft.com/office/drawing/2014/main" id="{28567494-6CD3-1E8A-7CE9-E8009A0BB601}"/>
              </a:ext>
            </a:extLst>
          </p:cNvPr>
          <p:cNvPicPr>
            <a:picLocks noChangeAspect="1"/>
          </p:cNvPicPr>
          <p:nvPr/>
        </p:nvPicPr>
        <p:blipFill>
          <a:blip r:embed="rId36"/>
          <a:stretch>
            <a:fillRect/>
          </a:stretch>
        </p:blipFill>
        <p:spPr>
          <a:xfrm>
            <a:off x="10224298" y="358892"/>
            <a:ext cx="1599713" cy="999821"/>
          </a:xfrm>
          <a:prstGeom prst="rect">
            <a:avLst/>
          </a:prstGeom>
        </p:spPr>
      </p:pic>
      <p:pic>
        <p:nvPicPr>
          <p:cNvPr id="20" name="Grafik 19">
            <a:extLst>
              <a:ext uri="{FF2B5EF4-FFF2-40B4-BE49-F238E27FC236}">
                <a16:creationId xmlns:a16="http://schemas.microsoft.com/office/drawing/2014/main" id="{DC821E5B-40F3-8360-05F2-4B02A5298852}"/>
              </a:ext>
            </a:extLst>
          </p:cNvPr>
          <p:cNvPicPr>
            <a:picLocks noChangeAspect="1"/>
          </p:cNvPicPr>
          <p:nvPr/>
        </p:nvPicPr>
        <p:blipFill>
          <a:blip r:embed="rId37"/>
          <a:stretch>
            <a:fillRect/>
          </a:stretch>
        </p:blipFill>
        <p:spPr>
          <a:xfrm>
            <a:off x="10942152" y="5091102"/>
            <a:ext cx="1864883" cy="999820"/>
          </a:xfrm>
          <a:prstGeom prst="rect">
            <a:avLst/>
          </a:prstGeom>
        </p:spPr>
      </p:pic>
      <p:sp>
        <p:nvSpPr>
          <p:cNvPr id="22" name="Pfeil: nach rechts 21">
            <a:extLst>
              <a:ext uri="{FF2B5EF4-FFF2-40B4-BE49-F238E27FC236}">
                <a16:creationId xmlns:a16="http://schemas.microsoft.com/office/drawing/2014/main" id="{C0B028B1-690F-B7EF-1ADB-F03C3FD6345A}"/>
              </a:ext>
            </a:extLst>
          </p:cNvPr>
          <p:cNvSpPr/>
          <p:nvPr/>
        </p:nvSpPr>
        <p:spPr>
          <a:xfrm rot="1800000">
            <a:off x="503187" y="1729344"/>
            <a:ext cx="447191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3" name="Pfeil: nach rechts 22">
            <a:extLst>
              <a:ext uri="{FF2B5EF4-FFF2-40B4-BE49-F238E27FC236}">
                <a16:creationId xmlns:a16="http://schemas.microsoft.com/office/drawing/2014/main" id="{68AF63F1-663C-2761-7B00-45753694A57B}"/>
              </a:ext>
            </a:extLst>
          </p:cNvPr>
          <p:cNvSpPr/>
          <p:nvPr/>
        </p:nvSpPr>
        <p:spPr>
          <a:xfrm rot="5400000">
            <a:off x="4753701" y="4528488"/>
            <a:ext cx="228388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4" name="Pfeil: nach rechts 23">
            <a:extLst>
              <a:ext uri="{FF2B5EF4-FFF2-40B4-BE49-F238E27FC236}">
                <a16:creationId xmlns:a16="http://schemas.microsoft.com/office/drawing/2014/main" id="{9A9C994D-054B-E6A4-F512-80B93F84A940}"/>
              </a:ext>
            </a:extLst>
          </p:cNvPr>
          <p:cNvSpPr/>
          <p:nvPr/>
        </p:nvSpPr>
        <p:spPr>
          <a:xfrm>
            <a:off x="7113550" y="5849621"/>
            <a:ext cx="1606721"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5" name="Pfeil: nach rechts 24">
            <a:extLst>
              <a:ext uri="{FF2B5EF4-FFF2-40B4-BE49-F238E27FC236}">
                <a16:creationId xmlns:a16="http://schemas.microsoft.com/office/drawing/2014/main" id="{C61BB492-6049-7184-BA85-55313BE7EBEF}"/>
              </a:ext>
            </a:extLst>
          </p:cNvPr>
          <p:cNvSpPr/>
          <p:nvPr/>
        </p:nvSpPr>
        <p:spPr>
          <a:xfrm rot="16200000">
            <a:off x="7455847" y="4148617"/>
            <a:ext cx="2514407"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6" name="Pfeil: nach rechts 25">
            <a:extLst>
              <a:ext uri="{FF2B5EF4-FFF2-40B4-BE49-F238E27FC236}">
                <a16:creationId xmlns:a16="http://schemas.microsoft.com/office/drawing/2014/main" id="{7D0F46A9-6387-2A6D-C6B5-AC6894703408}"/>
              </a:ext>
            </a:extLst>
          </p:cNvPr>
          <p:cNvSpPr/>
          <p:nvPr/>
        </p:nvSpPr>
        <p:spPr>
          <a:xfrm>
            <a:off x="8674318" y="740562"/>
            <a:ext cx="890880"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630E0353-8947-8B2F-D27F-1263EBE864F3}"/>
              </a:ext>
            </a:extLst>
          </p:cNvPr>
          <p:cNvSpPr/>
          <p:nvPr/>
        </p:nvSpPr>
        <p:spPr>
          <a:xfrm rot="5400000">
            <a:off x="9710964" y="3202787"/>
            <a:ext cx="3874849" cy="502351"/>
          </a:xfrm>
          <a:prstGeom prst="rightArrow">
            <a:avLst/>
          </a:prstGeom>
          <a:pattFill prst="dkHorz">
            <a:fgClr>
              <a:schemeClr val="bg1">
                <a:lumMod val="65000"/>
              </a:schemeClr>
            </a:fgClr>
            <a:bgClr>
              <a:schemeClr val="bg1"/>
            </a:bgClr>
          </a:patt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1912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D6805CA-E59D-6135-79DB-952E561904D8}"/>
              </a:ext>
            </a:extLst>
          </p:cNvPr>
          <p:cNvPicPr>
            <a:picLocks noChangeAspect="1"/>
          </p:cNvPicPr>
          <p:nvPr/>
        </p:nvPicPr>
        <p:blipFill>
          <a:blip r:embed="rId2"/>
          <a:stretch>
            <a:fillRect/>
          </a:stretch>
        </p:blipFill>
        <p:spPr>
          <a:xfrm>
            <a:off x="312596" y="904920"/>
            <a:ext cx="11566808" cy="5370614"/>
          </a:xfrm>
          <a:prstGeom prst="rect">
            <a:avLst/>
          </a:prstGeom>
        </p:spPr>
      </p:pic>
      <p:sp>
        <p:nvSpPr>
          <p:cNvPr id="5" name="Sprechblase: rechteckig 4">
            <a:extLst>
              <a:ext uri="{FF2B5EF4-FFF2-40B4-BE49-F238E27FC236}">
                <a16:creationId xmlns:a16="http://schemas.microsoft.com/office/drawing/2014/main" id="{4C4FF5D4-EC01-D163-43B9-3D8F4109BD50}"/>
              </a:ext>
            </a:extLst>
          </p:cNvPr>
          <p:cNvSpPr/>
          <p:nvPr/>
        </p:nvSpPr>
        <p:spPr>
          <a:xfrm>
            <a:off x="1636598" y="231901"/>
            <a:ext cx="1465943" cy="406400"/>
          </a:xfrm>
          <a:prstGeom prst="wedgeRectCallout">
            <a:avLst>
              <a:gd name="adj1" fmla="val -42615"/>
              <a:gd name="adj2" fmla="val 126786"/>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Emoji „Win+.“</a:t>
            </a:r>
            <a:endParaRPr lang="de-AT"/>
          </a:p>
        </p:txBody>
      </p:sp>
      <p:sp>
        <p:nvSpPr>
          <p:cNvPr id="6" name="Sprechblase: rechteckig 5">
            <a:extLst>
              <a:ext uri="{FF2B5EF4-FFF2-40B4-BE49-F238E27FC236}">
                <a16:creationId xmlns:a16="http://schemas.microsoft.com/office/drawing/2014/main" id="{FBDACFA8-4143-CF1E-A65C-D7F4623223C2}"/>
              </a:ext>
            </a:extLst>
          </p:cNvPr>
          <p:cNvSpPr/>
          <p:nvPr/>
        </p:nvSpPr>
        <p:spPr>
          <a:xfrm>
            <a:off x="2380883" y="1580162"/>
            <a:ext cx="1465943" cy="406400"/>
          </a:xfrm>
          <a:prstGeom prst="wedgeRectCallout">
            <a:avLst>
              <a:gd name="adj1" fmla="val 79167"/>
              <a:gd name="adj2" fmla="val 148215"/>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Sparklines</a:t>
            </a:r>
            <a:endParaRPr lang="de-AT"/>
          </a:p>
        </p:txBody>
      </p:sp>
      <p:sp>
        <p:nvSpPr>
          <p:cNvPr id="7" name="Sprechblase: rechteckig 6">
            <a:extLst>
              <a:ext uri="{FF2B5EF4-FFF2-40B4-BE49-F238E27FC236}">
                <a16:creationId xmlns:a16="http://schemas.microsoft.com/office/drawing/2014/main" id="{37590958-EEC2-D73F-39E8-0B4AC5227EA8}"/>
              </a:ext>
            </a:extLst>
          </p:cNvPr>
          <p:cNvSpPr/>
          <p:nvPr/>
        </p:nvSpPr>
        <p:spPr>
          <a:xfrm>
            <a:off x="10413461" y="3850265"/>
            <a:ext cx="1465943" cy="939638"/>
          </a:xfrm>
          <a:prstGeom prst="wedgeRectCallout">
            <a:avLst>
              <a:gd name="adj1" fmla="val -83208"/>
              <a:gd name="adj2" fmla="val -41582"/>
            </a:avLst>
          </a:prstGeom>
          <a:solidFill>
            <a:schemeClr val="accent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Conditional formatting</a:t>
            </a:r>
          </a:p>
          <a:p>
            <a:pPr algn="ctr"/>
            <a:r>
              <a:rPr lang="de-DE"/>
              <a:t>bars</a:t>
            </a:r>
            <a:endParaRPr lang="de-AT"/>
          </a:p>
        </p:txBody>
      </p:sp>
      <p:sp>
        <p:nvSpPr>
          <p:cNvPr id="8" name="Sprechblase: rechteckig 7">
            <a:extLst>
              <a:ext uri="{FF2B5EF4-FFF2-40B4-BE49-F238E27FC236}">
                <a16:creationId xmlns:a16="http://schemas.microsoft.com/office/drawing/2014/main" id="{26074486-28BF-1D42-D044-B982D4404CAF}"/>
              </a:ext>
            </a:extLst>
          </p:cNvPr>
          <p:cNvSpPr/>
          <p:nvPr/>
        </p:nvSpPr>
        <p:spPr>
          <a:xfrm>
            <a:off x="99318" y="5686461"/>
            <a:ext cx="1892497" cy="939638"/>
          </a:xfrm>
          <a:prstGeom prst="wedgeRectCallout">
            <a:avLst>
              <a:gd name="adj1" fmla="val 95581"/>
              <a:gd name="adj2" fmla="val -1377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Tabellen-Header:Timeseries variable name</a:t>
            </a:r>
            <a:endParaRPr lang="de-AT" sz="1400"/>
          </a:p>
        </p:txBody>
      </p:sp>
      <p:sp>
        <p:nvSpPr>
          <p:cNvPr id="9" name="Sprechblase: rechteckig 8">
            <a:extLst>
              <a:ext uri="{FF2B5EF4-FFF2-40B4-BE49-F238E27FC236}">
                <a16:creationId xmlns:a16="http://schemas.microsoft.com/office/drawing/2014/main" id="{6F1369F7-DFC7-FBBB-0899-5394E5523951}"/>
              </a:ext>
            </a:extLst>
          </p:cNvPr>
          <p:cNvSpPr/>
          <p:nvPr/>
        </p:nvSpPr>
        <p:spPr>
          <a:xfrm>
            <a:off x="10116996" y="1374739"/>
            <a:ext cx="1465943" cy="939638"/>
          </a:xfrm>
          <a:prstGeom prst="wedgeRectCallout">
            <a:avLst>
              <a:gd name="adj1" fmla="val -142615"/>
              <a:gd name="adj2" fmla="val -1532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„Verständlicher“ Name</a:t>
            </a:r>
            <a:endParaRPr lang="de-AT"/>
          </a:p>
        </p:txBody>
      </p:sp>
      <p:sp>
        <p:nvSpPr>
          <p:cNvPr id="10" name="Sprechblase: rechteckig 9">
            <a:extLst>
              <a:ext uri="{FF2B5EF4-FFF2-40B4-BE49-F238E27FC236}">
                <a16:creationId xmlns:a16="http://schemas.microsoft.com/office/drawing/2014/main" id="{E7993907-F6AF-0D9C-BBA3-DCFBF13F6A53}"/>
              </a:ext>
            </a:extLst>
          </p:cNvPr>
          <p:cNvSpPr/>
          <p:nvPr/>
        </p:nvSpPr>
        <p:spPr>
          <a:xfrm>
            <a:off x="2205093" y="3426293"/>
            <a:ext cx="1465943" cy="619293"/>
          </a:xfrm>
          <a:prstGeom prst="wedgeRectCallout">
            <a:avLst>
              <a:gd name="adj1" fmla="val 180158"/>
              <a:gd name="adj2" fmla="val -133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Monatssummen oder Mittelwerte</a:t>
            </a:r>
            <a:endParaRPr lang="de-AT" sz="1400"/>
          </a:p>
        </p:txBody>
      </p:sp>
      <p:sp>
        <p:nvSpPr>
          <p:cNvPr id="11" name="Sprechblase: rechteckig 10">
            <a:extLst>
              <a:ext uri="{FF2B5EF4-FFF2-40B4-BE49-F238E27FC236}">
                <a16:creationId xmlns:a16="http://schemas.microsoft.com/office/drawing/2014/main" id="{ADA2EBF3-7B8F-B318-0472-97B87AAB8E28}"/>
              </a:ext>
            </a:extLst>
          </p:cNvPr>
          <p:cNvSpPr/>
          <p:nvPr/>
        </p:nvSpPr>
        <p:spPr>
          <a:xfrm>
            <a:off x="1045567" y="4662877"/>
            <a:ext cx="1465943" cy="939638"/>
          </a:xfrm>
          <a:prstGeom prst="wedgeRectCallout">
            <a:avLst>
              <a:gd name="adj1" fmla="val 72237"/>
              <a:gd name="adj2" fmla="val 480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a:t>Einheit</a:t>
            </a:r>
            <a:endParaRPr lang="de-AT"/>
          </a:p>
        </p:txBody>
      </p:sp>
      <p:sp>
        <p:nvSpPr>
          <p:cNvPr id="12" name="Sprechblase: rechteckig 11">
            <a:extLst>
              <a:ext uri="{FF2B5EF4-FFF2-40B4-BE49-F238E27FC236}">
                <a16:creationId xmlns:a16="http://schemas.microsoft.com/office/drawing/2014/main" id="{687BD0E6-A142-ECD9-728A-389F67D83EE0}"/>
              </a:ext>
            </a:extLst>
          </p:cNvPr>
          <p:cNvSpPr/>
          <p:nvPr/>
        </p:nvSpPr>
        <p:spPr>
          <a:xfrm>
            <a:off x="3113854" y="6257312"/>
            <a:ext cx="2228482" cy="619293"/>
          </a:xfrm>
          <a:prstGeom prst="wedgeRectCallout">
            <a:avLst>
              <a:gd name="adj1" fmla="val 118772"/>
              <a:gd name="adj2" fmla="val 630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600"/>
              <a:t>Tabellenwerte: Spalten Formeln</a:t>
            </a:r>
            <a:endParaRPr lang="de-AT" sz="1600"/>
          </a:p>
        </p:txBody>
      </p:sp>
      <p:sp>
        <p:nvSpPr>
          <p:cNvPr id="13" name="Sprechblase: rechteckig 12">
            <a:extLst>
              <a:ext uri="{FF2B5EF4-FFF2-40B4-BE49-F238E27FC236}">
                <a16:creationId xmlns:a16="http://schemas.microsoft.com/office/drawing/2014/main" id="{816F3D12-279F-DE6B-A3B2-060FDF5C10E8}"/>
              </a:ext>
            </a:extLst>
          </p:cNvPr>
          <p:cNvSpPr/>
          <p:nvPr/>
        </p:nvSpPr>
        <p:spPr>
          <a:xfrm>
            <a:off x="6459396" y="168482"/>
            <a:ext cx="1465943" cy="939638"/>
          </a:xfrm>
          <a:prstGeom prst="wedgeRectCallout">
            <a:avLst>
              <a:gd name="adj1" fmla="val 28053"/>
              <a:gd name="adj2" fmla="val 57532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Column= Zeitreihe einer Variable</a:t>
            </a:r>
            <a:endParaRPr lang="de-AT" sz="1400"/>
          </a:p>
        </p:txBody>
      </p:sp>
      <p:sp>
        <p:nvSpPr>
          <p:cNvPr id="14" name="Sprechblase: rechteckig 13">
            <a:extLst>
              <a:ext uri="{FF2B5EF4-FFF2-40B4-BE49-F238E27FC236}">
                <a16:creationId xmlns:a16="http://schemas.microsoft.com/office/drawing/2014/main" id="{05A8967D-F73C-E002-F44C-F4E62CA0860F}"/>
              </a:ext>
            </a:extLst>
          </p:cNvPr>
          <p:cNvSpPr/>
          <p:nvPr/>
        </p:nvSpPr>
        <p:spPr>
          <a:xfrm>
            <a:off x="4786356" y="-56817"/>
            <a:ext cx="1892497" cy="939638"/>
          </a:xfrm>
          <a:prstGeom prst="wedgeRectCallout">
            <a:avLst>
              <a:gd name="adj1" fmla="val 54646"/>
              <a:gd name="adj2" fmla="val 56199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Tabelle „sim“</a:t>
            </a:r>
          </a:p>
        </p:txBody>
      </p:sp>
      <p:sp>
        <p:nvSpPr>
          <p:cNvPr id="15" name="Sprechblase: rechteckig 14">
            <a:extLst>
              <a:ext uri="{FF2B5EF4-FFF2-40B4-BE49-F238E27FC236}">
                <a16:creationId xmlns:a16="http://schemas.microsoft.com/office/drawing/2014/main" id="{662B739D-0CEC-51EA-63F2-7A63659AABD3}"/>
              </a:ext>
            </a:extLst>
          </p:cNvPr>
          <p:cNvSpPr/>
          <p:nvPr/>
        </p:nvSpPr>
        <p:spPr>
          <a:xfrm>
            <a:off x="8224499" y="6033190"/>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ganze von außerhalb =sim[Irr_south]</a:t>
            </a:r>
          </a:p>
        </p:txBody>
      </p:sp>
      <p:sp>
        <p:nvSpPr>
          <p:cNvPr id="16" name="Sprechblase: rechteckig 15">
            <a:extLst>
              <a:ext uri="{FF2B5EF4-FFF2-40B4-BE49-F238E27FC236}">
                <a16:creationId xmlns:a16="http://schemas.microsoft.com/office/drawing/2014/main" id="{F51BB903-5630-4253-2055-930346122E2C}"/>
              </a:ext>
            </a:extLst>
          </p:cNvPr>
          <p:cNvSpPr/>
          <p:nvPr/>
        </p:nvSpPr>
        <p:spPr>
          <a:xfrm>
            <a:off x="10266308" y="6117123"/>
            <a:ext cx="1892497" cy="508963"/>
          </a:xfrm>
          <a:prstGeom prst="wedgeRectCallout">
            <a:avLst>
              <a:gd name="adj1" fmla="val -90785"/>
              <a:gd name="adj2" fmla="val -176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400"/>
              <a:t>samerow  in table = [@[Irr_south]]</a:t>
            </a:r>
          </a:p>
        </p:txBody>
      </p:sp>
    </p:spTree>
    <p:extLst>
      <p:ext uri="{BB962C8B-B14F-4D97-AF65-F5344CB8AC3E}">
        <p14:creationId xmlns:p14="http://schemas.microsoft.com/office/powerpoint/2010/main" val="50584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Effect transition="in" filter="fade">
                                      <p:cBhvr>
                                        <p:cTn id="8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48D7-2125-9ECD-6A97-DE5FEE29980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4D2B97-64D9-1907-6CD4-53967CF5586D}"/>
              </a:ext>
            </a:extLst>
          </p:cNvPr>
          <p:cNvSpPr>
            <a:spLocks noGrp="1"/>
          </p:cNvSpPr>
          <p:nvPr>
            <p:ph type="title"/>
          </p:nvPr>
        </p:nvSpPr>
        <p:spPr>
          <a:xfrm>
            <a:off x="239711" y="317214"/>
            <a:ext cx="11671393" cy="622300"/>
          </a:xfrm>
        </p:spPr>
        <p:txBody>
          <a:bodyPr>
            <a:normAutofit fontScale="90000"/>
          </a:bodyPr>
          <a:lstStyle/>
          <a:p>
            <a:r>
              <a:rPr lang="de-DE"/>
              <a:t>Simulation</a:t>
            </a:r>
            <a:endParaRPr lang="de-AT"/>
          </a:p>
        </p:txBody>
      </p:sp>
      <p:sp>
        <p:nvSpPr>
          <p:cNvPr id="4" name="Inhaltsplatzhalter 3">
            <a:extLst>
              <a:ext uri="{FF2B5EF4-FFF2-40B4-BE49-F238E27FC236}">
                <a16:creationId xmlns:a16="http://schemas.microsoft.com/office/drawing/2014/main" id="{15248956-1ACD-E196-B5E9-20F27C1BF6F8}"/>
              </a:ext>
            </a:extLst>
          </p:cNvPr>
          <p:cNvSpPr>
            <a:spLocks noGrp="1"/>
          </p:cNvSpPr>
          <p:nvPr>
            <p:ph idx="1"/>
          </p:nvPr>
        </p:nvSpPr>
        <p:spPr/>
        <p:txBody>
          <a:bodyPr/>
          <a:lstStyle/>
          <a:p>
            <a:endParaRPr lang="de-AT"/>
          </a:p>
        </p:txBody>
      </p:sp>
      <p:pic>
        <p:nvPicPr>
          <p:cNvPr id="28" name="Grafik 27">
            <a:extLst>
              <a:ext uri="{FF2B5EF4-FFF2-40B4-BE49-F238E27FC236}">
                <a16:creationId xmlns:a16="http://schemas.microsoft.com/office/drawing/2014/main" id="{C048EAAF-B980-1AF1-2781-B12F4AD2ABAD}"/>
              </a:ext>
            </a:extLst>
          </p:cNvPr>
          <p:cNvPicPr>
            <a:picLocks noChangeAspect="1"/>
          </p:cNvPicPr>
          <p:nvPr/>
        </p:nvPicPr>
        <p:blipFill>
          <a:blip r:embed="rId2"/>
          <a:srcRect b="5061"/>
          <a:stretch/>
        </p:blipFill>
        <p:spPr>
          <a:xfrm>
            <a:off x="378622" y="360438"/>
            <a:ext cx="2830492" cy="2850105"/>
          </a:xfrm>
          <a:prstGeom prst="rect">
            <a:avLst/>
          </a:prstGeom>
        </p:spPr>
      </p:pic>
      <p:pic>
        <p:nvPicPr>
          <p:cNvPr id="33" name="Grafik 32">
            <a:extLst>
              <a:ext uri="{FF2B5EF4-FFF2-40B4-BE49-F238E27FC236}">
                <a16:creationId xmlns:a16="http://schemas.microsoft.com/office/drawing/2014/main" id="{C5A27760-C33F-E70B-B183-68ABEBC5960F}"/>
              </a:ext>
            </a:extLst>
          </p:cNvPr>
          <p:cNvPicPr>
            <a:picLocks noChangeAspect="1"/>
          </p:cNvPicPr>
          <p:nvPr/>
        </p:nvPicPr>
        <p:blipFill>
          <a:blip r:embed="rId3"/>
          <a:stretch>
            <a:fillRect/>
          </a:stretch>
        </p:blipFill>
        <p:spPr>
          <a:xfrm>
            <a:off x="4138992" y="203748"/>
            <a:ext cx="3618450" cy="2850104"/>
          </a:xfrm>
          <a:prstGeom prst="rect">
            <a:avLst/>
          </a:prstGeom>
        </p:spPr>
      </p:pic>
      <p:pic>
        <p:nvPicPr>
          <p:cNvPr id="34" name="Grafik 33">
            <a:extLst>
              <a:ext uri="{FF2B5EF4-FFF2-40B4-BE49-F238E27FC236}">
                <a16:creationId xmlns:a16="http://schemas.microsoft.com/office/drawing/2014/main" id="{0A796853-7DED-815E-2DB7-5DF6B35712E0}"/>
              </a:ext>
            </a:extLst>
          </p:cNvPr>
          <p:cNvPicPr>
            <a:picLocks noChangeAspect="1"/>
          </p:cNvPicPr>
          <p:nvPr/>
        </p:nvPicPr>
        <p:blipFill>
          <a:blip r:embed="rId4"/>
          <a:stretch>
            <a:fillRect/>
          </a:stretch>
        </p:blipFill>
        <p:spPr>
          <a:xfrm>
            <a:off x="8177632" y="203748"/>
            <a:ext cx="2416678" cy="2850104"/>
          </a:xfrm>
          <a:prstGeom prst="rect">
            <a:avLst/>
          </a:prstGeom>
        </p:spPr>
      </p:pic>
      <p:pic>
        <p:nvPicPr>
          <p:cNvPr id="5" name="Grafik 4">
            <a:extLst>
              <a:ext uri="{FF2B5EF4-FFF2-40B4-BE49-F238E27FC236}">
                <a16:creationId xmlns:a16="http://schemas.microsoft.com/office/drawing/2014/main" id="{49EED559-912A-406C-5F84-B23FB840856C}"/>
              </a:ext>
            </a:extLst>
          </p:cNvPr>
          <p:cNvPicPr>
            <a:picLocks noChangeAspect="1"/>
          </p:cNvPicPr>
          <p:nvPr/>
        </p:nvPicPr>
        <p:blipFill>
          <a:blip r:embed="rId5"/>
          <a:stretch>
            <a:fillRect/>
          </a:stretch>
        </p:blipFill>
        <p:spPr>
          <a:xfrm>
            <a:off x="3584725" y="2252065"/>
            <a:ext cx="9812264" cy="4954326"/>
          </a:xfrm>
          <a:prstGeom prst="rect">
            <a:avLst/>
          </a:prstGeom>
        </p:spPr>
      </p:pic>
    </p:spTree>
    <p:extLst>
      <p:ext uri="{BB962C8B-B14F-4D97-AF65-F5344CB8AC3E}">
        <p14:creationId xmlns:p14="http://schemas.microsoft.com/office/powerpoint/2010/main" val="3383739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0FCE6095-BEC7-F2D1-E6CD-4A1210D7B933}"/>
              </a:ext>
            </a:extLst>
          </p:cNvPr>
          <p:cNvPicPr>
            <a:picLocks noChangeAspect="1"/>
          </p:cNvPicPr>
          <p:nvPr/>
        </p:nvPicPr>
        <p:blipFill>
          <a:blip r:embed="rId2"/>
          <a:stretch>
            <a:fillRect/>
          </a:stretch>
        </p:blipFill>
        <p:spPr>
          <a:xfrm>
            <a:off x="-1215113" y="203203"/>
            <a:ext cx="6403918" cy="1924559"/>
          </a:xfrm>
          <a:prstGeom prst="rect">
            <a:avLst/>
          </a:prstGeom>
        </p:spPr>
      </p:pic>
      <p:pic>
        <p:nvPicPr>
          <p:cNvPr id="9" name="Grafik 8">
            <a:extLst>
              <a:ext uri="{FF2B5EF4-FFF2-40B4-BE49-F238E27FC236}">
                <a16:creationId xmlns:a16="http://schemas.microsoft.com/office/drawing/2014/main" id="{268183A8-286D-35C8-BC4E-37E2D338FB88}"/>
              </a:ext>
            </a:extLst>
          </p:cNvPr>
          <p:cNvPicPr>
            <a:picLocks noChangeAspect="1"/>
          </p:cNvPicPr>
          <p:nvPr/>
        </p:nvPicPr>
        <p:blipFill>
          <a:blip r:embed="rId3"/>
          <a:stretch>
            <a:fillRect/>
          </a:stretch>
        </p:blipFill>
        <p:spPr>
          <a:xfrm>
            <a:off x="3655914" y="131964"/>
            <a:ext cx="8536086" cy="1995154"/>
          </a:xfrm>
          <a:prstGeom prst="rect">
            <a:avLst/>
          </a:prstGeom>
        </p:spPr>
      </p:pic>
      <p:pic>
        <p:nvPicPr>
          <p:cNvPr id="10" name="Grafik 9">
            <a:extLst>
              <a:ext uri="{FF2B5EF4-FFF2-40B4-BE49-F238E27FC236}">
                <a16:creationId xmlns:a16="http://schemas.microsoft.com/office/drawing/2014/main" id="{C4FAA5F6-455D-27DC-E546-215C53990EE7}"/>
              </a:ext>
            </a:extLst>
          </p:cNvPr>
          <p:cNvPicPr>
            <a:picLocks noChangeAspect="1"/>
          </p:cNvPicPr>
          <p:nvPr/>
        </p:nvPicPr>
        <p:blipFill>
          <a:blip r:embed="rId4"/>
          <a:stretch>
            <a:fillRect/>
          </a:stretch>
        </p:blipFill>
        <p:spPr>
          <a:xfrm>
            <a:off x="540769" y="1274999"/>
            <a:ext cx="11292102" cy="1285518"/>
          </a:xfrm>
          <a:prstGeom prst="rect">
            <a:avLst/>
          </a:prstGeom>
        </p:spPr>
      </p:pic>
      <p:pic>
        <p:nvPicPr>
          <p:cNvPr id="11" name="Grafik 10">
            <a:extLst>
              <a:ext uri="{FF2B5EF4-FFF2-40B4-BE49-F238E27FC236}">
                <a16:creationId xmlns:a16="http://schemas.microsoft.com/office/drawing/2014/main" id="{FC92900F-888A-5A9C-ACF1-1B253C8487B3}"/>
              </a:ext>
            </a:extLst>
          </p:cNvPr>
          <p:cNvPicPr>
            <a:picLocks noChangeAspect="1"/>
          </p:cNvPicPr>
          <p:nvPr/>
        </p:nvPicPr>
        <p:blipFill>
          <a:blip r:embed="rId5"/>
          <a:stretch>
            <a:fillRect/>
          </a:stretch>
        </p:blipFill>
        <p:spPr>
          <a:xfrm>
            <a:off x="1341766" y="1898675"/>
            <a:ext cx="6081486" cy="1947256"/>
          </a:xfrm>
          <a:prstGeom prst="rect">
            <a:avLst/>
          </a:prstGeom>
        </p:spPr>
      </p:pic>
      <p:pic>
        <p:nvPicPr>
          <p:cNvPr id="12" name="Grafik 11">
            <a:extLst>
              <a:ext uri="{FF2B5EF4-FFF2-40B4-BE49-F238E27FC236}">
                <a16:creationId xmlns:a16="http://schemas.microsoft.com/office/drawing/2014/main" id="{08AFD6E6-B1FC-90BA-B0EA-D4C6591C1DE2}"/>
              </a:ext>
            </a:extLst>
          </p:cNvPr>
          <p:cNvPicPr>
            <a:picLocks noChangeAspect="1"/>
          </p:cNvPicPr>
          <p:nvPr/>
        </p:nvPicPr>
        <p:blipFill>
          <a:blip r:embed="rId6"/>
          <a:stretch>
            <a:fillRect/>
          </a:stretch>
        </p:blipFill>
        <p:spPr>
          <a:xfrm>
            <a:off x="7575664" y="1910568"/>
            <a:ext cx="2019670" cy="1935364"/>
          </a:xfrm>
          <a:prstGeom prst="rect">
            <a:avLst/>
          </a:prstGeom>
        </p:spPr>
      </p:pic>
      <p:pic>
        <p:nvPicPr>
          <p:cNvPr id="13" name="Grafik 12">
            <a:extLst>
              <a:ext uri="{FF2B5EF4-FFF2-40B4-BE49-F238E27FC236}">
                <a16:creationId xmlns:a16="http://schemas.microsoft.com/office/drawing/2014/main" id="{119C1219-44C5-A206-B1AE-DC8AB1628755}"/>
              </a:ext>
            </a:extLst>
          </p:cNvPr>
          <p:cNvPicPr>
            <a:picLocks noChangeAspect="1"/>
          </p:cNvPicPr>
          <p:nvPr/>
        </p:nvPicPr>
        <p:blipFill>
          <a:blip r:embed="rId7"/>
          <a:stretch>
            <a:fillRect/>
          </a:stretch>
        </p:blipFill>
        <p:spPr>
          <a:xfrm>
            <a:off x="140822" y="2761011"/>
            <a:ext cx="5239657" cy="1969067"/>
          </a:xfrm>
          <a:prstGeom prst="rect">
            <a:avLst/>
          </a:prstGeom>
        </p:spPr>
      </p:pic>
      <p:pic>
        <p:nvPicPr>
          <p:cNvPr id="15" name="Grafik 14">
            <a:extLst>
              <a:ext uri="{FF2B5EF4-FFF2-40B4-BE49-F238E27FC236}">
                <a16:creationId xmlns:a16="http://schemas.microsoft.com/office/drawing/2014/main" id="{97E1B380-3BF8-39BD-7D48-A85774A57BE4}"/>
              </a:ext>
            </a:extLst>
          </p:cNvPr>
          <p:cNvPicPr>
            <a:picLocks noChangeAspect="1"/>
          </p:cNvPicPr>
          <p:nvPr/>
        </p:nvPicPr>
        <p:blipFill>
          <a:blip r:embed="rId8"/>
          <a:stretch>
            <a:fillRect/>
          </a:stretch>
        </p:blipFill>
        <p:spPr>
          <a:xfrm>
            <a:off x="5177125" y="2865297"/>
            <a:ext cx="2243264" cy="1935365"/>
          </a:xfrm>
          <a:prstGeom prst="rect">
            <a:avLst/>
          </a:prstGeom>
        </p:spPr>
      </p:pic>
      <p:pic>
        <p:nvPicPr>
          <p:cNvPr id="16" name="Grafik 15">
            <a:extLst>
              <a:ext uri="{FF2B5EF4-FFF2-40B4-BE49-F238E27FC236}">
                <a16:creationId xmlns:a16="http://schemas.microsoft.com/office/drawing/2014/main" id="{3572AB4A-CDBC-1DBC-6887-4D82CC2FD959}"/>
              </a:ext>
            </a:extLst>
          </p:cNvPr>
          <p:cNvPicPr>
            <a:picLocks noChangeAspect="1"/>
          </p:cNvPicPr>
          <p:nvPr/>
        </p:nvPicPr>
        <p:blipFill>
          <a:blip r:embed="rId9"/>
          <a:stretch>
            <a:fillRect/>
          </a:stretch>
        </p:blipFill>
        <p:spPr>
          <a:xfrm>
            <a:off x="7498347" y="2865296"/>
            <a:ext cx="4032010" cy="1935365"/>
          </a:xfrm>
          <a:prstGeom prst="rect">
            <a:avLst/>
          </a:prstGeom>
        </p:spPr>
      </p:pic>
      <p:pic>
        <p:nvPicPr>
          <p:cNvPr id="17" name="Grafik 16">
            <a:extLst>
              <a:ext uri="{FF2B5EF4-FFF2-40B4-BE49-F238E27FC236}">
                <a16:creationId xmlns:a16="http://schemas.microsoft.com/office/drawing/2014/main" id="{B9AE564A-841D-0363-BC3D-0508E0637552}"/>
              </a:ext>
            </a:extLst>
          </p:cNvPr>
          <p:cNvPicPr>
            <a:picLocks noChangeAspect="1"/>
          </p:cNvPicPr>
          <p:nvPr/>
        </p:nvPicPr>
        <p:blipFill>
          <a:blip r:embed="rId10"/>
          <a:stretch>
            <a:fillRect/>
          </a:stretch>
        </p:blipFill>
        <p:spPr>
          <a:xfrm>
            <a:off x="498348" y="4159527"/>
            <a:ext cx="2690450" cy="1935365"/>
          </a:xfrm>
          <a:prstGeom prst="rect">
            <a:avLst/>
          </a:prstGeom>
        </p:spPr>
      </p:pic>
      <p:pic>
        <p:nvPicPr>
          <p:cNvPr id="18" name="Grafik 17">
            <a:extLst>
              <a:ext uri="{FF2B5EF4-FFF2-40B4-BE49-F238E27FC236}">
                <a16:creationId xmlns:a16="http://schemas.microsoft.com/office/drawing/2014/main" id="{DD39B9CC-6F7B-DF50-69EF-04942DE41C6D}"/>
              </a:ext>
            </a:extLst>
          </p:cNvPr>
          <p:cNvPicPr>
            <a:picLocks noChangeAspect="1"/>
          </p:cNvPicPr>
          <p:nvPr/>
        </p:nvPicPr>
        <p:blipFill>
          <a:blip r:embed="rId11"/>
          <a:stretch>
            <a:fillRect/>
          </a:stretch>
        </p:blipFill>
        <p:spPr>
          <a:xfrm>
            <a:off x="3085859" y="4012852"/>
            <a:ext cx="1749710" cy="1885402"/>
          </a:xfrm>
          <a:prstGeom prst="rect">
            <a:avLst/>
          </a:prstGeom>
        </p:spPr>
      </p:pic>
      <p:pic>
        <p:nvPicPr>
          <p:cNvPr id="19" name="Grafik 18">
            <a:extLst>
              <a:ext uri="{FF2B5EF4-FFF2-40B4-BE49-F238E27FC236}">
                <a16:creationId xmlns:a16="http://schemas.microsoft.com/office/drawing/2014/main" id="{EE405A6C-073D-9108-EBE2-2B11EF89BA7D}"/>
              </a:ext>
            </a:extLst>
          </p:cNvPr>
          <p:cNvPicPr>
            <a:picLocks noChangeAspect="1"/>
          </p:cNvPicPr>
          <p:nvPr/>
        </p:nvPicPr>
        <p:blipFill>
          <a:blip r:embed="rId12"/>
          <a:stretch>
            <a:fillRect/>
          </a:stretch>
        </p:blipFill>
        <p:spPr>
          <a:xfrm>
            <a:off x="4635668" y="3962890"/>
            <a:ext cx="2690450" cy="1935364"/>
          </a:xfrm>
          <a:prstGeom prst="rect">
            <a:avLst/>
          </a:prstGeom>
        </p:spPr>
      </p:pic>
      <p:pic>
        <p:nvPicPr>
          <p:cNvPr id="22" name="Grafik 21">
            <a:extLst>
              <a:ext uri="{FF2B5EF4-FFF2-40B4-BE49-F238E27FC236}">
                <a16:creationId xmlns:a16="http://schemas.microsoft.com/office/drawing/2014/main" id="{39C6E4CA-88F6-9039-35DE-74DD3AC085CC}"/>
              </a:ext>
            </a:extLst>
          </p:cNvPr>
          <p:cNvPicPr>
            <a:picLocks noChangeAspect="1"/>
          </p:cNvPicPr>
          <p:nvPr/>
        </p:nvPicPr>
        <p:blipFill>
          <a:blip r:embed="rId13"/>
          <a:stretch>
            <a:fillRect/>
          </a:stretch>
        </p:blipFill>
        <p:spPr>
          <a:xfrm>
            <a:off x="7423080" y="4069591"/>
            <a:ext cx="2914043" cy="1935364"/>
          </a:xfrm>
          <a:prstGeom prst="rect">
            <a:avLst/>
          </a:prstGeom>
        </p:spPr>
      </p:pic>
      <p:pic>
        <p:nvPicPr>
          <p:cNvPr id="23" name="Grafik 22">
            <a:extLst>
              <a:ext uri="{FF2B5EF4-FFF2-40B4-BE49-F238E27FC236}">
                <a16:creationId xmlns:a16="http://schemas.microsoft.com/office/drawing/2014/main" id="{4A0DE11F-B43A-9407-9AA9-187BB3C870AB}"/>
              </a:ext>
            </a:extLst>
          </p:cNvPr>
          <p:cNvPicPr>
            <a:picLocks noChangeAspect="1"/>
          </p:cNvPicPr>
          <p:nvPr/>
        </p:nvPicPr>
        <p:blipFill>
          <a:blip r:embed="rId14"/>
          <a:stretch>
            <a:fillRect/>
          </a:stretch>
        </p:blipFill>
        <p:spPr>
          <a:xfrm>
            <a:off x="10405060" y="4150176"/>
            <a:ext cx="1125297" cy="1935365"/>
          </a:xfrm>
          <a:prstGeom prst="rect">
            <a:avLst/>
          </a:prstGeom>
        </p:spPr>
      </p:pic>
      <p:pic>
        <p:nvPicPr>
          <p:cNvPr id="24" name="Grafik 23">
            <a:extLst>
              <a:ext uri="{FF2B5EF4-FFF2-40B4-BE49-F238E27FC236}">
                <a16:creationId xmlns:a16="http://schemas.microsoft.com/office/drawing/2014/main" id="{2881120E-0E0B-3568-F090-DDC1F2297E45}"/>
              </a:ext>
            </a:extLst>
          </p:cNvPr>
          <p:cNvPicPr>
            <a:picLocks noChangeAspect="1"/>
          </p:cNvPicPr>
          <p:nvPr/>
        </p:nvPicPr>
        <p:blipFill>
          <a:blip r:embed="rId15"/>
          <a:stretch>
            <a:fillRect/>
          </a:stretch>
        </p:blipFill>
        <p:spPr>
          <a:xfrm>
            <a:off x="650228" y="5439362"/>
            <a:ext cx="9595334" cy="2074667"/>
          </a:xfrm>
          <a:prstGeom prst="rect">
            <a:avLst/>
          </a:prstGeom>
        </p:spPr>
      </p:pic>
    </p:spTree>
    <p:extLst>
      <p:ext uri="{BB962C8B-B14F-4D97-AF65-F5344CB8AC3E}">
        <p14:creationId xmlns:p14="http://schemas.microsoft.com/office/powerpoint/2010/main" val="11099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1+#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1+#ppt_w/2"/>
                                          </p:val>
                                        </p:tav>
                                        <p:tav tm="100000">
                                          <p:val>
                                            <p:strVal val="#ppt_x"/>
                                          </p:val>
                                        </p:tav>
                                      </p:tavLst>
                                    </p:anim>
                                    <p:anim calcmode="lin" valueType="num">
                                      <p:cBhvr additive="base">
                                        <p:cTn id="7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1+#ppt_w/2"/>
                                          </p:val>
                                        </p:tav>
                                        <p:tav tm="100000">
                                          <p:val>
                                            <p:strVal val="#ppt_x"/>
                                          </p:val>
                                        </p:tav>
                                      </p:tavLst>
                                    </p:anim>
                                    <p:anim calcmode="lin" valueType="num">
                                      <p:cBhvr additive="base">
                                        <p:cTn id="8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3179-F451-4797-0512-84188DA6C66E}"/>
            </a:ext>
          </a:extLst>
        </p:cNvPr>
        <p:cNvGrpSpPr/>
        <p:nvPr/>
      </p:nvGrpSpPr>
      <p:grpSpPr>
        <a:xfrm>
          <a:off x="0" y="0"/>
          <a:ext cx="0" cy="0"/>
          <a:chOff x="0" y="0"/>
          <a:chExt cx="0" cy="0"/>
        </a:xfrm>
      </p:grpSpPr>
      <p:pic>
        <p:nvPicPr>
          <p:cNvPr id="25" name="Grafik 24">
            <a:extLst>
              <a:ext uri="{FF2B5EF4-FFF2-40B4-BE49-F238E27FC236}">
                <a16:creationId xmlns:a16="http://schemas.microsoft.com/office/drawing/2014/main" id="{74FBA4C0-7342-EC9D-99AA-C61A2BD0790C}"/>
              </a:ext>
            </a:extLst>
          </p:cNvPr>
          <p:cNvPicPr>
            <a:picLocks noChangeAspect="1"/>
          </p:cNvPicPr>
          <p:nvPr/>
        </p:nvPicPr>
        <p:blipFill>
          <a:blip r:embed="rId2"/>
          <a:srcRect b="60146"/>
          <a:stretch/>
        </p:blipFill>
        <p:spPr>
          <a:xfrm rot="16200000">
            <a:off x="-2781189" y="3180225"/>
            <a:ext cx="6403918" cy="767016"/>
          </a:xfrm>
          <a:prstGeom prst="rect">
            <a:avLst/>
          </a:prstGeom>
        </p:spPr>
      </p:pic>
      <p:pic>
        <p:nvPicPr>
          <p:cNvPr id="9" name="Grafik 8">
            <a:extLst>
              <a:ext uri="{FF2B5EF4-FFF2-40B4-BE49-F238E27FC236}">
                <a16:creationId xmlns:a16="http://schemas.microsoft.com/office/drawing/2014/main" id="{6B62AC8D-6C2F-C943-78A2-D27660C8EDC0}"/>
              </a:ext>
            </a:extLst>
          </p:cNvPr>
          <p:cNvPicPr>
            <a:picLocks noChangeAspect="1"/>
          </p:cNvPicPr>
          <p:nvPr/>
        </p:nvPicPr>
        <p:blipFill>
          <a:blip r:embed="rId3"/>
          <a:srcRect l="54699" t="-1200" b="58510"/>
          <a:stretch/>
        </p:blipFill>
        <p:spPr>
          <a:xfrm rot="16200000">
            <a:off x="-14253" y="3137876"/>
            <a:ext cx="3866899" cy="851714"/>
          </a:xfrm>
          <a:prstGeom prst="rect">
            <a:avLst/>
          </a:prstGeom>
        </p:spPr>
      </p:pic>
      <p:pic>
        <p:nvPicPr>
          <p:cNvPr id="10" name="Grafik 9">
            <a:extLst>
              <a:ext uri="{FF2B5EF4-FFF2-40B4-BE49-F238E27FC236}">
                <a16:creationId xmlns:a16="http://schemas.microsoft.com/office/drawing/2014/main" id="{8EDA2B4F-55A3-C0BB-991A-59EE7736FE99}"/>
              </a:ext>
            </a:extLst>
          </p:cNvPr>
          <p:cNvPicPr>
            <a:picLocks noChangeAspect="1"/>
          </p:cNvPicPr>
          <p:nvPr/>
        </p:nvPicPr>
        <p:blipFill>
          <a:blip r:embed="rId4"/>
          <a:srcRect l="69520" r="16163" b="60846"/>
          <a:stretch/>
        </p:blipFill>
        <p:spPr>
          <a:xfrm rot="16200000">
            <a:off x="2496397" y="1495797"/>
            <a:ext cx="1616735" cy="503330"/>
          </a:xfrm>
          <a:prstGeom prst="rect">
            <a:avLst/>
          </a:prstGeom>
        </p:spPr>
      </p:pic>
      <p:pic>
        <p:nvPicPr>
          <p:cNvPr id="11" name="Grafik 10">
            <a:extLst>
              <a:ext uri="{FF2B5EF4-FFF2-40B4-BE49-F238E27FC236}">
                <a16:creationId xmlns:a16="http://schemas.microsoft.com/office/drawing/2014/main" id="{54F74E01-F535-D1DC-AF36-58EE1985E564}"/>
              </a:ext>
            </a:extLst>
          </p:cNvPr>
          <p:cNvPicPr>
            <a:picLocks noChangeAspect="1"/>
          </p:cNvPicPr>
          <p:nvPr/>
        </p:nvPicPr>
        <p:blipFill>
          <a:blip r:embed="rId5"/>
          <a:srcRect b="57611"/>
          <a:stretch/>
        </p:blipFill>
        <p:spPr>
          <a:xfrm rot="16200000">
            <a:off x="2738109" y="3813813"/>
            <a:ext cx="4904967" cy="665732"/>
          </a:xfrm>
          <a:prstGeom prst="rect">
            <a:avLst/>
          </a:prstGeom>
        </p:spPr>
      </p:pic>
      <p:grpSp>
        <p:nvGrpSpPr>
          <p:cNvPr id="5" name="Gruppieren 4">
            <a:extLst>
              <a:ext uri="{FF2B5EF4-FFF2-40B4-BE49-F238E27FC236}">
                <a16:creationId xmlns:a16="http://schemas.microsoft.com/office/drawing/2014/main" id="{0D871BC1-426C-D993-5002-EB66D53D4F54}"/>
              </a:ext>
            </a:extLst>
          </p:cNvPr>
          <p:cNvGrpSpPr/>
          <p:nvPr/>
        </p:nvGrpSpPr>
        <p:grpSpPr>
          <a:xfrm>
            <a:off x="5559263" y="986712"/>
            <a:ext cx="3352063" cy="4406334"/>
            <a:chOff x="4990839" y="1875712"/>
            <a:chExt cx="3352063" cy="4406334"/>
          </a:xfrm>
        </p:grpSpPr>
        <p:grpSp>
          <p:nvGrpSpPr>
            <p:cNvPr id="2" name="Gruppieren 1">
              <a:extLst>
                <a:ext uri="{FF2B5EF4-FFF2-40B4-BE49-F238E27FC236}">
                  <a16:creationId xmlns:a16="http://schemas.microsoft.com/office/drawing/2014/main" id="{6A7CE51E-3004-39F7-F849-6926FFE60296}"/>
                </a:ext>
              </a:extLst>
            </p:cNvPr>
            <p:cNvGrpSpPr/>
            <p:nvPr/>
          </p:nvGrpSpPr>
          <p:grpSpPr>
            <a:xfrm rot="16200000">
              <a:off x="4442341" y="2424210"/>
              <a:ext cx="4406334" cy="3309337"/>
              <a:chOff x="4080453" y="2106695"/>
              <a:chExt cx="4406334" cy="3309337"/>
            </a:xfrm>
          </p:grpSpPr>
          <p:pic>
            <p:nvPicPr>
              <p:cNvPr id="12" name="Grafik 11">
                <a:extLst>
                  <a:ext uri="{FF2B5EF4-FFF2-40B4-BE49-F238E27FC236}">
                    <a16:creationId xmlns:a16="http://schemas.microsoft.com/office/drawing/2014/main" id="{7EB20CE5-7C1E-4F35-4D94-FB07A57FE967}"/>
                  </a:ext>
                </a:extLst>
              </p:cNvPr>
              <p:cNvPicPr>
                <a:picLocks noChangeAspect="1"/>
              </p:cNvPicPr>
              <p:nvPr/>
            </p:nvPicPr>
            <p:blipFill>
              <a:blip r:embed="rId6"/>
              <a:srcRect b="57351"/>
              <a:stretch/>
            </p:blipFill>
            <p:spPr>
              <a:xfrm>
                <a:off x="6243152" y="2106695"/>
                <a:ext cx="1628946" cy="665732"/>
              </a:xfrm>
              <a:prstGeom prst="rect">
                <a:avLst/>
              </a:prstGeom>
            </p:spPr>
          </p:pic>
          <p:pic>
            <p:nvPicPr>
              <p:cNvPr id="13" name="Grafik 12">
                <a:extLst>
                  <a:ext uri="{FF2B5EF4-FFF2-40B4-BE49-F238E27FC236}">
                    <a16:creationId xmlns:a16="http://schemas.microsoft.com/office/drawing/2014/main" id="{59B5C709-D8D5-209A-5CF4-A3219CB99DD7}"/>
                  </a:ext>
                </a:extLst>
              </p:cNvPr>
              <p:cNvPicPr>
                <a:picLocks noChangeAspect="1"/>
              </p:cNvPicPr>
              <p:nvPr/>
            </p:nvPicPr>
            <p:blipFill>
              <a:blip r:embed="rId7"/>
              <a:srcRect b="57900"/>
              <a:stretch/>
            </p:blipFill>
            <p:spPr>
              <a:xfrm>
                <a:off x="4260790" y="2811873"/>
                <a:ext cx="4225997" cy="668601"/>
              </a:xfrm>
              <a:prstGeom prst="rect">
                <a:avLst/>
              </a:prstGeom>
            </p:spPr>
          </p:pic>
          <p:pic>
            <p:nvPicPr>
              <p:cNvPr id="15" name="Grafik 14">
                <a:extLst>
                  <a:ext uri="{FF2B5EF4-FFF2-40B4-BE49-F238E27FC236}">
                    <a16:creationId xmlns:a16="http://schemas.microsoft.com/office/drawing/2014/main" id="{A4B8D73C-4529-1BA3-BA1D-0815E85203DE}"/>
                  </a:ext>
                </a:extLst>
              </p:cNvPr>
              <p:cNvPicPr>
                <a:picLocks noChangeAspect="1"/>
              </p:cNvPicPr>
              <p:nvPr/>
            </p:nvPicPr>
            <p:blipFill>
              <a:blip r:embed="rId8"/>
              <a:srcRect b="57351"/>
              <a:stretch/>
            </p:blipFill>
            <p:spPr>
              <a:xfrm>
                <a:off x="4260790" y="3380023"/>
                <a:ext cx="1809284" cy="665732"/>
              </a:xfrm>
              <a:prstGeom prst="rect">
                <a:avLst/>
              </a:prstGeom>
            </p:spPr>
          </p:pic>
          <p:pic>
            <p:nvPicPr>
              <p:cNvPr id="16" name="Grafik 15">
                <a:extLst>
                  <a:ext uri="{FF2B5EF4-FFF2-40B4-BE49-F238E27FC236}">
                    <a16:creationId xmlns:a16="http://schemas.microsoft.com/office/drawing/2014/main" id="{F951E628-3275-A618-0FB9-31C006C040F9}"/>
                  </a:ext>
                </a:extLst>
              </p:cNvPr>
              <p:cNvPicPr>
                <a:picLocks noChangeAspect="1"/>
              </p:cNvPicPr>
              <p:nvPr/>
            </p:nvPicPr>
            <p:blipFill>
              <a:blip r:embed="rId9"/>
              <a:srcRect b="56899"/>
              <a:stretch/>
            </p:blipFill>
            <p:spPr>
              <a:xfrm>
                <a:off x="4570465" y="4045755"/>
                <a:ext cx="3251981" cy="672789"/>
              </a:xfrm>
              <a:prstGeom prst="rect">
                <a:avLst/>
              </a:prstGeom>
            </p:spPr>
          </p:pic>
          <p:pic>
            <p:nvPicPr>
              <p:cNvPr id="17" name="Grafik 16">
                <a:extLst>
                  <a:ext uri="{FF2B5EF4-FFF2-40B4-BE49-F238E27FC236}">
                    <a16:creationId xmlns:a16="http://schemas.microsoft.com/office/drawing/2014/main" id="{B5BA95BD-7D82-A625-906F-6C0C59A88BEF}"/>
                  </a:ext>
                </a:extLst>
              </p:cNvPr>
              <p:cNvPicPr>
                <a:picLocks noChangeAspect="1"/>
              </p:cNvPicPr>
              <p:nvPr/>
            </p:nvPicPr>
            <p:blipFill>
              <a:blip r:embed="rId10"/>
              <a:srcRect b="55120"/>
              <a:stretch/>
            </p:blipFill>
            <p:spPr>
              <a:xfrm>
                <a:off x="4080453" y="4715478"/>
                <a:ext cx="2169958" cy="700554"/>
              </a:xfrm>
              <a:prstGeom prst="rect">
                <a:avLst/>
              </a:prstGeom>
            </p:spPr>
          </p:pic>
        </p:grpSp>
        <p:pic>
          <p:nvPicPr>
            <p:cNvPr id="18" name="Grafik 17">
              <a:extLst>
                <a:ext uri="{FF2B5EF4-FFF2-40B4-BE49-F238E27FC236}">
                  <a16:creationId xmlns:a16="http://schemas.microsoft.com/office/drawing/2014/main" id="{1EB046D8-4B6F-2FEA-6A12-FB22099FA715}"/>
                </a:ext>
              </a:extLst>
            </p:cNvPr>
            <p:cNvPicPr>
              <a:picLocks noChangeAspect="1"/>
            </p:cNvPicPr>
            <p:nvPr/>
          </p:nvPicPr>
          <p:blipFill>
            <a:blip r:embed="rId11"/>
            <a:srcRect b="56032"/>
            <a:stretch/>
          </p:blipFill>
          <p:spPr>
            <a:xfrm rot="16200000">
              <a:off x="7302995" y="2991769"/>
              <a:ext cx="1411213" cy="668601"/>
            </a:xfrm>
            <a:prstGeom prst="rect">
              <a:avLst/>
            </a:prstGeom>
          </p:spPr>
        </p:pic>
      </p:grpSp>
      <p:grpSp>
        <p:nvGrpSpPr>
          <p:cNvPr id="3" name="Gruppieren 2">
            <a:extLst>
              <a:ext uri="{FF2B5EF4-FFF2-40B4-BE49-F238E27FC236}">
                <a16:creationId xmlns:a16="http://schemas.microsoft.com/office/drawing/2014/main" id="{3ECD6D3A-F41A-5F73-CCA9-ACAE9E9EEDEC}"/>
              </a:ext>
            </a:extLst>
          </p:cNvPr>
          <p:cNvGrpSpPr/>
          <p:nvPr/>
        </p:nvGrpSpPr>
        <p:grpSpPr>
          <a:xfrm rot="16200000">
            <a:off x="8305311" y="2051446"/>
            <a:ext cx="2950477" cy="1613124"/>
            <a:chOff x="7015118" y="5555633"/>
            <a:chExt cx="2950477" cy="1613124"/>
          </a:xfrm>
        </p:grpSpPr>
        <p:pic>
          <p:nvPicPr>
            <p:cNvPr id="19" name="Grafik 18">
              <a:extLst>
                <a:ext uri="{FF2B5EF4-FFF2-40B4-BE49-F238E27FC236}">
                  <a16:creationId xmlns:a16="http://schemas.microsoft.com/office/drawing/2014/main" id="{05445119-05EA-909F-AEFA-5E79B568B9DF}"/>
                </a:ext>
              </a:extLst>
            </p:cNvPr>
            <p:cNvPicPr>
              <a:picLocks noChangeAspect="1"/>
            </p:cNvPicPr>
            <p:nvPr/>
          </p:nvPicPr>
          <p:blipFill>
            <a:blip r:embed="rId12"/>
            <a:srcRect b="57167"/>
            <a:stretch/>
          </p:blipFill>
          <p:spPr>
            <a:xfrm>
              <a:off x="7015118" y="5555633"/>
              <a:ext cx="2169958" cy="668601"/>
            </a:xfrm>
            <a:prstGeom prst="rect">
              <a:avLst/>
            </a:prstGeom>
          </p:spPr>
        </p:pic>
        <p:pic>
          <p:nvPicPr>
            <p:cNvPr id="22" name="Grafik 21">
              <a:extLst>
                <a:ext uri="{FF2B5EF4-FFF2-40B4-BE49-F238E27FC236}">
                  <a16:creationId xmlns:a16="http://schemas.microsoft.com/office/drawing/2014/main" id="{D1BB9818-C4BE-C4C9-CCCD-CCA3687A6B41}"/>
                </a:ext>
              </a:extLst>
            </p:cNvPr>
            <p:cNvPicPr>
              <a:picLocks noChangeAspect="1"/>
            </p:cNvPicPr>
            <p:nvPr/>
          </p:nvPicPr>
          <p:blipFill>
            <a:blip r:embed="rId13"/>
            <a:srcRect t="-1" b="48774"/>
            <a:stretch/>
          </p:blipFill>
          <p:spPr>
            <a:xfrm>
              <a:off x="7615300" y="6032723"/>
              <a:ext cx="2350295" cy="799638"/>
            </a:xfrm>
            <a:prstGeom prst="rect">
              <a:avLst/>
            </a:prstGeom>
          </p:spPr>
        </p:pic>
        <p:pic>
          <p:nvPicPr>
            <p:cNvPr id="23" name="Grafik 22">
              <a:extLst>
                <a:ext uri="{FF2B5EF4-FFF2-40B4-BE49-F238E27FC236}">
                  <a16:creationId xmlns:a16="http://schemas.microsoft.com/office/drawing/2014/main" id="{A47357BE-31E6-E909-9E8D-26BF166FDA65}"/>
                </a:ext>
              </a:extLst>
            </p:cNvPr>
            <p:cNvPicPr>
              <a:picLocks noChangeAspect="1"/>
            </p:cNvPicPr>
            <p:nvPr/>
          </p:nvPicPr>
          <p:blipFill>
            <a:blip r:embed="rId14"/>
            <a:srcRect b="56899"/>
            <a:stretch/>
          </p:blipFill>
          <p:spPr>
            <a:xfrm>
              <a:off x="8904237" y="6495967"/>
              <a:ext cx="907598" cy="672790"/>
            </a:xfrm>
            <a:prstGeom prst="rect">
              <a:avLst/>
            </a:prstGeom>
          </p:spPr>
        </p:pic>
      </p:grpSp>
      <p:pic>
        <p:nvPicPr>
          <p:cNvPr id="24" name="Grafik 23">
            <a:extLst>
              <a:ext uri="{FF2B5EF4-FFF2-40B4-BE49-F238E27FC236}">
                <a16:creationId xmlns:a16="http://schemas.microsoft.com/office/drawing/2014/main" id="{B897F8AB-0DC9-13A6-19C3-F82678016A98}"/>
              </a:ext>
            </a:extLst>
          </p:cNvPr>
          <p:cNvPicPr>
            <a:picLocks noChangeAspect="1"/>
          </p:cNvPicPr>
          <p:nvPr/>
        </p:nvPicPr>
        <p:blipFill>
          <a:blip r:embed="rId15"/>
          <a:srcRect r="50702" b="49856"/>
          <a:stretch/>
        </p:blipFill>
        <p:spPr>
          <a:xfrm rot="16200000">
            <a:off x="9045099" y="3628150"/>
            <a:ext cx="3815143" cy="839051"/>
          </a:xfrm>
          <a:prstGeom prst="rect">
            <a:avLst/>
          </a:prstGeom>
        </p:spPr>
      </p:pic>
      <p:pic>
        <p:nvPicPr>
          <p:cNvPr id="4" name="Grafik 3">
            <a:extLst>
              <a:ext uri="{FF2B5EF4-FFF2-40B4-BE49-F238E27FC236}">
                <a16:creationId xmlns:a16="http://schemas.microsoft.com/office/drawing/2014/main" id="{40EC5CB8-F23E-93E6-F2E0-CE4938EAFF11}"/>
              </a:ext>
            </a:extLst>
          </p:cNvPr>
          <p:cNvPicPr>
            <a:picLocks noChangeAspect="1"/>
          </p:cNvPicPr>
          <p:nvPr/>
        </p:nvPicPr>
        <p:blipFill>
          <a:blip r:embed="rId4"/>
          <a:srcRect l="39374" r="31465" b="49752"/>
          <a:stretch/>
        </p:blipFill>
        <p:spPr>
          <a:xfrm rot="16200000">
            <a:off x="2879576" y="2460154"/>
            <a:ext cx="3292881" cy="645939"/>
          </a:xfrm>
          <a:prstGeom prst="rect">
            <a:avLst/>
          </a:prstGeom>
        </p:spPr>
      </p:pic>
      <p:pic>
        <p:nvPicPr>
          <p:cNvPr id="6" name="Grafik 5">
            <a:extLst>
              <a:ext uri="{FF2B5EF4-FFF2-40B4-BE49-F238E27FC236}">
                <a16:creationId xmlns:a16="http://schemas.microsoft.com/office/drawing/2014/main" id="{5649BB46-1DE0-F200-B409-AF134D393440}"/>
              </a:ext>
            </a:extLst>
          </p:cNvPr>
          <p:cNvPicPr>
            <a:picLocks noChangeAspect="1"/>
          </p:cNvPicPr>
          <p:nvPr/>
        </p:nvPicPr>
        <p:blipFill>
          <a:blip r:embed="rId15"/>
          <a:srcRect r="85090" b="52212"/>
          <a:stretch/>
        </p:blipFill>
        <p:spPr>
          <a:xfrm rot="16200000">
            <a:off x="2066360" y="4978475"/>
            <a:ext cx="1153906" cy="799638"/>
          </a:xfrm>
          <a:prstGeom prst="rect">
            <a:avLst/>
          </a:prstGeom>
        </p:spPr>
      </p:pic>
      <p:pic>
        <p:nvPicPr>
          <p:cNvPr id="7" name="Grafik 6">
            <a:extLst>
              <a:ext uri="{FF2B5EF4-FFF2-40B4-BE49-F238E27FC236}">
                <a16:creationId xmlns:a16="http://schemas.microsoft.com/office/drawing/2014/main" id="{5CD3B6DE-C806-DBD6-8CA9-17942B9BC270}"/>
              </a:ext>
            </a:extLst>
          </p:cNvPr>
          <p:cNvPicPr>
            <a:picLocks noChangeAspect="1"/>
          </p:cNvPicPr>
          <p:nvPr/>
        </p:nvPicPr>
        <p:blipFill>
          <a:blip r:embed="rId4"/>
          <a:srcRect l="85575" b="54576"/>
          <a:stretch/>
        </p:blipFill>
        <p:spPr>
          <a:xfrm rot="16200000">
            <a:off x="3324738" y="1130374"/>
            <a:ext cx="1123381" cy="583930"/>
          </a:xfrm>
          <a:prstGeom prst="rect">
            <a:avLst/>
          </a:prstGeom>
        </p:spPr>
      </p:pic>
      <p:pic>
        <p:nvPicPr>
          <p:cNvPr id="8" name="Grafik 7">
            <a:extLst>
              <a:ext uri="{FF2B5EF4-FFF2-40B4-BE49-F238E27FC236}">
                <a16:creationId xmlns:a16="http://schemas.microsoft.com/office/drawing/2014/main" id="{C4BC8A77-AC91-EB92-5600-150A99EBED89}"/>
              </a:ext>
            </a:extLst>
          </p:cNvPr>
          <p:cNvPicPr>
            <a:picLocks noChangeAspect="1"/>
          </p:cNvPicPr>
          <p:nvPr/>
        </p:nvPicPr>
        <p:blipFill>
          <a:blip r:embed="rId4"/>
          <a:srcRect r="70839" b="56570"/>
          <a:stretch/>
        </p:blipFill>
        <p:spPr>
          <a:xfrm rot="16200000">
            <a:off x="1698063" y="4931029"/>
            <a:ext cx="3292880" cy="558289"/>
          </a:xfrm>
          <a:prstGeom prst="rect">
            <a:avLst/>
          </a:prstGeom>
        </p:spPr>
      </p:pic>
      <p:pic>
        <p:nvPicPr>
          <p:cNvPr id="21" name="Grafik 20">
            <a:extLst>
              <a:ext uri="{FF2B5EF4-FFF2-40B4-BE49-F238E27FC236}">
                <a16:creationId xmlns:a16="http://schemas.microsoft.com/office/drawing/2014/main" id="{C03FDACA-D1EC-367B-46AE-820097D426FA}"/>
              </a:ext>
            </a:extLst>
          </p:cNvPr>
          <p:cNvPicPr>
            <a:picLocks noChangeAspect="1"/>
          </p:cNvPicPr>
          <p:nvPr/>
        </p:nvPicPr>
        <p:blipFill>
          <a:blip r:embed="rId4"/>
          <a:srcRect l="28711" t="1" r="60292" b="59401"/>
          <a:stretch/>
        </p:blipFill>
        <p:spPr>
          <a:xfrm rot="16200000">
            <a:off x="3285956" y="4092983"/>
            <a:ext cx="1241728" cy="521891"/>
          </a:xfrm>
          <a:prstGeom prst="rect">
            <a:avLst/>
          </a:prstGeom>
        </p:spPr>
      </p:pic>
      <p:pic>
        <p:nvPicPr>
          <p:cNvPr id="26" name="Grafik 25">
            <a:extLst>
              <a:ext uri="{FF2B5EF4-FFF2-40B4-BE49-F238E27FC236}">
                <a16:creationId xmlns:a16="http://schemas.microsoft.com/office/drawing/2014/main" id="{042D36B6-3586-5DEC-BF01-13D78C9BEDA4}"/>
              </a:ext>
            </a:extLst>
          </p:cNvPr>
          <p:cNvPicPr>
            <a:picLocks noChangeAspect="1"/>
          </p:cNvPicPr>
          <p:nvPr/>
        </p:nvPicPr>
        <p:blipFill>
          <a:blip r:embed="rId3"/>
          <a:srcRect r="45113" b="54702"/>
          <a:stretch/>
        </p:blipFill>
        <p:spPr>
          <a:xfrm rot="16200000">
            <a:off x="-1044600" y="2990217"/>
            <a:ext cx="4685202" cy="903742"/>
          </a:xfrm>
          <a:prstGeom prst="rect">
            <a:avLst/>
          </a:prstGeom>
        </p:spPr>
      </p:pic>
      <p:pic>
        <p:nvPicPr>
          <p:cNvPr id="14" name="Grafik 13">
            <a:extLst>
              <a:ext uri="{FF2B5EF4-FFF2-40B4-BE49-F238E27FC236}">
                <a16:creationId xmlns:a16="http://schemas.microsoft.com/office/drawing/2014/main" id="{7DB1E693-5AA6-87C6-EAEB-91C6AB7A7273}"/>
              </a:ext>
            </a:extLst>
          </p:cNvPr>
          <p:cNvPicPr>
            <a:picLocks noChangeAspect="1"/>
          </p:cNvPicPr>
          <p:nvPr/>
        </p:nvPicPr>
        <p:blipFill>
          <a:blip r:embed="rId15"/>
          <a:srcRect l="53222" t="-1824" b="52212"/>
          <a:stretch/>
        </p:blipFill>
        <p:spPr>
          <a:xfrm rot="16200000">
            <a:off x="9966831" y="1575253"/>
            <a:ext cx="3620187" cy="830150"/>
          </a:xfrm>
          <a:prstGeom prst="rect">
            <a:avLst/>
          </a:prstGeom>
        </p:spPr>
      </p:pic>
      <p:sp>
        <p:nvSpPr>
          <p:cNvPr id="20" name="Pfeil: nach rechts 19">
            <a:extLst>
              <a:ext uri="{FF2B5EF4-FFF2-40B4-BE49-F238E27FC236}">
                <a16:creationId xmlns:a16="http://schemas.microsoft.com/office/drawing/2014/main" id="{DE760A11-951C-EC3F-9258-0C47FF04F954}"/>
              </a:ext>
            </a:extLst>
          </p:cNvPr>
          <p:cNvSpPr/>
          <p:nvPr/>
        </p:nvSpPr>
        <p:spPr>
          <a:xfrm>
            <a:off x="3141150" y="-304485"/>
            <a:ext cx="5232886" cy="272610"/>
          </a:xfrm>
          <a:prstGeom prst="rightArrow">
            <a:avLst>
              <a:gd name="adj1" fmla="val 37674"/>
              <a:gd name="adj2" fmla="val 50000"/>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Pfeil: nach rechts 26">
            <a:extLst>
              <a:ext uri="{FF2B5EF4-FFF2-40B4-BE49-F238E27FC236}">
                <a16:creationId xmlns:a16="http://schemas.microsoft.com/office/drawing/2014/main" id="{90562FC5-8677-563B-9176-86C7DAC86FAB}"/>
              </a:ext>
            </a:extLst>
          </p:cNvPr>
          <p:cNvSpPr/>
          <p:nvPr/>
        </p:nvSpPr>
        <p:spPr>
          <a:xfrm>
            <a:off x="3465432" y="-557052"/>
            <a:ext cx="5232886" cy="272610"/>
          </a:xfrm>
          <a:prstGeom prst="rightArrow">
            <a:avLst>
              <a:gd name="adj1" fmla="val 37674"/>
              <a:gd name="adj2" fmla="val 50000"/>
            </a:avLst>
          </a:prstGeom>
          <a:solidFill>
            <a:schemeClr val="accent6"/>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 name="Freihandform: Form 28">
            <a:extLst>
              <a:ext uri="{FF2B5EF4-FFF2-40B4-BE49-F238E27FC236}">
                <a16:creationId xmlns:a16="http://schemas.microsoft.com/office/drawing/2014/main" id="{C1B15282-97C8-10C0-587A-FFECD9D5FFE9}"/>
              </a:ext>
            </a:extLst>
          </p:cNvPr>
          <p:cNvSpPr/>
          <p:nvPr/>
        </p:nvSpPr>
        <p:spPr>
          <a:xfrm>
            <a:off x="2924175" y="2181225"/>
            <a:ext cx="8877300" cy="4219575"/>
          </a:xfrm>
          <a:custGeom>
            <a:avLst/>
            <a:gdLst>
              <a:gd name="connsiteX0" fmla="*/ 0 w 8877300"/>
              <a:gd name="connsiteY0" fmla="*/ 3381375 h 4219575"/>
              <a:gd name="connsiteX1" fmla="*/ 295275 w 8877300"/>
              <a:gd name="connsiteY1" fmla="*/ 1400175 h 4219575"/>
              <a:gd name="connsiteX2" fmla="*/ 657225 w 8877300"/>
              <a:gd name="connsiteY2" fmla="*/ 1400175 h 4219575"/>
              <a:gd name="connsiteX3" fmla="*/ 2314575 w 8877300"/>
              <a:gd name="connsiteY3" fmla="*/ 3143250 h 4219575"/>
              <a:gd name="connsiteX4" fmla="*/ 2581275 w 8877300"/>
              <a:gd name="connsiteY4" fmla="*/ 3143250 h 4219575"/>
              <a:gd name="connsiteX5" fmla="*/ 3000375 w 8877300"/>
              <a:gd name="connsiteY5" fmla="*/ 676275 h 4219575"/>
              <a:gd name="connsiteX6" fmla="*/ 3257550 w 8877300"/>
              <a:gd name="connsiteY6" fmla="*/ 676275 h 4219575"/>
              <a:gd name="connsiteX7" fmla="*/ 3352800 w 8877300"/>
              <a:gd name="connsiteY7" fmla="*/ 638175 h 4219575"/>
              <a:gd name="connsiteX8" fmla="*/ 4000500 w 8877300"/>
              <a:gd name="connsiteY8" fmla="*/ 638175 h 4219575"/>
              <a:gd name="connsiteX9" fmla="*/ 4572000 w 8877300"/>
              <a:gd name="connsiteY9" fmla="*/ 742950 h 4219575"/>
              <a:gd name="connsiteX10" fmla="*/ 5200650 w 8877300"/>
              <a:gd name="connsiteY10" fmla="*/ 742950 h 4219575"/>
              <a:gd name="connsiteX11" fmla="*/ 5695950 w 8877300"/>
              <a:gd name="connsiteY11" fmla="*/ 600075 h 4219575"/>
              <a:gd name="connsiteX12" fmla="*/ 5962650 w 8877300"/>
              <a:gd name="connsiteY12" fmla="*/ 600075 h 4219575"/>
              <a:gd name="connsiteX13" fmla="*/ 6038850 w 8877300"/>
              <a:gd name="connsiteY13" fmla="*/ 0 h 4219575"/>
              <a:gd name="connsiteX14" fmla="*/ 6496050 w 8877300"/>
              <a:gd name="connsiteY14" fmla="*/ 0 h 4219575"/>
              <a:gd name="connsiteX15" fmla="*/ 8010525 w 8877300"/>
              <a:gd name="connsiteY15" fmla="*/ 876300 h 4219575"/>
              <a:gd name="connsiteX16" fmla="*/ 8305800 w 8877300"/>
              <a:gd name="connsiteY16" fmla="*/ 876300 h 4219575"/>
              <a:gd name="connsiteX17" fmla="*/ 8877300 w 8877300"/>
              <a:gd name="connsiteY17" fmla="*/ 533400 h 4219575"/>
              <a:gd name="connsiteX18" fmla="*/ 8877300 w 8877300"/>
              <a:gd name="connsiteY18" fmla="*/ 1609725 h 4219575"/>
              <a:gd name="connsiteX19" fmla="*/ 8305800 w 8877300"/>
              <a:gd name="connsiteY19" fmla="*/ 1238250 h 4219575"/>
              <a:gd name="connsiteX20" fmla="*/ 8039100 w 8877300"/>
              <a:gd name="connsiteY20" fmla="*/ 1238250 h 4219575"/>
              <a:gd name="connsiteX21" fmla="*/ 6724650 w 8877300"/>
              <a:gd name="connsiteY21" fmla="*/ 2133600 h 4219575"/>
              <a:gd name="connsiteX22" fmla="*/ 6048375 w 8877300"/>
              <a:gd name="connsiteY22" fmla="*/ 2133600 h 4219575"/>
              <a:gd name="connsiteX23" fmla="*/ 5962650 w 8877300"/>
              <a:gd name="connsiteY23" fmla="*/ 933450 h 4219575"/>
              <a:gd name="connsiteX24" fmla="*/ 5686425 w 8877300"/>
              <a:gd name="connsiteY24" fmla="*/ 933450 h 4219575"/>
              <a:gd name="connsiteX25" fmla="*/ 5210175 w 8877300"/>
              <a:gd name="connsiteY25" fmla="*/ 933450 h 4219575"/>
              <a:gd name="connsiteX26" fmla="*/ 5219700 w 8877300"/>
              <a:gd name="connsiteY26" fmla="*/ 1085850 h 4219575"/>
              <a:gd name="connsiteX27" fmla="*/ 4572000 w 8877300"/>
              <a:gd name="connsiteY27" fmla="*/ 1085850 h 4219575"/>
              <a:gd name="connsiteX28" fmla="*/ 3981450 w 8877300"/>
              <a:gd name="connsiteY28" fmla="*/ 1009650 h 4219575"/>
              <a:gd name="connsiteX29" fmla="*/ 3343275 w 8877300"/>
              <a:gd name="connsiteY29" fmla="*/ 1009650 h 4219575"/>
              <a:gd name="connsiteX30" fmla="*/ 3267075 w 8877300"/>
              <a:gd name="connsiteY30" fmla="*/ 1028700 h 4219575"/>
              <a:gd name="connsiteX31" fmla="*/ 3019425 w 8877300"/>
              <a:gd name="connsiteY31" fmla="*/ 1028700 h 4219575"/>
              <a:gd name="connsiteX32" fmla="*/ 2600325 w 8877300"/>
              <a:gd name="connsiteY32" fmla="*/ 4219575 h 4219575"/>
              <a:gd name="connsiteX33" fmla="*/ 2305050 w 8877300"/>
              <a:gd name="connsiteY33" fmla="*/ 4219575 h 4219575"/>
              <a:gd name="connsiteX34" fmla="*/ 676275 w 8877300"/>
              <a:gd name="connsiteY34" fmla="*/ 4067175 h 4219575"/>
              <a:gd name="connsiteX35" fmla="*/ 457200 w 8877300"/>
              <a:gd name="connsiteY35" fmla="*/ 4067175 h 4219575"/>
              <a:gd name="connsiteX36" fmla="*/ 171450 w 8877300"/>
              <a:gd name="connsiteY36" fmla="*/ 3781425 h 4219575"/>
              <a:gd name="connsiteX37" fmla="*/ 38100 w 8877300"/>
              <a:gd name="connsiteY37" fmla="*/ 3762375 h 4219575"/>
              <a:gd name="connsiteX38" fmla="*/ 0 w 8877300"/>
              <a:gd name="connsiteY38" fmla="*/ 3381375 h 421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77300" h="4219575">
                <a:moveTo>
                  <a:pt x="0" y="3381375"/>
                </a:moveTo>
                <a:lnTo>
                  <a:pt x="295275" y="1400175"/>
                </a:lnTo>
                <a:lnTo>
                  <a:pt x="657225" y="1400175"/>
                </a:lnTo>
                <a:lnTo>
                  <a:pt x="2314575" y="3143250"/>
                </a:lnTo>
                <a:lnTo>
                  <a:pt x="2581275" y="3143250"/>
                </a:lnTo>
                <a:lnTo>
                  <a:pt x="3000375" y="676275"/>
                </a:lnTo>
                <a:lnTo>
                  <a:pt x="3257550" y="676275"/>
                </a:lnTo>
                <a:lnTo>
                  <a:pt x="3352800" y="638175"/>
                </a:lnTo>
                <a:lnTo>
                  <a:pt x="4000500" y="638175"/>
                </a:lnTo>
                <a:lnTo>
                  <a:pt x="4572000" y="742950"/>
                </a:lnTo>
                <a:lnTo>
                  <a:pt x="5200650" y="742950"/>
                </a:lnTo>
                <a:lnTo>
                  <a:pt x="5695950" y="600075"/>
                </a:lnTo>
                <a:lnTo>
                  <a:pt x="5962650" y="600075"/>
                </a:lnTo>
                <a:lnTo>
                  <a:pt x="6038850" y="0"/>
                </a:lnTo>
                <a:lnTo>
                  <a:pt x="6496050" y="0"/>
                </a:lnTo>
                <a:lnTo>
                  <a:pt x="8010525" y="876300"/>
                </a:lnTo>
                <a:lnTo>
                  <a:pt x="8305800" y="876300"/>
                </a:lnTo>
                <a:lnTo>
                  <a:pt x="8877300" y="533400"/>
                </a:lnTo>
                <a:lnTo>
                  <a:pt x="8877300" y="1609725"/>
                </a:lnTo>
                <a:lnTo>
                  <a:pt x="8305800" y="1238250"/>
                </a:lnTo>
                <a:lnTo>
                  <a:pt x="8039100" y="1238250"/>
                </a:lnTo>
                <a:lnTo>
                  <a:pt x="6724650" y="2133600"/>
                </a:lnTo>
                <a:lnTo>
                  <a:pt x="6048375" y="2133600"/>
                </a:lnTo>
                <a:lnTo>
                  <a:pt x="5962650" y="933450"/>
                </a:lnTo>
                <a:lnTo>
                  <a:pt x="5686425" y="933450"/>
                </a:lnTo>
                <a:lnTo>
                  <a:pt x="5210175" y="933450"/>
                </a:lnTo>
                <a:lnTo>
                  <a:pt x="5219700" y="1085850"/>
                </a:lnTo>
                <a:lnTo>
                  <a:pt x="4572000" y="1085850"/>
                </a:lnTo>
                <a:lnTo>
                  <a:pt x="3981450" y="1009650"/>
                </a:lnTo>
                <a:lnTo>
                  <a:pt x="3343275" y="1009650"/>
                </a:lnTo>
                <a:lnTo>
                  <a:pt x="3267075" y="1028700"/>
                </a:lnTo>
                <a:lnTo>
                  <a:pt x="3019425" y="1028700"/>
                </a:lnTo>
                <a:lnTo>
                  <a:pt x="2600325" y="4219575"/>
                </a:lnTo>
                <a:lnTo>
                  <a:pt x="2305050" y="4219575"/>
                </a:lnTo>
                <a:lnTo>
                  <a:pt x="676275" y="4067175"/>
                </a:lnTo>
                <a:lnTo>
                  <a:pt x="457200" y="4067175"/>
                </a:lnTo>
                <a:lnTo>
                  <a:pt x="171450" y="3781425"/>
                </a:lnTo>
                <a:lnTo>
                  <a:pt x="38100" y="3762375"/>
                </a:lnTo>
                <a:lnTo>
                  <a:pt x="0" y="3381375"/>
                </a:lnTo>
                <a:close/>
              </a:path>
            </a:pathLst>
          </a:custGeom>
          <a:solidFill>
            <a:srgbClr val="FCD4CC">
              <a:alpha val="50196"/>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0" name="Textfeld 29">
            <a:extLst>
              <a:ext uri="{FF2B5EF4-FFF2-40B4-BE49-F238E27FC236}">
                <a16:creationId xmlns:a16="http://schemas.microsoft.com/office/drawing/2014/main" id="{FA911868-0EB8-A881-74D5-E1135E44CEE0}"/>
              </a:ext>
            </a:extLst>
          </p:cNvPr>
          <p:cNvSpPr txBox="1"/>
          <p:nvPr/>
        </p:nvSpPr>
        <p:spPr>
          <a:xfrm>
            <a:off x="2265917" y="66925"/>
            <a:ext cx="1076385" cy="646331"/>
          </a:xfrm>
          <a:prstGeom prst="rect">
            <a:avLst/>
          </a:prstGeom>
          <a:noFill/>
        </p:spPr>
        <p:txBody>
          <a:bodyPr wrap="none" rtlCol="0">
            <a:spAutoFit/>
          </a:bodyPr>
          <a:lstStyle/>
          <a:p>
            <a:r>
              <a:rPr lang="de-DE"/>
              <a:t>Z-level</a:t>
            </a:r>
          </a:p>
          <a:p>
            <a:r>
              <a:rPr lang="de-DE"/>
              <a:t>swimlane</a:t>
            </a:r>
            <a:endParaRPr lang="de-AT"/>
          </a:p>
        </p:txBody>
      </p:sp>
      <p:sp>
        <p:nvSpPr>
          <p:cNvPr id="32" name="Textfeld 31">
            <a:extLst>
              <a:ext uri="{FF2B5EF4-FFF2-40B4-BE49-F238E27FC236}">
                <a16:creationId xmlns:a16="http://schemas.microsoft.com/office/drawing/2014/main" id="{3B19B37B-D8FA-2F20-10D0-9FFC12035E2D}"/>
              </a:ext>
            </a:extLst>
          </p:cNvPr>
          <p:cNvSpPr txBox="1"/>
          <p:nvPr/>
        </p:nvSpPr>
        <p:spPr>
          <a:xfrm>
            <a:off x="3723814" y="5467250"/>
            <a:ext cx="6096000" cy="369332"/>
          </a:xfrm>
          <a:prstGeom prst="rect">
            <a:avLst/>
          </a:prstGeom>
          <a:noFill/>
        </p:spPr>
        <p:txBody>
          <a:bodyPr wrap="square">
            <a:spAutoFit/>
          </a:bodyPr>
          <a:lstStyle/>
          <a:p>
            <a:r>
              <a:rPr lang="de-DE"/>
              <a:t>swimlane</a:t>
            </a:r>
            <a:endParaRPr lang="de-AT"/>
          </a:p>
        </p:txBody>
      </p:sp>
      <p:sp>
        <p:nvSpPr>
          <p:cNvPr id="34" name="Textfeld 33">
            <a:extLst>
              <a:ext uri="{FF2B5EF4-FFF2-40B4-BE49-F238E27FC236}">
                <a16:creationId xmlns:a16="http://schemas.microsoft.com/office/drawing/2014/main" id="{AFB1A09D-978C-D1D8-D5DD-2C021528E1D7}"/>
              </a:ext>
            </a:extLst>
          </p:cNvPr>
          <p:cNvSpPr txBox="1"/>
          <p:nvPr/>
        </p:nvSpPr>
        <p:spPr>
          <a:xfrm rot="16200000">
            <a:off x="5917820" y="5770582"/>
            <a:ext cx="1068743" cy="369332"/>
          </a:xfrm>
          <a:prstGeom prst="rect">
            <a:avLst/>
          </a:prstGeom>
          <a:noFill/>
        </p:spPr>
        <p:txBody>
          <a:bodyPr wrap="square">
            <a:spAutoFit/>
          </a:bodyPr>
          <a:lstStyle/>
          <a:p>
            <a:r>
              <a:rPr lang="de-DE"/>
              <a:t>Z-level</a:t>
            </a:r>
          </a:p>
        </p:txBody>
      </p:sp>
      <p:sp>
        <p:nvSpPr>
          <p:cNvPr id="28" name="Textfeld 27">
            <a:extLst>
              <a:ext uri="{FF2B5EF4-FFF2-40B4-BE49-F238E27FC236}">
                <a16:creationId xmlns:a16="http://schemas.microsoft.com/office/drawing/2014/main" id="{5C66C0AA-9F86-A3DC-EB2A-D8EC11E78E22}"/>
              </a:ext>
            </a:extLst>
          </p:cNvPr>
          <p:cNvSpPr txBox="1"/>
          <p:nvPr/>
        </p:nvSpPr>
        <p:spPr>
          <a:xfrm>
            <a:off x="8250605" y="359836"/>
            <a:ext cx="2912207" cy="369332"/>
          </a:xfrm>
          <a:prstGeom prst="rect">
            <a:avLst/>
          </a:prstGeom>
          <a:solidFill>
            <a:schemeClr val="tx2">
              <a:lumMod val="20000"/>
              <a:lumOff val="80000"/>
            </a:schemeClr>
          </a:solidFill>
          <a:ln>
            <a:solidFill>
              <a:schemeClr val="tx2"/>
            </a:solidFill>
          </a:ln>
        </p:spPr>
        <p:txBody>
          <a:bodyPr wrap="none" rtlCol="0">
            <a:spAutoFit/>
          </a:bodyPr>
          <a:lstStyle/>
          <a:p>
            <a:r>
              <a:rPr lang="de-DE"/>
              <a:t>Beispiel-Energieflüsse Heizen</a:t>
            </a:r>
            <a:endParaRPr lang="de-AT"/>
          </a:p>
        </p:txBody>
      </p:sp>
    </p:spTree>
    <p:extLst>
      <p:ext uri="{BB962C8B-B14F-4D97-AF65-F5344CB8AC3E}">
        <p14:creationId xmlns:p14="http://schemas.microsoft.com/office/powerpoint/2010/main" val="3823912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F16D2FF5-BB43-51A4-0793-4292A2B0FDB0}"/>
              </a:ext>
            </a:extLst>
          </p:cNvPr>
          <p:cNvPicPr>
            <a:picLocks noChangeAspect="1"/>
          </p:cNvPicPr>
          <p:nvPr/>
        </p:nvPicPr>
        <p:blipFill>
          <a:blip r:embed="rId2"/>
          <a:stretch>
            <a:fillRect/>
          </a:stretch>
        </p:blipFill>
        <p:spPr>
          <a:xfrm>
            <a:off x="7850333" y="1521727"/>
            <a:ext cx="4314771" cy="5333632"/>
          </a:xfrm>
          <a:prstGeom prst="rect">
            <a:avLst/>
          </a:prstGeom>
        </p:spPr>
      </p:pic>
      <p:sp>
        <p:nvSpPr>
          <p:cNvPr id="2" name="Titel 1">
            <a:extLst>
              <a:ext uri="{FF2B5EF4-FFF2-40B4-BE49-F238E27FC236}">
                <a16:creationId xmlns:a16="http://schemas.microsoft.com/office/drawing/2014/main" id="{70DD73BE-E5C9-8F9F-7F6D-7964DBA21A79}"/>
              </a:ext>
            </a:extLst>
          </p:cNvPr>
          <p:cNvSpPr>
            <a:spLocks noGrp="1"/>
          </p:cNvSpPr>
          <p:nvPr>
            <p:ph type="title"/>
          </p:nvPr>
        </p:nvSpPr>
        <p:spPr/>
        <p:txBody>
          <a:bodyPr>
            <a:normAutofit fontScale="90000"/>
          </a:bodyPr>
          <a:lstStyle/>
          <a:p>
            <a:r>
              <a:rPr lang="de-DE"/>
              <a:t>Eigene Auswertungen</a:t>
            </a:r>
            <a:endParaRPr lang="de-AT"/>
          </a:p>
        </p:txBody>
      </p:sp>
      <p:sp>
        <p:nvSpPr>
          <p:cNvPr id="3" name="Inhaltsplatzhalter 2">
            <a:extLst>
              <a:ext uri="{FF2B5EF4-FFF2-40B4-BE49-F238E27FC236}">
                <a16:creationId xmlns:a16="http://schemas.microsoft.com/office/drawing/2014/main" id="{4027DE83-CC27-AA3B-028C-8FCC8EF7F4AE}"/>
              </a:ext>
            </a:extLst>
          </p:cNvPr>
          <p:cNvSpPr>
            <a:spLocks noGrp="1"/>
          </p:cNvSpPr>
          <p:nvPr>
            <p:ph idx="1"/>
          </p:nvPr>
        </p:nvSpPr>
        <p:spPr>
          <a:xfrm>
            <a:off x="239713" y="1628800"/>
            <a:ext cx="3273954" cy="4619600"/>
          </a:xfrm>
        </p:spPr>
        <p:txBody>
          <a:bodyPr>
            <a:normAutofit fontScale="47500" lnSpcReduction="20000"/>
          </a:bodyPr>
          <a:lstStyle/>
          <a:p>
            <a:r>
              <a:rPr lang="de-DE"/>
              <a:t>Tabelle „sim“ im Blatt „sim2“ enthält alle stündlich vorliegenden Variablen</a:t>
            </a:r>
          </a:p>
          <a:p>
            <a:r>
              <a:rPr lang="de-AT"/>
              <a:t>Diese Werte werden am besten mittels PivotTabelle und/oder PivotChart referenziert:</a:t>
            </a:r>
          </a:p>
          <a:p>
            <a:r>
              <a:rPr lang="de-AT"/>
              <a:t>Gewünschte Aggregation einstellen</a:t>
            </a:r>
          </a:p>
          <a:p>
            <a:r>
              <a:rPr lang="de-AT" b="1"/>
              <a:t>Stündlich</a:t>
            </a:r>
            <a:r>
              <a:rPr lang="de-AT"/>
              <a:t> „date“</a:t>
            </a:r>
          </a:p>
          <a:p>
            <a:r>
              <a:rPr lang="de-AT" b="1"/>
              <a:t>Täglich</a:t>
            </a:r>
            <a:r>
              <a:rPr lang="de-AT"/>
              <a:t> „Tage (date)“, &gt; Wertfeldeinstellungen der Werte: Summe / Mittelwert </a:t>
            </a:r>
          </a:p>
          <a:p>
            <a:r>
              <a:rPr lang="de-AT" b="1"/>
              <a:t>Monatlich</a:t>
            </a:r>
            <a:r>
              <a:rPr lang="de-AT"/>
              <a:t> „Monate (date)“, &gt; Wertfeldeinstellungen der Werte: Summe / Mittelwert </a:t>
            </a:r>
          </a:p>
        </p:txBody>
      </p:sp>
      <p:pic>
        <p:nvPicPr>
          <p:cNvPr id="5" name="Grafik 4">
            <a:extLst>
              <a:ext uri="{FF2B5EF4-FFF2-40B4-BE49-F238E27FC236}">
                <a16:creationId xmlns:a16="http://schemas.microsoft.com/office/drawing/2014/main" id="{E453EA2E-32A9-4861-4FBE-9552D7C8D354}"/>
              </a:ext>
            </a:extLst>
          </p:cNvPr>
          <p:cNvPicPr>
            <a:picLocks noChangeAspect="1"/>
          </p:cNvPicPr>
          <p:nvPr/>
        </p:nvPicPr>
        <p:blipFill>
          <a:blip r:embed="rId3"/>
          <a:stretch>
            <a:fillRect/>
          </a:stretch>
        </p:blipFill>
        <p:spPr>
          <a:xfrm>
            <a:off x="3791612" y="1561814"/>
            <a:ext cx="3980787" cy="3404444"/>
          </a:xfrm>
          <a:prstGeom prst="rect">
            <a:avLst/>
          </a:prstGeom>
        </p:spPr>
      </p:pic>
      <p:sp>
        <p:nvSpPr>
          <p:cNvPr id="6" name="Rechteck: abgerundete Ecken 5">
            <a:extLst>
              <a:ext uri="{FF2B5EF4-FFF2-40B4-BE49-F238E27FC236}">
                <a16:creationId xmlns:a16="http://schemas.microsoft.com/office/drawing/2014/main" id="{BA82418B-7307-48A7-92EA-77CE4A0C5376}"/>
              </a:ext>
            </a:extLst>
          </p:cNvPr>
          <p:cNvSpPr/>
          <p:nvPr/>
        </p:nvSpPr>
        <p:spPr>
          <a:xfrm>
            <a:off x="5173133" y="2278281"/>
            <a:ext cx="2497667" cy="2709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 name="Grafik 7">
            <a:extLst>
              <a:ext uri="{FF2B5EF4-FFF2-40B4-BE49-F238E27FC236}">
                <a16:creationId xmlns:a16="http://schemas.microsoft.com/office/drawing/2014/main" id="{A90AA872-B506-D885-0108-056274E15960}"/>
              </a:ext>
            </a:extLst>
          </p:cNvPr>
          <p:cNvPicPr>
            <a:picLocks noChangeAspect="1"/>
          </p:cNvPicPr>
          <p:nvPr/>
        </p:nvPicPr>
        <p:blipFill>
          <a:blip r:embed="rId4"/>
          <a:stretch>
            <a:fillRect/>
          </a:stretch>
        </p:blipFill>
        <p:spPr>
          <a:xfrm>
            <a:off x="6153097" y="472724"/>
            <a:ext cx="5506218" cy="933580"/>
          </a:xfrm>
          <a:prstGeom prst="rect">
            <a:avLst/>
          </a:prstGeom>
        </p:spPr>
      </p:pic>
      <p:sp>
        <p:nvSpPr>
          <p:cNvPr id="9" name="Rechteck: abgerundete Ecken 8">
            <a:extLst>
              <a:ext uri="{FF2B5EF4-FFF2-40B4-BE49-F238E27FC236}">
                <a16:creationId xmlns:a16="http://schemas.microsoft.com/office/drawing/2014/main" id="{B6150E47-2F82-ADA6-4CAE-463238C95926}"/>
              </a:ext>
            </a:extLst>
          </p:cNvPr>
          <p:cNvSpPr/>
          <p:nvPr/>
        </p:nvSpPr>
        <p:spPr>
          <a:xfrm>
            <a:off x="6096000" y="668581"/>
            <a:ext cx="651933" cy="73772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abgerundete Ecken 9">
            <a:extLst>
              <a:ext uri="{FF2B5EF4-FFF2-40B4-BE49-F238E27FC236}">
                <a16:creationId xmlns:a16="http://schemas.microsoft.com/office/drawing/2014/main" id="{1B3C22A9-050F-9CAF-5D76-032BCB36981E}"/>
              </a:ext>
            </a:extLst>
          </p:cNvPr>
          <p:cNvSpPr/>
          <p:nvPr/>
        </p:nvSpPr>
        <p:spPr>
          <a:xfrm>
            <a:off x="11059099" y="628364"/>
            <a:ext cx="651933" cy="73772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Sprechblase: rechteckig mit abgerundeten Ecken 14">
            <a:extLst>
              <a:ext uri="{FF2B5EF4-FFF2-40B4-BE49-F238E27FC236}">
                <a16:creationId xmlns:a16="http://schemas.microsoft.com/office/drawing/2014/main" id="{0508C002-849B-C47C-ABBE-017072D52161}"/>
              </a:ext>
            </a:extLst>
          </p:cNvPr>
          <p:cNvSpPr/>
          <p:nvPr/>
        </p:nvSpPr>
        <p:spPr>
          <a:xfrm>
            <a:off x="8068733" y="1898028"/>
            <a:ext cx="1674946" cy="533400"/>
          </a:xfrm>
          <a:prstGeom prst="wedgeRoundRectCallout">
            <a:avLst>
              <a:gd name="adj1" fmla="val -29529"/>
              <a:gd name="adj2" fmla="val 8737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Variablen Suche / Auswahlfilter</a:t>
            </a:r>
            <a:endParaRPr lang="de-AT" sz="1400"/>
          </a:p>
        </p:txBody>
      </p:sp>
      <p:sp>
        <p:nvSpPr>
          <p:cNvPr id="16" name="Sprechblase: rechteckig mit abgerundeten Ecken 15">
            <a:extLst>
              <a:ext uri="{FF2B5EF4-FFF2-40B4-BE49-F238E27FC236}">
                <a16:creationId xmlns:a16="http://schemas.microsoft.com/office/drawing/2014/main" id="{01D0A1E8-8B9D-63AA-3263-BF6B27CE6A72}"/>
              </a:ext>
            </a:extLst>
          </p:cNvPr>
          <p:cNvSpPr/>
          <p:nvPr/>
        </p:nvSpPr>
        <p:spPr>
          <a:xfrm>
            <a:off x="7670800" y="5321858"/>
            <a:ext cx="1674946" cy="533400"/>
          </a:xfrm>
          <a:prstGeom prst="wedgeRoundRectCallout">
            <a:avLst>
              <a:gd name="adj1" fmla="val -3244"/>
              <a:gd name="adj2" fmla="val -141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Gewünschte Vars in „Werte“ ziehen</a:t>
            </a:r>
            <a:endParaRPr lang="de-AT" sz="1400"/>
          </a:p>
        </p:txBody>
      </p:sp>
      <p:sp>
        <p:nvSpPr>
          <p:cNvPr id="17" name="Sprechblase: rechteckig mit abgerundeten Ecken 16">
            <a:extLst>
              <a:ext uri="{FF2B5EF4-FFF2-40B4-BE49-F238E27FC236}">
                <a16:creationId xmlns:a16="http://schemas.microsoft.com/office/drawing/2014/main" id="{93B76EFC-A41A-56F1-49D3-D2F768745D4B}"/>
              </a:ext>
            </a:extLst>
          </p:cNvPr>
          <p:cNvSpPr/>
          <p:nvPr/>
        </p:nvSpPr>
        <p:spPr>
          <a:xfrm>
            <a:off x="10155798" y="3111364"/>
            <a:ext cx="1674946" cy="317636"/>
          </a:xfrm>
          <a:prstGeom prst="wedgeRoundRectCallout">
            <a:avLst>
              <a:gd name="adj1" fmla="val 33151"/>
              <a:gd name="adj2" fmla="val 1080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t>Stündlich</a:t>
            </a:r>
            <a:endParaRPr lang="de-AT" sz="1400"/>
          </a:p>
        </p:txBody>
      </p:sp>
      <p:pic>
        <p:nvPicPr>
          <p:cNvPr id="19" name="Grafik 18">
            <a:extLst>
              <a:ext uri="{FF2B5EF4-FFF2-40B4-BE49-F238E27FC236}">
                <a16:creationId xmlns:a16="http://schemas.microsoft.com/office/drawing/2014/main" id="{34EDB96F-6CD5-FDDE-60A1-2482F5D446B3}"/>
              </a:ext>
            </a:extLst>
          </p:cNvPr>
          <p:cNvPicPr>
            <a:picLocks noChangeAspect="1"/>
          </p:cNvPicPr>
          <p:nvPr/>
        </p:nvPicPr>
        <p:blipFill>
          <a:blip r:embed="rId5"/>
          <a:stretch>
            <a:fillRect/>
          </a:stretch>
        </p:blipFill>
        <p:spPr>
          <a:xfrm>
            <a:off x="3638009" y="5296186"/>
            <a:ext cx="3728916" cy="1317874"/>
          </a:xfrm>
          <a:prstGeom prst="rect">
            <a:avLst/>
          </a:prstGeom>
        </p:spPr>
      </p:pic>
    </p:spTree>
    <p:extLst>
      <p:ext uri="{BB962C8B-B14F-4D97-AF65-F5344CB8AC3E}">
        <p14:creationId xmlns:p14="http://schemas.microsoft.com/office/powerpoint/2010/main" val="206408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A24F3-BA8F-87F3-D862-BDD2F239921E}"/>
              </a:ext>
            </a:extLst>
          </p:cNvPr>
          <p:cNvSpPr>
            <a:spLocks noGrp="1"/>
          </p:cNvSpPr>
          <p:nvPr>
            <p:ph type="title"/>
          </p:nvPr>
        </p:nvSpPr>
        <p:spPr/>
        <p:txBody>
          <a:bodyPr>
            <a:normAutofit fontScale="90000"/>
          </a:bodyPr>
          <a:lstStyle/>
          <a:p>
            <a:r>
              <a:rPr lang="de-AT"/>
              <a:t>The journey so far:</a:t>
            </a:r>
          </a:p>
        </p:txBody>
      </p:sp>
      <p:sp>
        <p:nvSpPr>
          <p:cNvPr id="4" name="Foliennummernplatzhalter 3">
            <a:extLst>
              <a:ext uri="{FF2B5EF4-FFF2-40B4-BE49-F238E27FC236}">
                <a16:creationId xmlns:a16="http://schemas.microsoft.com/office/drawing/2014/main" id="{27A68C57-D88C-7526-3A57-E0B0EB1FB7C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6" name="Inhaltsplatzhalter 5">
            <a:extLst>
              <a:ext uri="{FF2B5EF4-FFF2-40B4-BE49-F238E27FC236}">
                <a16:creationId xmlns:a16="http://schemas.microsoft.com/office/drawing/2014/main" id="{4F07CBA1-4225-9662-A35D-5FDED889F510}"/>
              </a:ext>
            </a:extLst>
          </p:cNvPr>
          <p:cNvGraphicFramePr>
            <a:graphicFrameLocks noGrp="1"/>
          </p:cNvGraphicFramePr>
          <p:nvPr>
            <p:ph idx="1"/>
            <p:extLst>
              <p:ext uri="{D42A27DB-BD31-4B8C-83A1-F6EECF244321}">
                <p14:modId xmlns:p14="http://schemas.microsoft.com/office/powerpoint/2010/main" val="374796808"/>
              </p:ext>
            </p:extLst>
          </p:nvPr>
        </p:nvGraphicFramePr>
        <p:xfrm>
          <a:off x="239713" y="1343279"/>
          <a:ext cx="11952287" cy="4676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149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D017A-6958-2B41-3798-7BE17043A392}"/>
              </a:ext>
            </a:extLst>
          </p:cNvPr>
          <p:cNvSpPr>
            <a:spLocks noGrp="1"/>
          </p:cNvSpPr>
          <p:nvPr>
            <p:ph type="title"/>
          </p:nvPr>
        </p:nvSpPr>
        <p:spPr/>
        <p:txBody>
          <a:bodyPr>
            <a:normAutofit fontScale="90000"/>
          </a:bodyPr>
          <a:lstStyle/>
          <a:p>
            <a:r>
              <a:rPr lang="de-DE"/>
              <a:t>Jahresdauerlinie</a:t>
            </a:r>
            <a:endParaRPr lang="de-AT"/>
          </a:p>
        </p:txBody>
      </p:sp>
      <p:sp>
        <p:nvSpPr>
          <p:cNvPr id="3" name="Inhaltsplatzhalter 2">
            <a:extLst>
              <a:ext uri="{FF2B5EF4-FFF2-40B4-BE49-F238E27FC236}">
                <a16:creationId xmlns:a16="http://schemas.microsoft.com/office/drawing/2014/main" id="{75E3D57F-2B7D-ED94-5E73-6A272C120184}"/>
              </a:ext>
            </a:extLst>
          </p:cNvPr>
          <p:cNvSpPr>
            <a:spLocks noGrp="1"/>
          </p:cNvSpPr>
          <p:nvPr>
            <p:ph idx="1"/>
          </p:nvPr>
        </p:nvSpPr>
        <p:spPr/>
        <p:txBody>
          <a:bodyPr/>
          <a:lstStyle/>
          <a:p>
            <a:endParaRPr lang="de-AT"/>
          </a:p>
        </p:txBody>
      </p:sp>
      <p:pic>
        <p:nvPicPr>
          <p:cNvPr id="5" name="Grafik 4">
            <a:extLst>
              <a:ext uri="{FF2B5EF4-FFF2-40B4-BE49-F238E27FC236}">
                <a16:creationId xmlns:a16="http://schemas.microsoft.com/office/drawing/2014/main" id="{403805C6-A1FB-B7BC-B2DE-773A63E4A35D}"/>
              </a:ext>
            </a:extLst>
          </p:cNvPr>
          <p:cNvPicPr>
            <a:picLocks noChangeAspect="1"/>
          </p:cNvPicPr>
          <p:nvPr/>
        </p:nvPicPr>
        <p:blipFill>
          <a:blip r:embed="rId2"/>
          <a:stretch>
            <a:fillRect/>
          </a:stretch>
        </p:blipFill>
        <p:spPr>
          <a:xfrm>
            <a:off x="3380032" y="1039615"/>
            <a:ext cx="8531072" cy="5161722"/>
          </a:xfrm>
          <a:prstGeom prst="rect">
            <a:avLst/>
          </a:prstGeom>
        </p:spPr>
      </p:pic>
      <p:sp>
        <p:nvSpPr>
          <p:cNvPr id="6" name="Rechteck: abgerundete Ecken 5">
            <a:extLst>
              <a:ext uri="{FF2B5EF4-FFF2-40B4-BE49-F238E27FC236}">
                <a16:creationId xmlns:a16="http://schemas.microsoft.com/office/drawing/2014/main" id="{2DE9A356-472E-997E-F271-1818980E0FAF}"/>
              </a:ext>
            </a:extLst>
          </p:cNvPr>
          <p:cNvSpPr/>
          <p:nvPr/>
        </p:nvSpPr>
        <p:spPr>
          <a:xfrm>
            <a:off x="3380032" y="1727947"/>
            <a:ext cx="2497667" cy="2709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 name="Grafik 7">
            <a:extLst>
              <a:ext uri="{FF2B5EF4-FFF2-40B4-BE49-F238E27FC236}">
                <a16:creationId xmlns:a16="http://schemas.microsoft.com/office/drawing/2014/main" id="{5036931F-0734-EBCD-35E4-BD532F3922D9}"/>
              </a:ext>
            </a:extLst>
          </p:cNvPr>
          <p:cNvPicPr>
            <a:picLocks noChangeAspect="1"/>
          </p:cNvPicPr>
          <p:nvPr/>
        </p:nvPicPr>
        <p:blipFill>
          <a:blip r:embed="rId3"/>
          <a:stretch>
            <a:fillRect/>
          </a:stretch>
        </p:blipFill>
        <p:spPr>
          <a:xfrm>
            <a:off x="7296873" y="254743"/>
            <a:ext cx="4495698" cy="3174257"/>
          </a:xfrm>
          <a:prstGeom prst="rect">
            <a:avLst/>
          </a:prstGeom>
        </p:spPr>
      </p:pic>
      <p:sp>
        <p:nvSpPr>
          <p:cNvPr id="9" name="Rechteck: abgerundete Ecken 8">
            <a:extLst>
              <a:ext uri="{FF2B5EF4-FFF2-40B4-BE49-F238E27FC236}">
                <a16:creationId xmlns:a16="http://schemas.microsoft.com/office/drawing/2014/main" id="{872D5A39-3444-1E16-FC32-423C9AEC6CCA}"/>
              </a:ext>
            </a:extLst>
          </p:cNvPr>
          <p:cNvSpPr/>
          <p:nvPr/>
        </p:nvSpPr>
        <p:spPr>
          <a:xfrm>
            <a:off x="7359365" y="1493333"/>
            <a:ext cx="4433206" cy="505547"/>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Pfeil: nach rechts 9">
            <a:extLst>
              <a:ext uri="{FF2B5EF4-FFF2-40B4-BE49-F238E27FC236}">
                <a16:creationId xmlns:a16="http://schemas.microsoft.com/office/drawing/2014/main" id="{81089EEF-BC1C-3D84-E727-0D2F06816E89}"/>
              </a:ext>
            </a:extLst>
          </p:cNvPr>
          <p:cNvSpPr/>
          <p:nvPr/>
        </p:nvSpPr>
        <p:spPr>
          <a:xfrm>
            <a:off x="6231467" y="1727947"/>
            <a:ext cx="784510"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89934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907E7-7E14-8099-1353-2FECFDC36A0A}"/>
            </a:ext>
          </a:extLst>
        </p:cNvPr>
        <p:cNvGrpSpPr/>
        <p:nvPr/>
      </p:nvGrpSpPr>
      <p:grpSpPr>
        <a:xfrm>
          <a:off x="0" y="0"/>
          <a:ext cx="0" cy="0"/>
          <a:chOff x="0" y="0"/>
          <a:chExt cx="0" cy="0"/>
        </a:xfrm>
      </p:grpSpPr>
      <p:grpSp>
        <p:nvGrpSpPr>
          <p:cNvPr id="5" name="Gruppieren 4">
            <a:extLst>
              <a:ext uri="{FF2B5EF4-FFF2-40B4-BE49-F238E27FC236}">
                <a16:creationId xmlns:a16="http://schemas.microsoft.com/office/drawing/2014/main" id="{C48846E5-7D72-D7CB-D8B7-A5D904AE8EB2}"/>
              </a:ext>
            </a:extLst>
          </p:cNvPr>
          <p:cNvGrpSpPr/>
          <p:nvPr/>
        </p:nvGrpSpPr>
        <p:grpSpPr>
          <a:xfrm>
            <a:off x="5743575" y="1376609"/>
            <a:ext cx="4861239" cy="3501671"/>
            <a:chOff x="8414391" y="1316444"/>
            <a:chExt cx="1768400" cy="2249048"/>
          </a:xfrm>
        </p:grpSpPr>
        <p:sp>
          <p:nvSpPr>
            <p:cNvPr id="15" name="Rechteck 14">
              <a:extLst>
                <a:ext uri="{FF2B5EF4-FFF2-40B4-BE49-F238E27FC236}">
                  <a16:creationId xmlns:a16="http://schemas.microsoft.com/office/drawing/2014/main" id="{AAA758DA-8CD7-571E-33D8-5766DBB7F9C2}"/>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Building5" descr="{&quot;Key&quot;:&quot;POWER_USER_SHAPE_ICON&quot;,&quot;Value&quot;:&quot;POWER_USER_SHAPE_ICON_STYLE_1&quot;}">
              <a:extLst>
                <a:ext uri="{FF2B5EF4-FFF2-40B4-BE49-F238E27FC236}">
                  <a16:creationId xmlns:a16="http://schemas.microsoft.com/office/drawing/2014/main" id="{2AB92028-E426-FF70-859F-5A69D654E681}"/>
                </a:ext>
              </a:extLst>
            </p:cNvPr>
            <p:cNvSpPr>
              <a:spLocks noChangeAspect="1" noEditPoints="1"/>
            </p:cNvSpPr>
            <p:nvPr>
              <p:custDataLst>
                <p:tags r:id="rId9"/>
              </p:custDataLst>
            </p:nvPr>
          </p:nvSpPr>
          <p:spPr bwMode="auto">
            <a:xfrm>
              <a:off x="9310742" y="1372156"/>
              <a:ext cx="872049" cy="2089104"/>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hteck 21">
              <a:extLst>
                <a:ext uri="{FF2B5EF4-FFF2-40B4-BE49-F238E27FC236}">
                  <a16:creationId xmlns:a16="http://schemas.microsoft.com/office/drawing/2014/main" id="{45CB7C5A-F4AD-A684-D3F6-95C2865D74E5}"/>
                </a:ext>
              </a:extLst>
            </p:cNvPr>
            <p:cNvSpPr/>
            <p:nvPr/>
          </p:nvSpPr>
          <p:spPr>
            <a:xfrm>
              <a:off x="8414391" y="1316444"/>
              <a:ext cx="1764865" cy="224904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el 1">
            <a:extLst>
              <a:ext uri="{FF2B5EF4-FFF2-40B4-BE49-F238E27FC236}">
                <a16:creationId xmlns:a16="http://schemas.microsoft.com/office/drawing/2014/main" id="{101FE134-7D42-03BE-2EBC-F5DBB913EB7E}"/>
              </a:ext>
            </a:extLst>
          </p:cNvPr>
          <p:cNvSpPr>
            <a:spLocks noGrp="1"/>
          </p:cNvSpPr>
          <p:nvPr>
            <p:ph type="title"/>
          </p:nvPr>
        </p:nvSpPr>
        <p:spPr/>
        <p:txBody>
          <a:bodyPr>
            <a:normAutofit fontScale="90000"/>
          </a:bodyPr>
          <a:lstStyle/>
          <a:p>
            <a:r>
              <a:rPr lang="de-DE"/>
              <a:t>🚗Mobilität: Überblick</a:t>
            </a:r>
            <a:endParaRPr lang="de-AT"/>
          </a:p>
        </p:txBody>
      </p:sp>
      <p:sp>
        <p:nvSpPr>
          <p:cNvPr id="3" name="Inhaltsplatzhalter 2">
            <a:extLst>
              <a:ext uri="{FF2B5EF4-FFF2-40B4-BE49-F238E27FC236}">
                <a16:creationId xmlns:a16="http://schemas.microsoft.com/office/drawing/2014/main" id="{A3B330DF-D8C1-640E-7B5F-F05C24DA52C2}"/>
              </a:ext>
            </a:extLst>
          </p:cNvPr>
          <p:cNvSpPr>
            <a:spLocks noGrp="1"/>
          </p:cNvSpPr>
          <p:nvPr>
            <p:ph idx="1"/>
          </p:nvPr>
        </p:nvSpPr>
        <p:spPr>
          <a:xfrm>
            <a:off x="239712" y="1324160"/>
            <a:ext cx="5334548" cy="5046412"/>
          </a:xfrm>
        </p:spPr>
        <p:txBody>
          <a:bodyPr>
            <a:normAutofit fontScale="55000" lnSpcReduction="20000"/>
          </a:bodyPr>
          <a:lstStyle/>
          <a:p>
            <a:r>
              <a:rPr lang="de-DE"/>
              <a:t>Gemäß Definition wird in PEQ+M und knPEQ </a:t>
            </a:r>
            <a:r>
              <a:rPr lang="de-DE" b="1"/>
              <a:t>nur MIV </a:t>
            </a:r>
            <a:r>
              <a:rPr lang="de-DE"/>
              <a:t>berücksichtigt</a:t>
            </a:r>
          </a:p>
          <a:p>
            <a:r>
              <a:rPr lang="de-DE"/>
              <a:t>MIV wird auf 2 Arten berücksichtig</a:t>
            </a:r>
          </a:p>
          <a:p>
            <a:pPr lvl="1"/>
            <a:r>
              <a:rPr lang="de-DE" b="1"/>
              <a:t>jahresbilanziell</a:t>
            </a:r>
            <a:r>
              <a:rPr lang="de-DE"/>
              <a:t>  in der PEQ-Bewertung wird nur der 🎯</a:t>
            </a:r>
            <a:r>
              <a:rPr lang="de-DE" b="1"/>
              <a:t>Zielverkehr</a:t>
            </a:r>
            <a:r>
              <a:rPr lang="de-DE"/>
              <a:t> zum Quartier, sowohl ⚡</a:t>
            </a:r>
            <a:r>
              <a:rPr lang="de-DE" b="1"/>
              <a:t>elektrisch</a:t>
            </a:r>
            <a:r>
              <a:rPr lang="de-DE"/>
              <a:t> als auch 🛢</a:t>
            </a:r>
            <a:r>
              <a:rPr lang="de-DE" b="1"/>
              <a:t>fossil</a:t>
            </a:r>
            <a:r>
              <a:rPr lang="de-DE"/>
              <a:t> berücksichtigt</a:t>
            </a:r>
          </a:p>
          <a:p>
            <a:pPr lvl="1"/>
            <a:r>
              <a:rPr lang="de-DE" b="1"/>
              <a:t>stündlich</a:t>
            </a:r>
            <a:r>
              <a:rPr lang="de-DE"/>
              <a:t> für flexiles DSM werden </a:t>
            </a:r>
            <a:r>
              <a:rPr lang="de-DE" b="1"/>
              <a:t>Alle</a:t>
            </a:r>
            <a:r>
              <a:rPr lang="de-DE"/>
              <a:t> im Quartier verkehrenden ⚡ E-Autos und Ihre Verkehrsleistung berücksichtigt</a:t>
            </a:r>
          </a:p>
          <a:p>
            <a:pPr lvl="2"/>
            <a:r>
              <a:rPr lang="de-DE"/>
              <a:t>von BewohnerInnen, und NutzerInnen von Büro/Bildung/Einkauf</a:t>
            </a:r>
          </a:p>
          <a:p>
            <a:r>
              <a:rPr lang="de-DE"/>
              <a:t>Das Quartier kann damit „fremdes“ Verkehrsaufkommen mitdecken </a:t>
            </a:r>
          </a:p>
          <a:p>
            <a:r>
              <a:rPr lang="de-DE"/>
              <a:t>Bi-Direktionales Laden erhöht Speicherkapazität</a:t>
            </a:r>
          </a:p>
        </p:txBody>
      </p:sp>
      <p:grpSp>
        <p:nvGrpSpPr>
          <p:cNvPr id="20" name="Gruppieren 19" descr="{&quot;Key&quot;:&quot;POWER_USER_SHAPE_ICON&quot;,&quot;Value&quot;:&quot;POWER_USER_SHAPE_ICON_STYLE_2&quot;}">
            <a:extLst>
              <a:ext uri="{FF2B5EF4-FFF2-40B4-BE49-F238E27FC236}">
                <a16:creationId xmlns:a16="http://schemas.microsoft.com/office/drawing/2014/main" id="{7A0F5E75-105A-6CAE-2E17-AE4352146F0A}"/>
              </a:ext>
            </a:extLst>
          </p:cNvPr>
          <p:cNvGrpSpPr>
            <a:grpSpLocks noChangeAspect="1"/>
          </p:cNvGrpSpPr>
          <p:nvPr/>
        </p:nvGrpSpPr>
        <p:grpSpPr>
          <a:xfrm>
            <a:off x="9549509" y="1583883"/>
            <a:ext cx="332846" cy="332846"/>
            <a:chOff x="6103281" y="1370067"/>
            <a:chExt cx="762000" cy="762000"/>
          </a:xfrm>
        </p:grpSpPr>
        <p:sp>
          <p:nvSpPr>
            <p:cNvPr id="153" name="POWER_USER_SHAPE_ICON_STYLE_2">
              <a:extLst>
                <a:ext uri="{FF2B5EF4-FFF2-40B4-BE49-F238E27FC236}">
                  <a16:creationId xmlns:a16="http://schemas.microsoft.com/office/drawing/2014/main" id="{7C12BBB2-8544-2CF1-7C1B-678F76C875E6}"/>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Solar_panel2" descr="{&quot;Key&quot;:&quot;POWER_USER_SHAPE_ICON&quot;,&quot;Value&quot;:&quot;POWER_USER_SHAPE_ICON_STYLE_1&quot;}">
              <a:extLst>
                <a:ext uri="{FF2B5EF4-FFF2-40B4-BE49-F238E27FC236}">
                  <a16:creationId xmlns:a16="http://schemas.microsoft.com/office/drawing/2014/main" id="{5CE4A17E-F3E2-E730-A926-0848A45D13B0}"/>
                </a:ext>
              </a:extLst>
            </p:cNvPr>
            <p:cNvSpPr>
              <a:spLocks noChangeAspect="1" noEditPoints="1"/>
            </p:cNvSpPr>
            <p:nvPr>
              <p:custDataLst>
                <p:tags r:id="rId8"/>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3" name="Gruppieren 42" descr="{&quot;Key&quot;:&quot;POWER_USER_SHAPE_ICON&quot;,&quot;Value&quot;:&quot;POWER_USER_SHAPE_ICON_STYLE_2&quot;}">
            <a:extLst>
              <a:ext uri="{FF2B5EF4-FFF2-40B4-BE49-F238E27FC236}">
                <a16:creationId xmlns:a16="http://schemas.microsoft.com/office/drawing/2014/main" id="{53529A76-5E6A-4C80-8760-D1D4D3F371A4}"/>
              </a:ext>
            </a:extLst>
          </p:cNvPr>
          <p:cNvGrpSpPr>
            <a:grpSpLocks noChangeAspect="1"/>
          </p:cNvGrpSpPr>
          <p:nvPr/>
        </p:nvGrpSpPr>
        <p:grpSpPr>
          <a:xfrm>
            <a:off x="8009815" y="1802650"/>
            <a:ext cx="221314" cy="221316"/>
            <a:chOff x="-99093" y="3018292"/>
            <a:chExt cx="706188" cy="706192"/>
          </a:xfrm>
        </p:grpSpPr>
        <p:sp>
          <p:nvSpPr>
            <p:cNvPr id="77" name="POWER_USER_SHAPE_ICON_STYLE_2">
              <a:extLst>
                <a:ext uri="{FF2B5EF4-FFF2-40B4-BE49-F238E27FC236}">
                  <a16:creationId xmlns:a16="http://schemas.microsoft.com/office/drawing/2014/main" id="{00739BA3-F2EE-DB02-5653-2F74445FD523}"/>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Bahnschrift" panose="020B0502040204020203" pitchFamily="34" charset="0"/>
              </a:endParaRPr>
            </a:p>
          </p:txBody>
        </p:sp>
        <p:sp>
          <p:nvSpPr>
            <p:cNvPr id="78" name="Car7" descr="{&quot;Key&quot;:&quot;POWER_USER_SHAPE_ICON&quot;,&quot;Value&quot;:&quot;POWER_USER_SHAPE_ICON_STYLE_1&quot;}">
              <a:extLst>
                <a:ext uri="{FF2B5EF4-FFF2-40B4-BE49-F238E27FC236}">
                  <a16:creationId xmlns:a16="http://schemas.microsoft.com/office/drawing/2014/main" id="{EF17C706-DE3B-1393-41EC-0EEB743DF83D}"/>
                </a:ext>
              </a:extLst>
            </p:cNvPr>
            <p:cNvSpPr>
              <a:spLocks noChangeAspect="1" noEditPoints="1"/>
            </p:cNvSpPr>
            <p:nvPr>
              <p:custDataLst>
                <p:tags r:id="rId7"/>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Bahnschrift" panose="020B0502040204020203" pitchFamily="34" charset="0"/>
              </a:endParaRPr>
            </a:p>
          </p:txBody>
        </p:sp>
      </p:grpSp>
      <p:sp>
        <p:nvSpPr>
          <p:cNvPr id="45" name="Band: nach unten gekippt 44">
            <a:extLst>
              <a:ext uri="{FF2B5EF4-FFF2-40B4-BE49-F238E27FC236}">
                <a16:creationId xmlns:a16="http://schemas.microsoft.com/office/drawing/2014/main" id="{2D246202-C7B9-FCCB-DBDC-3992B14A703A}"/>
              </a:ext>
            </a:extLst>
          </p:cNvPr>
          <p:cNvSpPr/>
          <p:nvPr/>
        </p:nvSpPr>
        <p:spPr>
          <a:xfrm>
            <a:off x="8099206" y="740988"/>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hteck 46">
            <a:extLst>
              <a:ext uri="{FF2B5EF4-FFF2-40B4-BE49-F238E27FC236}">
                <a16:creationId xmlns:a16="http://schemas.microsoft.com/office/drawing/2014/main" id="{2C8C4359-4FED-2CF1-BAE1-ED391676714D}"/>
              </a:ext>
            </a:extLst>
          </p:cNvPr>
          <p:cNvSpPr/>
          <p:nvPr/>
        </p:nvSpPr>
        <p:spPr>
          <a:xfrm>
            <a:off x="7851496" y="862495"/>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50" name="Gruppieren 49">
            <a:extLst>
              <a:ext uri="{FF2B5EF4-FFF2-40B4-BE49-F238E27FC236}">
                <a16:creationId xmlns:a16="http://schemas.microsoft.com/office/drawing/2014/main" id="{66252905-3E96-6E82-3346-F3CF48ABAAEC}"/>
              </a:ext>
            </a:extLst>
          </p:cNvPr>
          <p:cNvGrpSpPr/>
          <p:nvPr/>
        </p:nvGrpSpPr>
        <p:grpSpPr>
          <a:xfrm>
            <a:off x="8908923" y="139934"/>
            <a:ext cx="785172" cy="778492"/>
            <a:chOff x="4399640" y="1160186"/>
            <a:chExt cx="785172" cy="778492"/>
          </a:xfrm>
          <a:effectLst>
            <a:outerShdw blurRad="50800" dist="38100" dir="2700000" algn="tl" rotWithShape="0">
              <a:prstClr val="black">
                <a:alpha val="40000"/>
              </a:prstClr>
            </a:outerShdw>
          </a:effectLst>
        </p:grpSpPr>
        <p:sp>
          <p:nvSpPr>
            <p:cNvPr id="72" name="Stern: 10 Zacken 71">
              <a:extLst>
                <a:ext uri="{FF2B5EF4-FFF2-40B4-BE49-F238E27FC236}">
                  <a16:creationId xmlns:a16="http://schemas.microsoft.com/office/drawing/2014/main" id="{3307B2BC-428C-2102-34C6-6F90226E89D9}"/>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Zehneck 72">
              <a:extLst>
                <a:ext uri="{FF2B5EF4-FFF2-40B4-BE49-F238E27FC236}">
                  <a16:creationId xmlns:a16="http://schemas.microsoft.com/office/drawing/2014/main" id="{DFD258A7-3BBC-681B-B08C-61134976DA03}"/>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Building5" descr="{&quot;Key&quot;:&quot;POWER_USER_SHAPE_ICON&quot;,&quot;Value&quot;:&quot;POWER_USER_SHAPE_ICON_STYLE_1&quot;}">
              <a:extLst>
                <a:ext uri="{FF2B5EF4-FFF2-40B4-BE49-F238E27FC236}">
                  <a16:creationId xmlns:a16="http://schemas.microsoft.com/office/drawing/2014/main" id="{AF577DD7-C00A-B88F-DB2A-A3615F37F569}"/>
                </a:ext>
              </a:extLst>
            </p:cNvPr>
            <p:cNvSpPr>
              <a:spLocks noChangeAspect="1" noEditPoints="1"/>
            </p:cNvSpPr>
            <p:nvPr>
              <p:custDataLst>
                <p:tags r:id="rId6"/>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 name="Rechteck 53">
            <a:extLst>
              <a:ext uri="{FF2B5EF4-FFF2-40B4-BE49-F238E27FC236}">
                <a16:creationId xmlns:a16="http://schemas.microsoft.com/office/drawing/2014/main" id="{79EC6EF9-F31F-3A2A-23C9-754E8BAB1BB6}"/>
              </a:ext>
            </a:extLst>
          </p:cNvPr>
          <p:cNvSpPr/>
          <p:nvPr/>
        </p:nvSpPr>
        <p:spPr>
          <a:xfrm>
            <a:off x="9390696" y="1885381"/>
            <a:ext cx="868590" cy="70788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B050"/>
                </a:solidFill>
                <a:effectLst/>
                <a:uLnTx/>
                <a:uFillTx/>
                <a:latin typeface="Bahnschrift" panose="020B0502040204020203" pitchFamily="34" charset="0"/>
                <a:ea typeface="+mn-ea"/>
                <a:cs typeface="+mn-cs"/>
              </a:rPr>
              <a:t>Local renewable energy sources</a:t>
            </a:r>
            <a:endParaRPr kumimoji="0" lang="en-GB" sz="1000" b="0" i="0" u="none" strike="noStrike" kern="1200" cap="none" spc="0" normalizeH="0" baseline="0" noProof="0" dirty="0">
              <a:ln>
                <a:noFill/>
              </a:ln>
              <a:solidFill>
                <a:srgbClr val="00B050"/>
              </a:solidFill>
              <a:effectLst/>
              <a:uLnTx/>
              <a:uFillTx/>
              <a:latin typeface="Bahnschrift" panose="020B0502040204020203" pitchFamily="34" charset="0"/>
              <a:ea typeface="+mn-ea"/>
              <a:cs typeface="+mn-cs"/>
            </a:endParaRPr>
          </a:p>
        </p:txBody>
      </p:sp>
      <p:sp>
        <p:nvSpPr>
          <p:cNvPr id="21" name="Rechteck 20">
            <a:extLst>
              <a:ext uri="{FF2B5EF4-FFF2-40B4-BE49-F238E27FC236}">
                <a16:creationId xmlns:a16="http://schemas.microsoft.com/office/drawing/2014/main" id="{A580AC45-B350-FEA7-3C19-28E21784AA93}"/>
              </a:ext>
            </a:extLst>
          </p:cNvPr>
          <p:cNvSpPr/>
          <p:nvPr/>
        </p:nvSpPr>
        <p:spPr>
          <a:xfrm>
            <a:off x="5426053" y="2530705"/>
            <a:ext cx="2062293" cy="1987467"/>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EVs in the district</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accent4"/>
                </a:solidFill>
                <a:latin typeface="Bahnschrift" panose="020B0502040204020203" pitchFamily="34" charset="0"/>
              </a:rPr>
              <a:t>Residential</a:t>
            </a:r>
            <a:r>
              <a:rPr kumimoji="0" lang="en-GB" sz="1400" b="0" i="0" u="none" strike="noStrike" kern="1200" cap="none" spc="0" normalizeH="0" noProof="0">
                <a:ln>
                  <a:noFill/>
                </a:ln>
                <a:solidFill>
                  <a:srgbClr val="0070C0"/>
                </a:solidFill>
                <a:effectLst/>
                <a:uLnTx/>
                <a:uFillTx/>
                <a:latin typeface="Bahnschrift" panose="020B0502040204020203" pitchFamily="34" charset="0"/>
                <a:ea typeface="+mn-ea"/>
                <a:cs typeface="+mn-cs"/>
              </a:rPr>
              <a:t> </a:t>
            </a:r>
            <a:endParaRPr lang="en-GB" sz="1400">
              <a:solidFill>
                <a:srgbClr val="0070C0"/>
              </a:solidFill>
              <a:latin typeface="Bahnschrift" panose="020B0502040204020203" pitchFamily="34" charset="0"/>
            </a:endParaRP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rgbClr val="00B0F0"/>
                </a:solidFill>
                <a:effectLst/>
                <a:uLnTx/>
                <a:uFillTx/>
                <a:latin typeface="Bahnschrift" panose="020B0502040204020203" pitchFamily="34" charset="0"/>
                <a:ea typeface="+mn-ea"/>
                <a:cs typeface="+mn-cs"/>
              </a:rPr>
              <a:t>Work</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tx2"/>
                </a:solidFill>
                <a:latin typeface="Bahnschrift" panose="020B0502040204020203" pitchFamily="34" charset="0"/>
              </a:rPr>
              <a:t>Education</a:t>
            </a: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chemeClr val="accent6"/>
                </a:solidFill>
                <a:effectLst/>
                <a:uLnTx/>
                <a:uFillTx/>
                <a:latin typeface="Bahnschrift" panose="020B0502040204020203" pitchFamily="34" charset="0"/>
                <a:ea typeface="+mn-ea"/>
                <a:cs typeface="+mn-cs"/>
              </a:rPr>
              <a:t>Retail&amp;Shopping</a:t>
            </a:r>
          </a:p>
        </p:txBody>
      </p:sp>
      <p:grpSp>
        <p:nvGrpSpPr>
          <p:cNvPr id="36" name="Gruppieren 35" descr="{&quot;Key&quot;:&quot;POWER_USER_SHAPE_ICON&quot;,&quot;Value&quot;:&quot;POWER_USER_SHAPE_ICON_STYLE_2&quot;}">
            <a:extLst>
              <a:ext uri="{FF2B5EF4-FFF2-40B4-BE49-F238E27FC236}">
                <a16:creationId xmlns:a16="http://schemas.microsoft.com/office/drawing/2014/main" id="{B9E17EFD-6CF8-0F7F-DEF7-75CB2A256203}"/>
              </a:ext>
            </a:extLst>
          </p:cNvPr>
          <p:cNvGrpSpPr>
            <a:grpSpLocks noChangeAspect="1"/>
          </p:cNvGrpSpPr>
          <p:nvPr/>
        </p:nvGrpSpPr>
        <p:grpSpPr>
          <a:xfrm>
            <a:off x="7512998" y="4128103"/>
            <a:ext cx="437992" cy="437992"/>
            <a:chOff x="-127000" y="2990387"/>
            <a:chExt cx="762000" cy="762000"/>
          </a:xfrm>
        </p:grpSpPr>
        <p:sp>
          <p:nvSpPr>
            <p:cNvPr id="107" name="POWER_USER_SHAPE_ICON_STYLE_2">
              <a:extLst>
                <a:ext uri="{FF2B5EF4-FFF2-40B4-BE49-F238E27FC236}">
                  <a16:creationId xmlns:a16="http://schemas.microsoft.com/office/drawing/2014/main" id="{D7461C7A-8F2C-435E-C0C2-51437228B42D}"/>
                </a:ext>
              </a:extLst>
            </p:cNvPr>
            <p:cNvSpPr/>
            <p:nvPr/>
          </p:nvSpPr>
          <p:spPr>
            <a:xfrm>
              <a:off x="-127000" y="2990387"/>
              <a:ext cx="762000" cy="762000"/>
            </a:xfrm>
            <a:prstGeom prst="ellipse">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Car7" descr="{&quot;Key&quot;:&quot;POWER_USER_SHAPE_ICON&quot;,&quot;Value&quot;:&quot;POWER_USER_SHAPE_ICON_STYLE_1&quot;}">
              <a:extLst>
                <a:ext uri="{FF2B5EF4-FFF2-40B4-BE49-F238E27FC236}">
                  <a16:creationId xmlns:a16="http://schemas.microsoft.com/office/drawing/2014/main" id="{62E1FC4B-88C4-F488-897F-ECE5C2055B28}"/>
                </a:ext>
              </a:extLst>
            </p:cNvPr>
            <p:cNvSpPr>
              <a:spLocks noChangeAspect="1" noEditPoints="1"/>
            </p:cNvSpPr>
            <p:nvPr>
              <p:custDataLst>
                <p:tags r:id="rId5"/>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Gruppieren 5" descr="{&quot;Key&quot;:&quot;POWER_USER_SHAPE_ICON&quot;,&quot;Value&quot;:&quot;POWER_USER_SHAPE_ICON_STYLE_2&quot;}">
            <a:extLst>
              <a:ext uri="{FF2B5EF4-FFF2-40B4-BE49-F238E27FC236}">
                <a16:creationId xmlns:a16="http://schemas.microsoft.com/office/drawing/2014/main" id="{028B447D-CF1A-A6F8-32D7-4D366D120B25}"/>
              </a:ext>
            </a:extLst>
          </p:cNvPr>
          <p:cNvGrpSpPr>
            <a:grpSpLocks noChangeAspect="1"/>
          </p:cNvGrpSpPr>
          <p:nvPr/>
        </p:nvGrpSpPr>
        <p:grpSpPr>
          <a:xfrm>
            <a:off x="7512998" y="2840453"/>
            <a:ext cx="437992" cy="437992"/>
            <a:chOff x="-126995" y="2990392"/>
            <a:chExt cx="762000" cy="762000"/>
          </a:xfrm>
        </p:grpSpPr>
        <p:sp>
          <p:nvSpPr>
            <p:cNvPr id="7" name="POWER_USER_SHAPE_ICON_STYLE_2">
              <a:extLst>
                <a:ext uri="{FF2B5EF4-FFF2-40B4-BE49-F238E27FC236}">
                  <a16:creationId xmlns:a16="http://schemas.microsoft.com/office/drawing/2014/main" id="{F640C1D9-105D-8657-CF5A-30E3625FCC37}"/>
                </a:ext>
              </a:extLst>
            </p:cNvPr>
            <p:cNvSpPr/>
            <p:nvPr/>
          </p:nvSpPr>
          <p:spPr>
            <a:xfrm>
              <a:off x="-126995" y="2990392"/>
              <a:ext cx="762000" cy="762000"/>
            </a:xfrm>
            <a:prstGeom prst="ellipse">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Car7" descr="{&quot;Key&quot;:&quot;POWER_USER_SHAPE_ICON&quot;,&quot;Value&quot;:&quot;POWER_USER_SHAPE_ICON_STYLE_1&quot;}">
              <a:extLst>
                <a:ext uri="{FF2B5EF4-FFF2-40B4-BE49-F238E27FC236}">
                  <a16:creationId xmlns:a16="http://schemas.microsoft.com/office/drawing/2014/main" id="{F90088D9-7C61-CD6E-E1D2-C6F0D6699D1D}"/>
                </a:ext>
              </a:extLst>
            </p:cNvPr>
            <p:cNvSpPr>
              <a:spLocks noChangeAspect="1" noEditPoints="1"/>
            </p:cNvSpPr>
            <p:nvPr>
              <p:custDataLst>
                <p:tags r:id="rId4"/>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uppieren 9" descr="{&quot;Key&quot;:&quot;POWER_USER_SHAPE_ICON&quot;,&quot;Value&quot;:&quot;POWER_USER_SHAPE_ICON_STYLE_2&quot;}">
            <a:extLst>
              <a:ext uri="{FF2B5EF4-FFF2-40B4-BE49-F238E27FC236}">
                <a16:creationId xmlns:a16="http://schemas.microsoft.com/office/drawing/2014/main" id="{D341F8CB-82E9-4C6E-E115-A69B3B820405}"/>
              </a:ext>
            </a:extLst>
          </p:cNvPr>
          <p:cNvGrpSpPr>
            <a:grpSpLocks noChangeAspect="1"/>
          </p:cNvGrpSpPr>
          <p:nvPr/>
        </p:nvGrpSpPr>
        <p:grpSpPr>
          <a:xfrm>
            <a:off x="7512998" y="3269670"/>
            <a:ext cx="437992" cy="437992"/>
            <a:chOff x="-127000" y="2990387"/>
            <a:chExt cx="762000" cy="762000"/>
          </a:xfrm>
        </p:grpSpPr>
        <p:sp>
          <p:nvSpPr>
            <p:cNvPr id="11" name="POWER_USER_SHAPE_ICON_STYLE_2">
              <a:extLst>
                <a:ext uri="{FF2B5EF4-FFF2-40B4-BE49-F238E27FC236}">
                  <a16:creationId xmlns:a16="http://schemas.microsoft.com/office/drawing/2014/main" id="{6CF3E5EF-40E0-5D92-A541-8D7C565E43E8}"/>
                </a:ext>
              </a:extLst>
            </p:cNvPr>
            <p:cNvSpPr/>
            <p:nvPr/>
          </p:nvSpPr>
          <p:spPr>
            <a:xfrm>
              <a:off x="-127000" y="2990387"/>
              <a:ext cx="762000" cy="762000"/>
            </a:xfrm>
            <a:prstGeom prst="ellipse">
              <a:avLst/>
            </a:prstGeom>
            <a:solidFill>
              <a:srgbClr val="00B0F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36D1BE56-E279-5035-D5D9-9861D8F4CFC7}"/>
                </a:ext>
              </a:extLst>
            </p:cNvPr>
            <p:cNvSpPr>
              <a:spLocks noChangeAspect="1" noEditPoints="1"/>
            </p:cNvSpPr>
            <p:nvPr>
              <p:custDataLst>
                <p:tags r:id="rId3"/>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uppieren 12" descr="{&quot;Key&quot;:&quot;POWER_USER_SHAPE_ICON&quot;,&quot;Value&quot;:&quot;POWER_USER_SHAPE_ICON_STYLE_2&quot;}">
            <a:extLst>
              <a:ext uri="{FF2B5EF4-FFF2-40B4-BE49-F238E27FC236}">
                <a16:creationId xmlns:a16="http://schemas.microsoft.com/office/drawing/2014/main" id="{A6223B32-493A-356F-5A5B-3C9E80CC50DA}"/>
              </a:ext>
            </a:extLst>
          </p:cNvPr>
          <p:cNvGrpSpPr>
            <a:grpSpLocks noChangeAspect="1"/>
          </p:cNvGrpSpPr>
          <p:nvPr/>
        </p:nvGrpSpPr>
        <p:grpSpPr>
          <a:xfrm>
            <a:off x="7512998" y="3698887"/>
            <a:ext cx="437992" cy="437992"/>
            <a:chOff x="-127000" y="2990387"/>
            <a:chExt cx="762000" cy="762000"/>
          </a:xfrm>
        </p:grpSpPr>
        <p:sp>
          <p:nvSpPr>
            <p:cNvPr id="14" name="POWER_USER_SHAPE_ICON_STYLE_2">
              <a:extLst>
                <a:ext uri="{FF2B5EF4-FFF2-40B4-BE49-F238E27FC236}">
                  <a16:creationId xmlns:a16="http://schemas.microsoft.com/office/drawing/2014/main" id="{1C7AD548-3E6C-46BB-0F03-F2A5602A43A0}"/>
                </a:ext>
              </a:extLst>
            </p:cNvPr>
            <p:cNvSpPr/>
            <p:nvPr/>
          </p:nvSpPr>
          <p:spPr>
            <a:xfrm>
              <a:off x="-127000" y="2990387"/>
              <a:ext cx="762000" cy="762000"/>
            </a:xfrm>
            <a:prstGeom prst="ellipse">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ar7" descr="{&quot;Key&quot;:&quot;POWER_USER_SHAPE_ICON&quot;,&quot;Value&quot;:&quot;POWER_USER_SHAPE_ICON_STYLE_1&quot;}">
              <a:extLst>
                <a:ext uri="{FF2B5EF4-FFF2-40B4-BE49-F238E27FC236}">
                  <a16:creationId xmlns:a16="http://schemas.microsoft.com/office/drawing/2014/main" id="{E577D454-BBEE-77EB-11D4-2563CB6AB17A}"/>
                </a:ext>
              </a:extLst>
            </p:cNvPr>
            <p:cNvSpPr>
              <a:spLocks noChangeAspect="1" noEditPoints="1"/>
            </p:cNvSpPr>
            <p:nvPr>
              <p:custDataLst>
                <p:tags r:id="rId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pic>
        <p:nvPicPr>
          <p:cNvPr id="46" name="Grafik 45">
            <a:extLst>
              <a:ext uri="{FF2B5EF4-FFF2-40B4-BE49-F238E27FC236}">
                <a16:creationId xmlns:a16="http://schemas.microsoft.com/office/drawing/2014/main" id="{C60BF57B-9A01-031E-8057-8AB2563D3A9D}"/>
              </a:ext>
            </a:extLst>
          </p:cNvPr>
          <p:cNvPicPr>
            <a:picLocks noChangeAspect="1"/>
          </p:cNvPicPr>
          <p:nvPr/>
        </p:nvPicPr>
        <p:blipFill>
          <a:blip r:embed="rId11"/>
          <a:stretch>
            <a:fillRect/>
          </a:stretch>
        </p:blipFill>
        <p:spPr>
          <a:xfrm>
            <a:off x="8034650" y="2832700"/>
            <a:ext cx="1356045" cy="1690150"/>
          </a:xfrm>
          <a:prstGeom prst="rect">
            <a:avLst/>
          </a:prstGeom>
          <a:solidFill>
            <a:schemeClr val="bg1"/>
          </a:solidFill>
        </p:spPr>
      </p:pic>
      <p:grpSp>
        <p:nvGrpSpPr>
          <p:cNvPr id="32" name="Gruppieren 31">
            <a:extLst>
              <a:ext uri="{FF2B5EF4-FFF2-40B4-BE49-F238E27FC236}">
                <a16:creationId xmlns:a16="http://schemas.microsoft.com/office/drawing/2014/main" id="{12F614E0-51C1-71D9-0D65-EB09CA0ECDD8}"/>
              </a:ext>
            </a:extLst>
          </p:cNvPr>
          <p:cNvGrpSpPr/>
          <p:nvPr/>
        </p:nvGrpSpPr>
        <p:grpSpPr>
          <a:xfrm>
            <a:off x="9756697" y="2623369"/>
            <a:ext cx="2186327" cy="1949891"/>
            <a:chOff x="5977890" y="2044737"/>
            <a:chExt cx="2186327" cy="1949891"/>
          </a:xfrm>
        </p:grpSpPr>
        <p:sp>
          <p:nvSpPr>
            <p:cNvPr id="39" name="Rechteck 38">
              <a:extLst>
                <a:ext uri="{FF2B5EF4-FFF2-40B4-BE49-F238E27FC236}">
                  <a16:creationId xmlns:a16="http://schemas.microsoft.com/office/drawing/2014/main" id="{B90BEDA2-4FD8-623D-C286-F6FFB1138422}"/>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0" name="Rechteck 39">
              <a:extLst>
                <a:ext uri="{FF2B5EF4-FFF2-40B4-BE49-F238E27FC236}">
                  <a16:creationId xmlns:a16="http://schemas.microsoft.com/office/drawing/2014/main" id="{B68F3139-10F0-D9C4-1187-0408518B0141}"/>
                </a:ext>
              </a:extLst>
            </p:cNvPr>
            <p:cNvSpPr/>
            <p:nvPr/>
          </p:nvSpPr>
          <p:spPr>
            <a:xfrm>
              <a:off x="6937652"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1" name="Rechteck 40">
              <a:extLst>
                <a:ext uri="{FF2B5EF4-FFF2-40B4-BE49-F238E27FC236}">
                  <a16:creationId xmlns:a16="http://schemas.microsoft.com/office/drawing/2014/main" id="{C1987E23-1416-7845-C7CF-780035AEE417}"/>
                </a:ext>
              </a:extLst>
            </p:cNvPr>
            <p:cNvSpPr/>
            <p:nvPr/>
          </p:nvSpPr>
          <p:spPr>
            <a:xfrm>
              <a:off x="6104941"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2" name="Rechteck 41">
              <a:extLst>
                <a:ext uri="{FF2B5EF4-FFF2-40B4-BE49-F238E27FC236}">
                  <a16:creationId xmlns:a16="http://schemas.microsoft.com/office/drawing/2014/main" id="{FDB5E293-BDA1-52DA-0717-DC0B5B62A6C0}"/>
                </a:ext>
              </a:extLst>
            </p:cNvPr>
            <p:cNvSpPr/>
            <p:nvPr/>
          </p:nvSpPr>
          <p:spPr>
            <a:xfrm>
              <a:off x="6937652"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4" name="Rechteck 43">
              <a:extLst>
                <a:ext uri="{FF2B5EF4-FFF2-40B4-BE49-F238E27FC236}">
                  <a16:creationId xmlns:a16="http://schemas.microsoft.com/office/drawing/2014/main" id="{2F482286-7E19-573F-EA6F-3B6D21087BAB}"/>
                </a:ext>
              </a:extLst>
            </p:cNvPr>
            <p:cNvSpPr/>
            <p:nvPr/>
          </p:nvSpPr>
          <p:spPr>
            <a:xfrm>
              <a:off x="6104941"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8" name="Rechteck 47">
              <a:extLst>
                <a:ext uri="{FF2B5EF4-FFF2-40B4-BE49-F238E27FC236}">
                  <a16:creationId xmlns:a16="http://schemas.microsoft.com/office/drawing/2014/main" id="{06CA663C-E305-F923-34BA-D7172C2D595C}"/>
                </a:ext>
              </a:extLst>
            </p:cNvPr>
            <p:cNvSpPr/>
            <p:nvPr/>
          </p:nvSpPr>
          <p:spPr>
            <a:xfrm>
              <a:off x="6937652"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9" name="Rechteck 48">
              <a:extLst>
                <a:ext uri="{FF2B5EF4-FFF2-40B4-BE49-F238E27FC236}">
                  <a16:creationId xmlns:a16="http://schemas.microsoft.com/office/drawing/2014/main" id="{54948A24-47E5-0D60-F43B-3B3DB2DBFEC1}"/>
                </a:ext>
              </a:extLst>
            </p:cNvPr>
            <p:cNvSpPr/>
            <p:nvPr/>
          </p:nvSpPr>
          <p:spPr>
            <a:xfrm>
              <a:off x="6937652"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1" name="Rechteck 50">
              <a:extLst>
                <a:ext uri="{FF2B5EF4-FFF2-40B4-BE49-F238E27FC236}">
                  <a16:creationId xmlns:a16="http://schemas.microsoft.com/office/drawing/2014/main" id="{689877C5-EEC3-632C-0832-88E9903764B1}"/>
                </a:ext>
              </a:extLst>
            </p:cNvPr>
            <p:cNvSpPr/>
            <p:nvPr/>
          </p:nvSpPr>
          <p:spPr>
            <a:xfrm>
              <a:off x="6104941"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2" name="Textfeld 51">
              <a:extLst>
                <a:ext uri="{FF2B5EF4-FFF2-40B4-BE49-F238E27FC236}">
                  <a16:creationId xmlns:a16="http://schemas.microsoft.com/office/drawing/2014/main" id="{8C131E72-D957-916E-381E-743BEE92E6A1}"/>
                </a:ext>
              </a:extLst>
            </p:cNvPr>
            <p:cNvSpPr txBox="1"/>
            <p:nvPr/>
          </p:nvSpPr>
          <p:spPr>
            <a:xfrm>
              <a:off x="5977890" y="2044737"/>
              <a:ext cx="95976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Zielverkehr</a:t>
              </a:r>
              <a:endParaRPr lang="de-AT" sz="1100"/>
            </a:p>
          </p:txBody>
        </p:sp>
        <p:sp>
          <p:nvSpPr>
            <p:cNvPr id="53" name="Textfeld 52">
              <a:extLst>
                <a:ext uri="{FF2B5EF4-FFF2-40B4-BE49-F238E27FC236}">
                  <a16:creationId xmlns:a16="http://schemas.microsoft.com/office/drawing/2014/main" id="{5F3C7A6B-27CB-357A-BA04-120DF0819787}"/>
                </a:ext>
              </a:extLst>
            </p:cNvPr>
            <p:cNvSpPr txBox="1"/>
            <p:nvPr/>
          </p:nvSpPr>
          <p:spPr>
            <a:xfrm>
              <a:off x="6830335" y="2044737"/>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Anderer Verkehr</a:t>
              </a:r>
              <a:endParaRPr lang="de-AT" sz="1100"/>
            </a:p>
          </p:txBody>
        </p:sp>
      </p:grpSp>
      <p:grpSp>
        <p:nvGrpSpPr>
          <p:cNvPr id="37" name="Gruppieren 36" descr="{&quot;Key&quot;:&quot;POWER_USER_SHAPE_ICON&quot;,&quot;Value&quot;:&quot;POWER_USER_SHAPE_ICON_STYLE_2&quot;}">
            <a:extLst>
              <a:ext uri="{FF2B5EF4-FFF2-40B4-BE49-F238E27FC236}">
                <a16:creationId xmlns:a16="http://schemas.microsoft.com/office/drawing/2014/main" id="{E742FADD-9381-4FB3-A671-969509A22302}"/>
              </a:ext>
            </a:extLst>
          </p:cNvPr>
          <p:cNvGrpSpPr>
            <a:grpSpLocks noChangeAspect="1"/>
          </p:cNvGrpSpPr>
          <p:nvPr/>
        </p:nvGrpSpPr>
        <p:grpSpPr>
          <a:xfrm>
            <a:off x="9315843" y="4318430"/>
            <a:ext cx="515707" cy="515706"/>
            <a:chOff x="288345" y="3340831"/>
            <a:chExt cx="762000" cy="762000"/>
          </a:xfrm>
        </p:grpSpPr>
        <p:sp>
          <p:nvSpPr>
            <p:cNvPr id="105" name="POWER_USER_SHAPE_ICON_STYLE_2">
              <a:extLst>
                <a:ext uri="{FF2B5EF4-FFF2-40B4-BE49-F238E27FC236}">
                  <a16:creationId xmlns:a16="http://schemas.microsoft.com/office/drawing/2014/main" id="{69331653-8EFC-B184-3440-4956E2074541}"/>
                </a:ext>
              </a:extLst>
            </p:cNvPr>
            <p:cNvSpPr/>
            <p:nvPr/>
          </p:nvSpPr>
          <p:spPr>
            <a:xfrm>
              <a:off x="288345" y="3340831"/>
              <a:ext cx="762000" cy="762000"/>
            </a:xfrm>
            <a:prstGeom prst="ellipse">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Electric_Car" descr="{&quot;Key&quot;:&quot;POWER_USER_SHAPE_ICON&quot;,&quot;Value&quot;:&quot;POWER_USER_SHAPE_ICON_STYLE_1&quot;}">
              <a:extLst>
                <a:ext uri="{FF2B5EF4-FFF2-40B4-BE49-F238E27FC236}">
                  <a16:creationId xmlns:a16="http://schemas.microsoft.com/office/drawing/2014/main" id="{BFE77EBD-6A5F-2B7D-72BB-A366616F5745}"/>
                </a:ext>
              </a:extLst>
            </p:cNvPr>
            <p:cNvSpPr>
              <a:spLocks noChangeAspect="1" noEditPoints="1"/>
            </p:cNvSpPr>
            <p:nvPr>
              <p:custDataLst>
                <p:tags r:id="rId1"/>
              </p:custDataLst>
            </p:nvPr>
          </p:nvSpPr>
          <p:spPr bwMode="auto">
            <a:xfrm>
              <a:off x="415345" y="3593005"/>
              <a:ext cx="508000" cy="257651"/>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0999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67747DC2-2280-6552-DF61-EA853BC708EE}"/>
              </a:ext>
            </a:extLst>
          </p:cNvPr>
          <p:cNvSpPr/>
          <p:nvPr/>
        </p:nvSpPr>
        <p:spPr>
          <a:xfrm>
            <a:off x="4393834" y="0"/>
            <a:ext cx="2997565" cy="6843681"/>
          </a:xfrm>
          <a:prstGeom prst="rect">
            <a:avLst/>
          </a:prstGeom>
          <a:pattFill prst="dkUpDiag">
            <a:fgClr>
              <a:schemeClr val="accent5">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E836858C-B26C-EE91-AEA2-3DA0FAF19F62}"/>
              </a:ext>
            </a:extLst>
          </p:cNvPr>
          <p:cNvSpPr/>
          <p:nvPr/>
        </p:nvSpPr>
        <p:spPr>
          <a:xfrm>
            <a:off x="0" y="24746"/>
            <a:ext cx="3971925" cy="68436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a:extLst>
              <a:ext uri="{FF2B5EF4-FFF2-40B4-BE49-F238E27FC236}">
                <a16:creationId xmlns:a16="http://schemas.microsoft.com/office/drawing/2014/main" id="{5B3AEDA5-8973-2142-CDCF-CF896BA21CD0}"/>
              </a:ext>
            </a:extLst>
          </p:cNvPr>
          <p:cNvSpPr>
            <a:spLocks noGrp="1"/>
          </p:cNvSpPr>
          <p:nvPr>
            <p:ph type="title"/>
          </p:nvPr>
        </p:nvSpPr>
        <p:spPr/>
        <p:txBody>
          <a:bodyPr>
            <a:normAutofit fontScale="90000"/>
          </a:bodyPr>
          <a:lstStyle/>
          <a:p>
            <a:r>
              <a:rPr lang="de-DE"/>
              <a:t>🚗reale 		vs bilanzieller Energiebedarf</a:t>
            </a:r>
            <a:endParaRPr lang="de-AT"/>
          </a:p>
        </p:txBody>
      </p:sp>
      <p:sp>
        <p:nvSpPr>
          <p:cNvPr id="4" name="Rechteck 3">
            <a:extLst>
              <a:ext uri="{FF2B5EF4-FFF2-40B4-BE49-F238E27FC236}">
                <a16:creationId xmlns:a16="http://schemas.microsoft.com/office/drawing/2014/main" id="{196787B1-47BE-B2E7-CEF1-21F3F1EEBD42}"/>
              </a:ext>
            </a:extLst>
          </p:cNvPr>
          <p:cNvSpPr/>
          <p:nvPr/>
        </p:nvSpPr>
        <p:spPr>
          <a:xfrm>
            <a:off x="640620" y="3888327"/>
            <a:ext cx="1161837"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5" name="Rechteck 4">
            <a:extLst>
              <a:ext uri="{FF2B5EF4-FFF2-40B4-BE49-F238E27FC236}">
                <a16:creationId xmlns:a16="http://schemas.microsoft.com/office/drawing/2014/main" id="{B742A88C-8561-E4B0-8CC3-15DF81E7E732}"/>
              </a:ext>
            </a:extLst>
          </p:cNvPr>
          <p:cNvSpPr/>
          <p:nvPr/>
        </p:nvSpPr>
        <p:spPr>
          <a:xfrm>
            <a:off x="634079" y="2816429"/>
            <a:ext cx="1161837" cy="1055716"/>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Bedarf Quell-Verkehr</a:t>
            </a:r>
            <a:endParaRPr lang="de-AT" sz="1600">
              <a:solidFill>
                <a:schemeClr val="bg2">
                  <a:lumMod val="25000"/>
                </a:schemeClr>
              </a:solidFill>
            </a:endParaRPr>
          </a:p>
        </p:txBody>
      </p:sp>
      <p:sp>
        <p:nvSpPr>
          <p:cNvPr id="6" name="Rechteck 5">
            <a:extLst>
              <a:ext uri="{FF2B5EF4-FFF2-40B4-BE49-F238E27FC236}">
                <a16:creationId xmlns:a16="http://schemas.microsoft.com/office/drawing/2014/main" id="{88635972-8DFD-85B5-2041-C7CD9674C06B}"/>
              </a:ext>
            </a:extLst>
          </p:cNvPr>
          <p:cNvSpPr/>
          <p:nvPr/>
        </p:nvSpPr>
        <p:spPr>
          <a:xfrm>
            <a:off x="2006869" y="4031986"/>
            <a:ext cx="11618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Deckung PV gridsub</a:t>
            </a:r>
            <a:endParaRPr lang="de-AT" sz="1600"/>
          </a:p>
        </p:txBody>
      </p:sp>
      <p:sp>
        <p:nvSpPr>
          <p:cNvPr id="7" name="Rechteck 6">
            <a:extLst>
              <a:ext uri="{FF2B5EF4-FFF2-40B4-BE49-F238E27FC236}">
                <a16:creationId xmlns:a16="http://schemas.microsoft.com/office/drawing/2014/main" id="{F1E2DE95-4F0C-512B-260A-0E5FC9769747}"/>
              </a:ext>
            </a:extLst>
          </p:cNvPr>
          <p:cNvSpPr/>
          <p:nvPr/>
        </p:nvSpPr>
        <p:spPr>
          <a:xfrm>
            <a:off x="2006868" y="4498384"/>
            <a:ext cx="1161837" cy="445659"/>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Deckung Flex</a:t>
            </a:r>
            <a:endParaRPr lang="de-AT" sz="1600">
              <a:solidFill>
                <a:schemeClr val="bg2">
                  <a:lumMod val="25000"/>
                </a:schemeClr>
              </a:solidFill>
            </a:endParaRPr>
          </a:p>
        </p:txBody>
      </p:sp>
      <p:sp>
        <p:nvSpPr>
          <p:cNvPr id="8" name="Rechteck 7">
            <a:extLst>
              <a:ext uri="{FF2B5EF4-FFF2-40B4-BE49-F238E27FC236}">
                <a16:creationId xmlns:a16="http://schemas.microsoft.com/office/drawing/2014/main" id="{56542FA9-A3D4-3D3F-98E5-B61A907502CA}"/>
              </a:ext>
            </a:extLst>
          </p:cNvPr>
          <p:cNvSpPr/>
          <p:nvPr/>
        </p:nvSpPr>
        <p:spPr>
          <a:xfrm>
            <a:off x="2006557" y="2823956"/>
            <a:ext cx="1161837" cy="1208029"/>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Deckung Netz</a:t>
            </a:r>
            <a:endParaRPr lang="de-AT" sz="1600">
              <a:solidFill>
                <a:schemeClr val="bg2"/>
              </a:solidFill>
            </a:endParaRPr>
          </a:p>
        </p:txBody>
      </p:sp>
      <p:sp>
        <p:nvSpPr>
          <p:cNvPr id="9" name="Sprechblase: rechteckig 8">
            <a:extLst>
              <a:ext uri="{FF2B5EF4-FFF2-40B4-BE49-F238E27FC236}">
                <a16:creationId xmlns:a16="http://schemas.microsoft.com/office/drawing/2014/main" id="{76B95561-481C-A6F3-E559-1C8F9E91A465}"/>
              </a:ext>
            </a:extLst>
          </p:cNvPr>
          <p:cNvSpPr/>
          <p:nvPr/>
        </p:nvSpPr>
        <p:spPr>
          <a:xfrm>
            <a:off x="1029123" y="5275205"/>
            <a:ext cx="1662546" cy="498588"/>
          </a:xfrm>
          <a:prstGeom prst="wedgeRectCallout">
            <a:avLst>
              <a:gd name="adj1" fmla="val -6479"/>
              <a:gd name="adj2" fmla="val -14639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Bilanziert wird nur der Zielverkehr</a:t>
            </a:r>
          </a:p>
        </p:txBody>
      </p:sp>
      <p:sp>
        <p:nvSpPr>
          <p:cNvPr id="10" name="Sprechblase: rechteckig 9">
            <a:extLst>
              <a:ext uri="{FF2B5EF4-FFF2-40B4-BE49-F238E27FC236}">
                <a16:creationId xmlns:a16="http://schemas.microsoft.com/office/drawing/2014/main" id="{72131127-6DB1-0A32-7899-EC2134E4BACE}"/>
              </a:ext>
            </a:extLst>
          </p:cNvPr>
          <p:cNvSpPr/>
          <p:nvPr/>
        </p:nvSpPr>
        <p:spPr>
          <a:xfrm>
            <a:off x="390265" y="1333501"/>
            <a:ext cx="1662546" cy="830996"/>
          </a:xfrm>
          <a:prstGeom prst="wedgeRectCallout">
            <a:avLst>
              <a:gd name="adj1" fmla="val -13093"/>
              <a:gd name="adj2" fmla="val 12856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Verfahren und potentiell geladen/gedeckt kann beides werden: Ziel- und Quellverkehr.</a:t>
            </a:r>
          </a:p>
        </p:txBody>
      </p:sp>
      <p:sp>
        <p:nvSpPr>
          <p:cNvPr id="11" name="Rechteck 10">
            <a:extLst>
              <a:ext uri="{FF2B5EF4-FFF2-40B4-BE49-F238E27FC236}">
                <a16:creationId xmlns:a16="http://schemas.microsoft.com/office/drawing/2014/main" id="{AC130E54-3599-B819-8EF8-0FAE2F50F8B9}"/>
              </a:ext>
            </a:extLst>
          </p:cNvPr>
          <p:cNvSpPr/>
          <p:nvPr/>
        </p:nvSpPr>
        <p:spPr>
          <a:xfrm>
            <a:off x="6325102" y="4009921"/>
            <a:ext cx="6855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00"/>
              <a:t>Deckung PV gridsub</a:t>
            </a:r>
            <a:endParaRPr lang="de-AT" sz="1000"/>
          </a:p>
        </p:txBody>
      </p:sp>
      <p:sp>
        <p:nvSpPr>
          <p:cNvPr id="12" name="Rechteck 11">
            <a:extLst>
              <a:ext uri="{FF2B5EF4-FFF2-40B4-BE49-F238E27FC236}">
                <a16:creationId xmlns:a16="http://schemas.microsoft.com/office/drawing/2014/main" id="{8E47599C-EDA2-0FD1-95CE-255B65AA299D}"/>
              </a:ext>
            </a:extLst>
          </p:cNvPr>
          <p:cNvSpPr/>
          <p:nvPr/>
        </p:nvSpPr>
        <p:spPr>
          <a:xfrm>
            <a:off x="6325101" y="4485494"/>
            <a:ext cx="685537"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lumMod val="25000"/>
                  </a:schemeClr>
                </a:solidFill>
              </a:rPr>
              <a:t>Deckung Flex</a:t>
            </a:r>
            <a:endParaRPr lang="de-AT" sz="1050">
              <a:solidFill>
                <a:schemeClr val="bg2">
                  <a:lumMod val="25000"/>
                </a:schemeClr>
              </a:solidFill>
            </a:endParaRPr>
          </a:p>
        </p:txBody>
      </p:sp>
      <p:sp>
        <p:nvSpPr>
          <p:cNvPr id="13" name="Rechteck 12">
            <a:extLst>
              <a:ext uri="{FF2B5EF4-FFF2-40B4-BE49-F238E27FC236}">
                <a16:creationId xmlns:a16="http://schemas.microsoft.com/office/drawing/2014/main" id="{E2976F2A-3352-021A-3225-80DD8851985E}"/>
              </a:ext>
            </a:extLst>
          </p:cNvPr>
          <p:cNvSpPr/>
          <p:nvPr/>
        </p:nvSpPr>
        <p:spPr>
          <a:xfrm>
            <a:off x="5508196" y="3879387"/>
            <a:ext cx="685537" cy="122921"/>
          </a:xfrm>
          <a:prstGeom prst="rect">
            <a:avLst/>
          </a:prstGeom>
          <a:solidFill>
            <a:schemeClr val="accent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15" name="Sprechblase: rechteckig 14">
            <a:extLst>
              <a:ext uri="{FF2B5EF4-FFF2-40B4-BE49-F238E27FC236}">
                <a16:creationId xmlns:a16="http://schemas.microsoft.com/office/drawing/2014/main" id="{7FBCD933-877B-481A-034C-9A118D82CDB6}"/>
              </a:ext>
            </a:extLst>
          </p:cNvPr>
          <p:cNvSpPr/>
          <p:nvPr/>
        </p:nvSpPr>
        <p:spPr>
          <a:xfrm>
            <a:off x="5318393" y="3007691"/>
            <a:ext cx="1662546" cy="498588"/>
          </a:xfrm>
          <a:prstGeom prst="wedgeRectCallout">
            <a:avLst>
              <a:gd name="adj1" fmla="val -16218"/>
              <a:gd name="adj2" fmla="val 105780"/>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&lt; Zielverkehrsbedarf.</a:t>
            </a:r>
          </a:p>
          <a:p>
            <a:r>
              <a:rPr lang="de-DE" sz="1100"/>
              <a:t>Bilanzminus </a:t>
            </a:r>
          </a:p>
        </p:txBody>
      </p:sp>
      <p:sp>
        <p:nvSpPr>
          <p:cNvPr id="20" name="Rechteck 19">
            <a:extLst>
              <a:ext uri="{FF2B5EF4-FFF2-40B4-BE49-F238E27FC236}">
                <a16:creationId xmlns:a16="http://schemas.microsoft.com/office/drawing/2014/main" id="{AAC4D695-E50F-C093-5012-C3B372D4DD79}"/>
              </a:ext>
            </a:extLst>
          </p:cNvPr>
          <p:cNvSpPr/>
          <p:nvPr/>
        </p:nvSpPr>
        <p:spPr>
          <a:xfrm>
            <a:off x="4612545" y="3866951"/>
            <a:ext cx="770524" cy="10770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400"/>
              <a:t>Bedarf Ziel-Verkehr</a:t>
            </a:r>
            <a:endParaRPr lang="de-AT" sz="1400"/>
          </a:p>
        </p:txBody>
      </p:sp>
      <p:grpSp>
        <p:nvGrpSpPr>
          <p:cNvPr id="26" name="Gruppieren 25">
            <a:extLst>
              <a:ext uri="{FF2B5EF4-FFF2-40B4-BE49-F238E27FC236}">
                <a16:creationId xmlns:a16="http://schemas.microsoft.com/office/drawing/2014/main" id="{E8BD24A6-118C-6DFD-F350-3EC65ECF8DBF}"/>
              </a:ext>
            </a:extLst>
          </p:cNvPr>
          <p:cNvGrpSpPr/>
          <p:nvPr/>
        </p:nvGrpSpPr>
        <p:grpSpPr>
          <a:xfrm>
            <a:off x="9799759" y="3446586"/>
            <a:ext cx="770744" cy="1497459"/>
            <a:chOff x="9093564" y="3245004"/>
            <a:chExt cx="770744" cy="928823"/>
          </a:xfrm>
        </p:grpSpPr>
        <p:sp>
          <p:nvSpPr>
            <p:cNvPr id="21" name="Rechteck 20">
              <a:extLst>
                <a:ext uri="{FF2B5EF4-FFF2-40B4-BE49-F238E27FC236}">
                  <a16:creationId xmlns:a16="http://schemas.microsoft.com/office/drawing/2014/main" id="{C12BDE8E-700A-F015-AE61-F81B2900AD3D}"/>
                </a:ext>
              </a:extLst>
            </p:cNvPr>
            <p:cNvSpPr/>
            <p:nvPr/>
          </p:nvSpPr>
          <p:spPr>
            <a:xfrm>
              <a:off x="9093564" y="3707430"/>
              <a:ext cx="770744"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t>Deckung PV gridsub</a:t>
              </a:r>
              <a:endParaRPr lang="de-AT" sz="1100"/>
            </a:p>
          </p:txBody>
        </p:sp>
        <p:sp>
          <p:nvSpPr>
            <p:cNvPr id="22" name="Rechteck 21">
              <a:extLst>
                <a:ext uri="{FF2B5EF4-FFF2-40B4-BE49-F238E27FC236}">
                  <a16:creationId xmlns:a16="http://schemas.microsoft.com/office/drawing/2014/main" id="{3E85B151-A18A-0735-9F25-561C09873A7F}"/>
                </a:ext>
              </a:extLst>
            </p:cNvPr>
            <p:cNvSpPr/>
            <p:nvPr/>
          </p:nvSpPr>
          <p:spPr>
            <a:xfrm>
              <a:off x="9093564" y="3245004"/>
              <a:ext cx="770744"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solidFill>
                    <a:schemeClr val="bg2">
                      <a:lumMod val="25000"/>
                    </a:schemeClr>
                  </a:solidFill>
                </a:rPr>
                <a:t>Deckung Flex</a:t>
              </a:r>
              <a:endParaRPr lang="de-AT" sz="1100">
                <a:solidFill>
                  <a:schemeClr val="bg2">
                    <a:lumMod val="25000"/>
                  </a:schemeClr>
                </a:solidFill>
              </a:endParaRPr>
            </a:p>
          </p:txBody>
        </p:sp>
      </p:grpSp>
      <p:sp>
        <p:nvSpPr>
          <p:cNvPr id="24" name="Sprechblase: rechteckig 23">
            <a:extLst>
              <a:ext uri="{FF2B5EF4-FFF2-40B4-BE49-F238E27FC236}">
                <a16:creationId xmlns:a16="http://schemas.microsoft.com/office/drawing/2014/main" id="{B9EA9E36-D26A-D14E-19F9-EA0D68C62AD0}"/>
              </a:ext>
            </a:extLst>
          </p:cNvPr>
          <p:cNvSpPr/>
          <p:nvPr/>
        </p:nvSpPr>
        <p:spPr>
          <a:xfrm>
            <a:off x="8630283" y="2533123"/>
            <a:ext cx="1662546" cy="498588"/>
          </a:xfrm>
          <a:prstGeom prst="wedgeRectCallout">
            <a:avLst>
              <a:gd name="adj1" fmla="val -13926"/>
              <a:gd name="adj2" fmla="val 138256"/>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&gt; Zielverkehrsbedarf.</a:t>
            </a:r>
          </a:p>
          <a:p>
            <a:r>
              <a:rPr lang="de-DE" sz="1100"/>
              <a:t>Bilanz PLUS </a:t>
            </a:r>
          </a:p>
        </p:txBody>
      </p:sp>
      <p:sp>
        <p:nvSpPr>
          <p:cNvPr id="25" name="Rechteck 24">
            <a:extLst>
              <a:ext uri="{FF2B5EF4-FFF2-40B4-BE49-F238E27FC236}">
                <a16:creationId xmlns:a16="http://schemas.microsoft.com/office/drawing/2014/main" id="{070A3371-C374-9CD8-6F66-B73169F7360D}"/>
              </a:ext>
            </a:extLst>
          </p:cNvPr>
          <p:cNvSpPr/>
          <p:nvPr/>
        </p:nvSpPr>
        <p:spPr>
          <a:xfrm>
            <a:off x="7960353" y="3888327"/>
            <a:ext cx="866294"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27" name="Sprechblase: rechteckig 26">
            <a:extLst>
              <a:ext uri="{FF2B5EF4-FFF2-40B4-BE49-F238E27FC236}">
                <a16:creationId xmlns:a16="http://schemas.microsoft.com/office/drawing/2014/main" id="{14D0FB77-7FDE-D1BA-C502-3BC0D258A9A0}"/>
              </a:ext>
            </a:extLst>
          </p:cNvPr>
          <p:cNvSpPr/>
          <p:nvPr/>
        </p:nvSpPr>
        <p:spPr>
          <a:xfrm>
            <a:off x="1646529" y="1922819"/>
            <a:ext cx="1662546" cy="830996"/>
          </a:xfrm>
          <a:prstGeom prst="wedgeRectCallout">
            <a:avLst>
              <a:gd name="adj1" fmla="val -44603"/>
              <a:gd name="adj2" fmla="val 7698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Deswegen sollte auch beides, also der gesamte Verbrauch dynamisch berechnet werden</a:t>
            </a:r>
          </a:p>
        </p:txBody>
      </p:sp>
      <p:sp>
        <p:nvSpPr>
          <p:cNvPr id="28" name="Rechteck 27">
            <a:extLst>
              <a:ext uri="{FF2B5EF4-FFF2-40B4-BE49-F238E27FC236}">
                <a16:creationId xmlns:a16="http://schemas.microsoft.com/office/drawing/2014/main" id="{6B10B13E-085F-FC1C-6759-C0E12DBDAE6C}"/>
              </a:ext>
            </a:extLst>
          </p:cNvPr>
          <p:cNvSpPr/>
          <p:nvPr/>
        </p:nvSpPr>
        <p:spPr>
          <a:xfrm>
            <a:off x="6325101" y="3888327"/>
            <a:ext cx="685537" cy="122921"/>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30" name="Sprechblase: rechteckig 29">
            <a:extLst>
              <a:ext uri="{FF2B5EF4-FFF2-40B4-BE49-F238E27FC236}">
                <a16:creationId xmlns:a16="http://schemas.microsoft.com/office/drawing/2014/main" id="{C06E3398-FB7B-F20B-1C6C-7FB5F4FF5AB7}"/>
              </a:ext>
            </a:extLst>
          </p:cNvPr>
          <p:cNvSpPr/>
          <p:nvPr/>
        </p:nvSpPr>
        <p:spPr>
          <a:xfrm>
            <a:off x="5129675" y="5391348"/>
            <a:ext cx="1662546" cy="914201"/>
          </a:xfrm>
          <a:prstGeom prst="wedgeRectCallout">
            <a:avLst>
              <a:gd name="adj1" fmla="val -5333"/>
              <a:gd name="adj2" fmla="val -18911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geht in PE-und THG Bilanz ein:</a:t>
            </a:r>
          </a:p>
          <a:p>
            <a:r>
              <a:rPr lang="de-DE" sz="1100"/>
              <a:t>Netzbezug</a:t>
            </a:r>
          </a:p>
          <a:p>
            <a:endParaRPr lang="de-DE" sz="1100"/>
          </a:p>
        </p:txBody>
      </p:sp>
      <p:sp>
        <p:nvSpPr>
          <p:cNvPr id="31" name="Sprechblase: rechteckig 30">
            <a:extLst>
              <a:ext uri="{FF2B5EF4-FFF2-40B4-BE49-F238E27FC236}">
                <a16:creationId xmlns:a16="http://schemas.microsoft.com/office/drawing/2014/main" id="{37C549BC-8351-8EA1-DBB1-6FD7863412E7}"/>
              </a:ext>
            </a:extLst>
          </p:cNvPr>
          <p:cNvSpPr/>
          <p:nvPr/>
        </p:nvSpPr>
        <p:spPr>
          <a:xfrm>
            <a:off x="8522584" y="5275205"/>
            <a:ext cx="2202565" cy="714176"/>
          </a:xfrm>
          <a:prstGeom prst="wedgeRectCallout">
            <a:avLst>
              <a:gd name="adj1" fmla="val -12781"/>
              <a:gd name="adj2" fmla="val -247751"/>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PE-und THG relevante Emisisonen:</a:t>
            </a:r>
          </a:p>
          <a:p>
            <a:r>
              <a:rPr lang="de-DE" sz="1100"/>
              <a:t>VRgrid_ev + PVev - Zielbedarf</a:t>
            </a:r>
          </a:p>
        </p:txBody>
      </p:sp>
      <p:sp>
        <p:nvSpPr>
          <p:cNvPr id="32" name="Rechteck 31">
            <a:extLst>
              <a:ext uri="{FF2B5EF4-FFF2-40B4-BE49-F238E27FC236}">
                <a16:creationId xmlns:a16="http://schemas.microsoft.com/office/drawing/2014/main" id="{884EC941-CB8C-BB70-CD14-313F9EE6F9CE}"/>
              </a:ext>
            </a:extLst>
          </p:cNvPr>
          <p:cNvSpPr/>
          <p:nvPr/>
        </p:nvSpPr>
        <p:spPr>
          <a:xfrm>
            <a:off x="8972918" y="3446586"/>
            <a:ext cx="685537" cy="441741"/>
          </a:xfrm>
          <a:prstGeom prst="rect">
            <a:avLst/>
          </a:prstGeom>
          <a:solidFill>
            <a:schemeClr val="accent5">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33" name="Sprechblase: rechteckig 32">
            <a:extLst>
              <a:ext uri="{FF2B5EF4-FFF2-40B4-BE49-F238E27FC236}">
                <a16:creationId xmlns:a16="http://schemas.microsoft.com/office/drawing/2014/main" id="{CB1496AF-78F7-81C4-BE3F-949A0F435EA8}"/>
              </a:ext>
            </a:extLst>
          </p:cNvPr>
          <p:cNvSpPr/>
          <p:nvPr/>
        </p:nvSpPr>
        <p:spPr>
          <a:xfrm>
            <a:off x="10801983" y="3700492"/>
            <a:ext cx="1264832" cy="985807"/>
          </a:xfrm>
          <a:prstGeom prst="wedgeRectCallout">
            <a:avLst>
              <a:gd name="adj1" fmla="val -63737"/>
              <a:gd name="adj2" fmla="val -2643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Deckung Quellverkehr Entspricht einem Export von Erneuerbaren</a:t>
            </a:r>
          </a:p>
        </p:txBody>
      </p:sp>
    </p:spTree>
    <p:extLst>
      <p:ext uri="{BB962C8B-B14F-4D97-AF65-F5344CB8AC3E}">
        <p14:creationId xmlns:p14="http://schemas.microsoft.com/office/powerpoint/2010/main" val="2327255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67747DC2-2280-6552-DF61-EA853BC708EE}"/>
              </a:ext>
            </a:extLst>
          </p:cNvPr>
          <p:cNvSpPr/>
          <p:nvPr/>
        </p:nvSpPr>
        <p:spPr>
          <a:xfrm>
            <a:off x="4393834" y="0"/>
            <a:ext cx="6769043" cy="6843681"/>
          </a:xfrm>
          <a:prstGeom prst="rect">
            <a:avLst/>
          </a:prstGeom>
          <a:pattFill prst="dkUpDiag">
            <a:fgClr>
              <a:schemeClr val="accent5">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E836858C-B26C-EE91-AEA2-3DA0FAF19F62}"/>
              </a:ext>
            </a:extLst>
          </p:cNvPr>
          <p:cNvSpPr/>
          <p:nvPr/>
        </p:nvSpPr>
        <p:spPr>
          <a:xfrm>
            <a:off x="20905" y="-82748"/>
            <a:ext cx="3971925" cy="68436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 1">
            <a:extLst>
              <a:ext uri="{FF2B5EF4-FFF2-40B4-BE49-F238E27FC236}">
                <a16:creationId xmlns:a16="http://schemas.microsoft.com/office/drawing/2014/main" id="{5B3AEDA5-8973-2142-CDCF-CF896BA21CD0}"/>
              </a:ext>
            </a:extLst>
          </p:cNvPr>
          <p:cNvSpPr>
            <a:spLocks noGrp="1"/>
          </p:cNvSpPr>
          <p:nvPr>
            <p:ph type="title"/>
          </p:nvPr>
        </p:nvSpPr>
        <p:spPr/>
        <p:txBody>
          <a:bodyPr>
            <a:normAutofit fontScale="90000"/>
          </a:bodyPr>
          <a:lstStyle/>
          <a:p>
            <a:r>
              <a:rPr lang="de-DE"/>
              <a:t>🚗reale 		vs bilanzieller Energiebedarf</a:t>
            </a:r>
            <a:endParaRPr lang="de-AT"/>
          </a:p>
        </p:txBody>
      </p:sp>
      <p:sp>
        <p:nvSpPr>
          <p:cNvPr id="4" name="Rechteck 3">
            <a:extLst>
              <a:ext uri="{FF2B5EF4-FFF2-40B4-BE49-F238E27FC236}">
                <a16:creationId xmlns:a16="http://schemas.microsoft.com/office/drawing/2014/main" id="{196787B1-47BE-B2E7-CEF1-21F3F1EEBD42}"/>
              </a:ext>
            </a:extLst>
          </p:cNvPr>
          <p:cNvSpPr/>
          <p:nvPr/>
        </p:nvSpPr>
        <p:spPr>
          <a:xfrm>
            <a:off x="651993" y="3879387"/>
            <a:ext cx="1161837"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5" name="Rechteck 4">
            <a:extLst>
              <a:ext uri="{FF2B5EF4-FFF2-40B4-BE49-F238E27FC236}">
                <a16:creationId xmlns:a16="http://schemas.microsoft.com/office/drawing/2014/main" id="{B742A88C-8561-E4B0-8CC3-15DF81E7E732}"/>
              </a:ext>
            </a:extLst>
          </p:cNvPr>
          <p:cNvSpPr/>
          <p:nvPr/>
        </p:nvSpPr>
        <p:spPr>
          <a:xfrm>
            <a:off x="650389" y="2811235"/>
            <a:ext cx="1161837" cy="1055716"/>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Bedarf Quell-Verkehr</a:t>
            </a:r>
            <a:endParaRPr lang="de-AT" sz="1600">
              <a:solidFill>
                <a:schemeClr val="bg2">
                  <a:lumMod val="25000"/>
                </a:schemeClr>
              </a:solidFill>
            </a:endParaRPr>
          </a:p>
        </p:txBody>
      </p:sp>
      <p:sp>
        <p:nvSpPr>
          <p:cNvPr id="6" name="Rechteck 5">
            <a:extLst>
              <a:ext uri="{FF2B5EF4-FFF2-40B4-BE49-F238E27FC236}">
                <a16:creationId xmlns:a16="http://schemas.microsoft.com/office/drawing/2014/main" id="{88635972-8DFD-85B5-2041-C7CD9674C06B}"/>
              </a:ext>
            </a:extLst>
          </p:cNvPr>
          <p:cNvSpPr/>
          <p:nvPr/>
        </p:nvSpPr>
        <p:spPr>
          <a:xfrm>
            <a:off x="2006869" y="4031986"/>
            <a:ext cx="11618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Deckung PV gridsub</a:t>
            </a:r>
            <a:endParaRPr lang="de-AT" sz="1600"/>
          </a:p>
        </p:txBody>
      </p:sp>
      <p:sp>
        <p:nvSpPr>
          <p:cNvPr id="7" name="Rechteck 6">
            <a:extLst>
              <a:ext uri="{FF2B5EF4-FFF2-40B4-BE49-F238E27FC236}">
                <a16:creationId xmlns:a16="http://schemas.microsoft.com/office/drawing/2014/main" id="{F1E2DE95-4F0C-512B-260A-0E5FC9769747}"/>
              </a:ext>
            </a:extLst>
          </p:cNvPr>
          <p:cNvSpPr/>
          <p:nvPr/>
        </p:nvSpPr>
        <p:spPr>
          <a:xfrm>
            <a:off x="2006868" y="4498384"/>
            <a:ext cx="1161837" cy="445659"/>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lumMod val="25000"/>
                  </a:schemeClr>
                </a:solidFill>
              </a:rPr>
              <a:t>Deckung Flex</a:t>
            </a:r>
            <a:endParaRPr lang="de-AT" sz="1600">
              <a:solidFill>
                <a:schemeClr val="bg2">
                  <a:lumMod val="25000"/>
                </a:schemeClr>
              </a:solidFill>
            </a:endParaRPr>
          </a:p>
        </p:txBody>
      </p:sp>
      <p:sp>
        <p:nvSpPr>
          <p:cNvPr id="8" name="Rechteck 7">
            <a:extLst>
              <a:ext uri="{FF2B5EF4-FFF2-40B4-BE49-F238E27FC236}">
                <a16:creationId xmlns:a16="http://schemas.microsoft.com/office/drawing/2014/main" id="{56542FA9-A3D4-3D3F-98E5-B61A907502CA}"/>
              </a:ext>
            </a:extLst>
          </p:cNvPr>
          <p:cNvSpPr/>
          <p:nvPr/>
        </p:nvSpPr>
        <p:spPr>
          <a:xfrm>
            <a:off x="2006867" y="3315674"/>
            <a:ext cx="1161837" cy="705610"/>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Deckung Netz</a:t>
            </a:r>
            <a:endParaRPr lang="de-AT" sz="1600">
              <a:solidFill>
                <a:schemeClr val="bg2"/>
              </a:solidFill>
            </a:endParaRPr>
          </a:p>
        </p:txBody>
      </p:sp>
      <p:sp>
        <p:nvSpPr>
          <p:cNvPr id="9" name="Sprechblase: rechteckig 8">
            <a:extLst>
              <a:ext uri="{FF2B5EF4-FFF2-40B4-BE49-F238E27FC236}">
                <a16:creationId xmlns:a16="http://schemas.microsoft.com/office/drawing/2014/main" id="{76B95561-481C-A6F3-E559-1C8F9E91A465}"/>
              </a:ext>
            </a:extLst>
          </p:cNvPr>
          <p:cNvSpPr/>
          <p:nvPr/>
        </p:nvSpPr>
        <p:spPr>
          <a:xfrm>
            <a:off x="1029123" y="5275205"/>
            <a:ext cx="1662546" cy="498588"/>
          </a:xfrm>
          <a:prstGeom prst="wedgeRectCallout">
            <a:avLst>
              <a:gd name="adj1" fmla="val -6479"/>
              <a:gd name="adj2" fmla="val -14639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Bilanziert wird nur der Zielverkehr</a:t>
            </a:r>
          </a:p>
        </p:txBody>
      </p:sp>
      <p:sp>
        <p:nvSpPr>
          <p:cNvPr id="10" name="Sprechblase: rechteckig 9">
            <a:extLst>
              <a:ext uri="{FF2B5EF4-FFF2-40B4-BE49-F238E27FC236}">
                <a16:creationId xmlns:a16="http://schemas.microsoft.com/office/drawing/2014/main" id="{72131127-6DB1-0A32-7899-EC2134E4BACE}"/>
              </a:ext>
            </a:extLst>
          </p:cNvPr>
          <p:cNvSpPr/>
          <p:nvPr/>
        </p:nvSpPr>
        <p:spPr>
          <a:xfrm>
            <a:off x="149680" y="1167219"/>
            <a:ext cx="1662546" cy="830996"/>
          </a:xfrm>
          <a:prstGeom prst="wedgeRectCallout">
            <a:avLst>
              <a:gd name="adj1" fmla="val -13093"/>
              <a:gd name="adj2" fmla="val 12856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Verfahren und potentiell geladen/gedeckt kann beides werden: Ziel- und Quellverkehr.</a:t>
            </a:r>
          </a:p>
        </p:txBody>
      </p:sp>
      <p:sp>
        <p:nvSpPr>
          <p:cNvPr id="11" name="Rechteck 10">
            <a:extLst>
              <a:ext uri="{FF2B5EF4-FFF2-40B4-BE49-F238E27FC236}">
                <a16:creationId xmlns:a16="http://schemas.microsoft.com/office/drawing/2014/main" id="{AC130E54-3599-B819-8EF8-0FAE2F50F8B9}"/>
              </a:ext>
            </a:extLst>
          </p:cNvPr>
          <p:cNvSpPr/>
          <p:nvPr/>
        </p:nvSpPr>
        <p:spPr>
          <a:xfrm>
            <a:off x="6325102" y="4009921"/>
            <a:ext cx="685537" cy="466397"/>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00"/>
              <a:t>Deckung PV gridsub</a:t>
            </a:r>
            <a:endParaRPr lang="de-AT" sz="1000"/>
          </a:p>
        </p:txBody>
      </p:sp>
      <p:sp>
        <p:nvSpPr>
          <p:cNvPr id="12" name="Rechteck 11">
            <a:extLst>
              <a:ext uri="{FF2B5EF4-FFF2-40B4-BE49-F238E27FC236}">
                <a16:creationId xmlns:a16="http://schemas.microsoft.com/office/drawing/2014/main" id="{8E47599C-EDA2-0FD1-95CE-255B65AA299D}"/>
              </a:ext>
            </a:extLst>
          </p:cNvPr>
          <p:cNvSpPr/>
          <p:nvPr/>
        </p:nvSpPr>
        <p:spPr>
          <a:xfrm>
            <a:off x="6325101" y="4485494"/>
            <a:ext cx="685537"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lumMod val="25000"/>
                  </a:schemeClr>
                </a:solidFill>
              </a:rPr>
              <a:t>Deckung Flex</a:t>
            </a:r>
            <a:endParaRPr lang="de-AT" sz="1050">
              <a:solidFill>
                <a:schemeClr val="bg2">
                  <a:lumMod val="25000"/>
                </a:schemeClr>
              </a:solidFill>
            </a:endParaRPr>
          </a:p>
        </p:txBody>
      </p:sp>
      <p:sp>
        <p:nvSpPr>
          <p:cNvPr id="13" name="Rechteck 12">
            <a:extLst>
              <a:ext uri="{FF2B5EF4-FFF2-40B4-BE49-F238E27FC236}">
                <a16:creationId xmlns:a16="http://schemas.microsoft.com/office/drawing/2014/main" id="{E2976F2A-3352-021A-3225-80DD8851985E}"/>
              </a:ext>
            </a:extLst>
          </p:cNvPr>
          <p:cNvSpPr/>
          <p:nvPr/>
        </p:nvSpPr>
        <p:spPr>
          <a:xfrm>
            <a:off x="5511316" y="3887000"/>
            <a:ext cx="685537" cy="138854"/>
          </a:xfrm>
          <a:prstGeom prst="rect">
            <a:avLst/>
          </a:prstGeom>
          <a:solidFill>
            <a:schemeClr val="accent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15" name="Sprechblase: rechteckig 14">
            <a:extLst>
              <a:ext uri="{FF2B5EF4-FFF2-40B4-BE49-F238E27FC236}">
                <a16:creationId xmlns:a16="http://schemas.microsoft.com/office/drawing/2014/main" id="{7FBCD933-877B-481A-034C-9A118D82CDB6}"/>
              </a:ext>
            </a:extLst>
          </p:cNvPr>
          <p:cNvSpPr/>
          <p:nvPr/>
        </p:nvSpPr>
        <p:spPr>
          <a:xfrm>
            <a:off x="5318393" y="3007691"/>
            <a:ext cx="1662546" cy="498588"/>
          </a:xfrm>
          <a:prstGeom prst="wedgeRectCallout">
            <a:avLst>
              <a:gd name="adj1" fmla="val -16218"/>
              <a:gd name="adj2" fmla="val 105780"/>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&lt; Zielverkehrsbedarf.</a:t>
            </a:r>
          </a:p>
          <a:p>
            <a:r>
              <a:rPr lang="de-DE" sz="1100"/>
              <a:t>Bilanzminus </a:t>
            </a:r>
          </a:p>
        </p:txBody>
      </p:sp>
      <p:sp>
        <p:nvSpPr>
          <p:cNvPr id="20" name="Rechteck 19">
            <a:extLst>
              <a:ext uri="{FF2B5EF4-FFF2-40B4-BE49-F238E27FC236}">
                <a16:creationId xmlns:a16="http://schemas.microsoft.com/office/drawing/2014/main" id="{AAC4D695-E50F-C093-5012-C3B372D4DD79}"/>
              </a:ext>
            </a:extLst>
          </p:cNvPr>
          <p:cNvSpPr/>
          <p:nvPr/>
        </p:nvSpPr>
        <p:spPr>
          <a:xfrm>
            <a:off x="4651912" y="3887000"/>
            <a:ext cx="770524" cy="10770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400"/>
              <a:t>Bedarf Ziel-Verkehr</a:t>
            </a:r>
            <a:endParaRPr lang="de-AT" sz="1400"/>
          </a:p>
        </p:txBody>
      </p:sp>
      <p:grpSp>
        <p:nvGrpSpPr>
          <p:cNvPr id="26" name="Gruppieren 25">
            <a:extLst>
              <a:ext uri="{FF2B5EF4-FFF2-40B4-BE49-F238E27FC236}">
                <a16:creationId xmlns:a16="http://schemas.microsoft.com/office/drawing/2014/main" id="{E8BD24A6-118C-6DFD-F350-3EC65ECF8DBF}"/>
              </a:ext>
            </a:extLst>
          </p:cNvPr>
          <p:cNvGrpSpPr/>
          <p:nvPr/>
        </p:nvGrpSpPr>
        <p:grpSpPr>
          <a:xfrm>
            <a:off x="9799759" y="3446586"/>
            <a:ext cx="770744" cy="1497459"/>
            <a:chOff x="9093564" y="3245004"/>
            <a:chExt cx="770744" cy="928823"/>
          </a:xfrm>
        </p:grpSpPr>
        <p:sp>
          <p:nvSpPr>
            <p:cNvPr id="21" name="Rechteck 20">
              <a:extLst>
                <a:ext uri="{FF2B5EF4-FFF2-40B4-BE49-F238E27FC236}">
                  <a16:creationId xmlns:a16="http://schemas.microsoft.com/office/drawing/2014/main" id="{C12BDE8E-700A-F015-AE61-F81B2900AD3D}"/>
                </a:ext>
              </a:extLst>
            </p:cNvPr>
            <p:cNvSpPr/>
            <p:nvPr/>
          </p:nvSpPr>
          <p:spPr>
            <a:xfrm>
              <a:off x="9093564" y="3711401"/>
              <a:ext cx="770744" cy="462426"/>
            </a:xfrm>
            <a:prstGeom prst="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t>Deckung PV gridsub</a:t>
              </a:r>
              <a:endParaRPr lang="de-AT" sz="1100"/>
            </a:p>
          </p:txBody>
        </p:sp>
        <p:sp>
          <p:nvSpPr>
            <p:cNvPr id="22" name="Rechteck 21">
              <a:extLst>
                <a:ext uri="{FF2B5EF4-FFF2-40B4-BE49-F238E27FC236}">
                  <a16:creationId xmlns:a16="http://schemas.microsoft.com/office/drawing/2014/main" id="{3E85B151-A18A-0735-9F25-561C09873A7F}"/>
                </a:ext>
              </a:extLst>
            </p:cNvPr>
            <p:cNvSpPr/>
            <p:nvPr/>
          </p:nvSpPr>
          <p:spPr>
            <a:xfrm>
              <a:off x="9093564" y="3245004"/>
              <a:ext cx="770744" cy="466397"/>
            </a:xfrm>
            <a:prstGeom prst="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100">
                  <a:solidFill>
                    <a:schemeClr val="bg2">
                      <a:lumMod val="25000"/>
                    </a:schemeClr>
                  </a:solidFill>
                </a:rPr>
                <a:t>Deckung Flex</a:t>
              </a:r>
              <a:endParaRPr lang="de-AT" sz="1100">
                <a:solidFill>
                  <a:schemeClr val="bg2">
                    <a:lumMod val="25000"/>
                  </a:schemeClr>
                </a:solidFill>
              </a:endParaRPr>
            </a:p>
          </p:txBody>
        </p:sp>
      </p:grpSp>
      <p:sp>
        <p:nvSpPr>
          <p:cNvPr id="24" name="Sprechblase: rechteckig 23">
            <a:extLst>
              <a:ext uri="{FF2B5EF4-FFF2-40B4-BE49-F238E27FC236}">
                <a16:creationId xmlns:a16="http://schemas.microsoft.com/office/drawing/2014/main" id="{B9EA9E36-D26A-D14E-19F9-EA0D68C62AD0}"/>
              </a:ext>
            </a:extLst>
          </p:cNvPr>
          <p:cNvSpPr/>
          <p:nvPr/>
        </p:nvSpPr>
        <p:spPr>
          <a:xfrm>
            <a:off x="8630283" y="2533123"/>
            <a:ext cx="1662546" cy="498588"/>
          </a:xfrm>
          <a:prstGeom prst="wedgeRectCallout">
            <a:avLst>
              <a:gd name="adj1" fmla="val -13926"/>
              <a:gd name="adj2" fmla="val 138256"/>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EE &gt; Zielverkehrsbedarf.</a:t>
            </a:r>
          </a:p>
          <a:p>
            <a:r>
              <a:rPr lang="de-DE" sz="1100"/>
              <a:t>Bilanz PLUS </a:t>
            </a:r>
          </a:p>
        </p:txBody>
      </p:sp>
      <p:sp>
        <p:nvSpPr>
          <p:cNvPr id="25" name="Rechteck 24">
            <a:extLst>
              <a:ext uri="{FF2B5EF4-FFF2-40B4-BE49-F238E27FC236}">
                <a16:creationId xmlns:a16="http://schemas.microsoft.com/office/drawing/2014/main" id="{070A3371-C374-9CD8-6F66-B73169F7360D}"/>
              </a:ext>
            </a:extLst>
          </p:cNvPr>
          <p:cNvSpPr/>
          <p:nvPr/>
        </p:nvSpPr>
        <p:spPr>
          <a:xfrm>
            <a:off x="7960353" y="3888327"/>
            <a:ext cx="866294" cy="105571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Bedarf Ziel-Verkehr</a:t>
            </a:r>
            <a:endParaRPr lang="de-AT" sz="1600"/>
          </a:p>
        </p:txBody>
      </p:sp>
      <p:sp>
        <p:nvSpPr>
          <p:cNvPr id="27" name="Sprechblase: rechteckig 26">
            <a:extLst>
              <a:ext uri="{FF2B5EF4-FFF2-40B4-BE49-F238E27FC236}">
                <a16:creationId xmlns:a16="http://schemas.microsoft.com/office/drawing/2014/main" id="{14D0FB77-7FDE-D1BA-C502-3BC0D258A9A0}"/>
              </a:ext>
            </a:extLst>
          </p:cNvPr>
          <p:cNvSpPr/>
          <p:nvPr/>
        </p:nvSpPr>
        <p:spPr>
          <a:xfrm>
            <a:off x="1912121" y="1109985"/>
            <a:ext cx="1662546" cy="830996"/>
          </a:xfrm>
          <a:prstGeom prst="wedgeRectCallout">
            <a:avLst>
              <a:gd name="adj1" fmla="val -60512"/>
              <a:gd name="adj2" fmla="val 161559"/>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Deswegen sollte auch beides, also der gesamte Verbrauch dynamisch berechnet werden</a:t>
            </a:r>
          </a:p>
        </p:txBody>
      </p:sp>
      <p:sp>
        <p:nvSpPr>
          <p:cNvPr id="28" name="Rechteck 27">
            <a:extLst>
              <a:ext uri="{FF2B5EF4-FFF2-40B4-BE49-F238E27FC236}">
                <a16:creationId xmlns:a16="http://schemas.microsoft.com/office/drawing/2014/main" id="{6B10B13E-085F-FC1C-6759-C0E12DBDAE6C}"/>
              </a:ext>
            </a:extLst>
          </p:cNvPr>
          <p:cNvSpPr/>
          <p:nvPr/>
        </p:nvSpPr>
        <p:spPr>
          <a:xfrm>
            <a:off x="6325101" y="3888327"/>
            <a:ext cx="685537" cy="122921"/>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30" name="Sprechblase: rechteckig 29">
            <a:extLst>
              <a:ext uri="{FF2B5EF4-FFF2-40B4-BE49-F238E27FC236}">
                <a16:creationId xmlns:a16="http://schemas.microsoft.com/office/drawing/2014/main" id="{C06E3398-FB7B-F20B-1C6C-7FB5F4FF5AB7}"/>
              </a:ext>
            </a:extLst>
          </p:cNvPr>
          <p:cNvSpPr/>
          <p:nvPr/>
        </p:nvSpPr>
        <p:spPr>
          <a:xfrm>
            <a:off x="5129675" y="5391348"/>
            <a:ext cx="1662546" cy="914201"/>
          </a:xfrm>
          <a:prstGeom prst="wedgeRectCallout">
            <a:avLst>
              <a:gd name="adj1" fmla="val -5333"/>
              <a:gd name="adj2" fmla="val -189113"/>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geht in PE-und THG Bilanz ein:</a:t>
            </a:r>
          </a:p>
          <a:p>
            <a:r>
              <a:rPr lang="de-DE" sz="1100"/>
              <a:t>Netzbezug</a:t>
            </a:r>
          </a:p>
          <a:p>
            <a:endParaRPr lang="de-DE" sz="1100"/>
          </a:p>
        </p:txBody>
      </p:sp>
      <p:sp>
        <p:nvSpPr>
          <p:cNvPr id="31" name="Sprechblase: rechteckig 30">
            <a:extLst>
              <a:ext uri="{FF2B5EF4-FFF2-40B4-BE49-F238E27FC236}">
                <a16:creationId xmlns:a16="http://schemas.microsoft.com/office/drawing/2014/main" id="{37C549BC-8351-8EA1-DBB1-6FD7863412E7}"/>
              </a:ext>
            </a:extLst>
          </p:cNvPr>
          <p:cNvSpPr/>
          <p:nvPr/>
        </p:nvSpPr>
        <p:spPr>
          <a:xfrm>
            <a:off x="8522584" y="5275205"/>
            <a:ext cx="2202565" cy="714176"/>
          </a:xfrm>
          <a:prstGeom prst="wedgeRectCallout">
            <a:avLst>
              <a:gd name="adj1" fmla="val -12781"/>
              <a:gd name="adj2" fmla="val -247751"/>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PE-und THG relevante Emisisonen:</a:t>
            </a:r>
          </a:p>
          <a:p>
            <a:r>
              <a:rPr lang="de-DE" sz="1100"/>
              <a:t>VRgrid_ev + PVev - Zielbedarf</a:t>
            </a:r>
          </a:p>
        </p:txBody>
      </p:sp>
      <p:sp>
        <p:nvSpPr>
          <p:cNvPr id="32" name="Rechteck 31">
            <a:extLst>
              <a:ext uri="{FF2B5EF4-FFF2-40B4-BE49-F238E27FC236}">
                <a16:creationId xmlns:a16="http://schemas.microsoft.com/office/drawing/2014/main" id="{884EC941-CB8C-BB70-CD14-313F9EE6F9CE}"/>
              </a:ext>
            </a:extLst>
          </p:cNvPr>
          <p:cNvSpPr/>
          <p:nvPr/>
        </p:nvSpPr>
        <p:spPr>
          <a:xfrm>
            <a:off x="8938135" y="3429000"/>
            <a:ext cx="685537" cy="441741"/>
          </a:xfrm>
          <a:prstGeom prst="rect">
            <a:avLst/>
          </a:prstGeom>
          <a:solidFill>
            <a:schemeClr val="accent5">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a:t>
            </a:r>
            <a:endParaRPr lang="de-AT" sz="1050">
              <a:solidFill>
                <a:schemeClr val="bg2"/>
              </a:solidFill>
            </a:endParaRPr>
          </a:p>
        </p:txBody>
      </p:sp>
      <p:sp>
        <p:nvSpPr>
          <p:cNvPr id="33" name="Sprechblase: rechteckig 32">
            <a:extLst>
              <a:ext uri="{FF2B5EF4-FFF2-40B4-BE49-F238E27FC236}">
                <a16:creationId xmlns:a16="http://schemas.microsoft.com/office/drawing/2014/main" id="{CB1496AF-78F7-81C4-BE3F-949A0F435EA8}"/>
              </a:ext>
            </a:extLst>
          </p:cNvPr>
          <p:cNvSpPr/>
          <p:nvPr/>
        </p:nvSpPr>
        <p:spPr>
          <a:xfrm>
            <a:off x="10801983" y="3700492"/>
            <a:ext cx="1264832" cy="985807"/>
          </a:xfrm>
          <a:prstGeom prst="wedgeRectCallout">
            <a:avLst>
              <a:gd name="adj1" fmla="val -63737"/>
              <a:gd name="adj2" fmla="val -26435"/>
            </a:avLst>
          </a:prstGeom>
        </p:spPr>
        <p:style>
          <a:lnRef idx="2">
            <a:schemeClr val="accent1"/>
          </a:lnRef>
          <a:fillRef idx="1">
            <a:schemeClr val="lt1"/>
          </a:fillRef>
          <a:effectRef idx="0">
            <a:schemeClr val="accent1"/>
          </a:effectRef>
          <a:fontRef idx="minor">
            <a:schemeClr val="dk1"/>
          </a:fontRef>
        </p:style>
        <p:txBody>
          <a:bodyPr rtlCol="0" anchor="ctr"/>
          <a:lstStyle/>
          <a:p>
            <a:r>
              <a:rPr lang="de-DE" sz="1100"/>
              <a:t>Deckung Quellverkehr Entspricht einem Export von Erneuerbaren</a:t>
            </a:r>
          </a:p>
        </p:txBody>
      </p:sp>
      <p:sp>
        <p:nvSpPr>
          <p:cNvPr id="17" name="Rechteck 16">
            <a:extLst>
              <a:ext uri="{FF2B5EF4-FFF2-40B4-BE49-F238E27FC236}">
                <a16:creationId xmlns:a16="http://schemas.microsoft.com/office/drawing/2014/main" id="{4950F13D-7FE7-C4B2-C9C1-0F209BBB05B0}"/>
              </a:ext>
            </a:extLst>
          </p:cNvPr>
          <p:cNvSpPr/>
          <p:nvPr/>
        </p:nvSpPr>
        <p:spPr>
          <a:xfrm>
            <a:off x="4315441" y="2272143"/>
            <a:ext cx="1002952" cy="526656"/>
          </a:xfrm>
          <a:prstGeom prst="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t>Nutzer-</a:t>
            </a:r>
          </a:p>
          <a:p>
            <a:pPr algn="ctr"/>
            <a:r>
              <a:rPr lang="de-DE" sz="1600"/>
              <a:t>strom</a:t>
            </a:r>
            <a:endParaRPr lang="de-AT" sz="1600"/>
          </a:p>
        </p:txBody>
      </p:sp>
      <p:sp>
        <p:nvSpPr>
          <p:cNvPr id="34" name="Rechteck 33">
            <a:extLst>
              <a:ext uri="{FF2B5EF4-FFF2-40B4-BE49-F238E27FC236}">
                <a16:creationId xmlns:a16="http://schemas.microsoft.com/office/drawing/2014/main" id="{F22FAFA3-6444-F2EC-026D-D67BFA0BCAE6}"/>
              </a:ext>
            </a:extLst>
          </p:cNvPr>
          <p:cNvSpPr/>
          <p:nvPr/>
        </p:nvSpPr>
        <p:spPr>
          <a:xfrm>
            <a:off x="6325100" y="1279616"/>
            <a:ext cx="685537" cy="370518"/>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050">
                <a:solidFill>
                  <a:schemeClr val="bg2"/>
                </a:solidFill>
              </a:rPr>
              <a:t>Netz</a:t>
            </a:r>
            <a:endParaRPr lang="de-AT" sz="1050">
              <a:solidFill>
                <a:schemeClr val="bg2"/>
              </a:solidFill>
            </a:endParaRPr>
          </a:p>
        </p:txBody>
      </p:sp>
      <p:sp>
        <p:nvSpPr>
          <p:cNvPr id="14" name="Pfeil: nach rechts 13">
            <a:extLst>
              <a:ext uri="{FF2B5EF4-FFF2-40B4-BE49-F238E27FC236}">
                <a16:creationId xmlns:a16="http://schemas.microsoft.com/office/drawing/2014/main" id="{7BE1FE76-4B23-F5B4-0E75-DBF28AF4200B}"/>
              </a:ext>
            </a:extLst>
          </p:cNvPr>
          <p:cNvSpPr/>
          <p:nvPr/>
        </p:nvSpPr>
        <p:spPr>
          <a:xfrm>
            <a:off x="2006504" y="2094933"/>
            <a:ext cx="2308937" cy="936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de-DE" sz="800"/>
              <a:t>bidi</a:t>
            </a:r>
            <a:endParaRPr lang="de-AT" sz="800"/>
          </a:p>
        </p:txBody>
      </p:sp>
      <p:sp>
        <p:nvSpPr>
          <p:cNvPr id="3" name="Rechteck 2">
            <a:extLst>
              <a:ext uri="{FF2B5EF4-FFF2-40B4-BE49-F238E27FC236}">
                <a16:creationId xmlns:a16="http://schemas.microsoft.com/office/drawing/2014/main" id="{07AA17C6-6521-9F0E-F66A-8EDA8FCECC71}"/>
              </a:ext>
            </a:extLst>
          </p:cNvPr>
          <p:cNvSpPr/>
          <p:nvPr/>
        </p:nvSpPr>
        <p:spPr>
          <a:xfrm>
            <a:off x="2276013" y="2272143"/>
            <a:ext cx="1161837" cy="1055716"/>
          </a:xfrm>
          <a:prstGeom prst="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600">
                <a:solidFill>
                  <a:schemeClr val="bg2"/>
                </a:solidFill>
              </a:rPr>
              <a:t>Externes Laden</a:t>
            </a:r>
            <a:endParaRPr lang="de-AT" sz="1600">
              <a:solidFill>
                <a:schemeClr val="bg2"/>
              </a:solidFill>
            </a:endParaRPr>
          </a:p>
        </p:txBody>
      </p:sp>
    </p:spTree>
    <p:extLst>
      <p:ext uri="{BB962C8B-B14F-4D97-AF65-F5344CB8AC3E}">
        <p14:creationId xmlns:p14="http://schemas.microsoft.com/office/powerpoint/2010/main" val="114413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41EB5D-6BFF-00ED-0946-E86E5C6601DD}"/>
              </a:ext>
            </a:extLst>
          </p:cNvPr>
          <p:cNvSpPr>
            <a:spLocks noGrp="1"/>
          </p:cNvSpPr>
          <p:nvPr>
            <p:ph type="title"/>
          </p:nvPr>
        </p:nvSpPr>
        <p:spPr/>
        <p:txBody>
          <a:bodyPr>
            <a:noAutofit/>
          </a:bodyPr>
          <a:lstStyle/>
          <a:p>
            <a:r>
              <a:rPr lang="de-DE" sz="3200"/>
              <a:t>Statistischer Mobilitätsbedarf</a:t>
            </a:r>
            <a:endParaRPr lang="de-AT" sz="3200"/>
          </a:p>
        </p:txBody>
      </p:sp>
      <p:sp>
        <p:nvSpPr>
          <p:cNvPr id="4" name="Rechteck: abgerundete Ecken 3">
            <a:extLst>
              <a:ext uri="{FF2B5EF4-FFF2-40B4-BE49-F238E27FC236}">
                <a16:creationId xmlns:a16="http://schemas.microsoft.com/office/drawing/2014/main" id="{35FC615D-2366-45E0-9008-63C4A548DC74}"/>
              </a:ext>
            </a:extLst>
          </p:cNvPr>
          <p:cNvSpPr/>
          <p:nvPr/>
        </p:nvSpPr>
        <p:spPr>
          <a:xfrm>
            <a:off x="585148" y="1658835"/>
            <a:ext cx="1255694"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t>Floor spaces per Usage</a:t>
            </a:r>
            <a:endParaRPr lang="de-AT" sz="1200"/>
          </a:p>
        </p:txBody>
      </p:sp>
      <p:sp>
        <p:nvSpPr>
          <p:cNvPr id="5" name="Rechteck: abgerundete Ecken 4">
            <a:extLst>
              <a:ext uri="{FF2B5EF4-FFF2-40B4-BE49-F238E27FC236}">
                <a16:creationId xmlns:a16="http://schemas.microsoft.com/office/drawing/2014/main" id="{1A62B0A4-47C2-D6A8-B298-9E6745512AB2}"/>
              </a:ext>
            </a:extLst>
          </p:cNvPr>
          <p:cNvSpPr/>
          <p:nvPr/>
        </p:nvSpPr>
        <p:spPr>
          <a:xfrm>
            <a:off x="2441894" y="1009895"/>
            <a:ext cx="1255694"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Floorspace / StatPAX</a:t>
            </a:r>
            <a:endParaRPr lang="de-AT" sz="1200"/>
          </a:p>
        </p:txBody>
      </p:sp>
      <p:cxnSp>
        <p:nvCxnSpPr>
          <p:cNvPr id="7" name="Verbinder: gewinkelt 6">
            <a:extLst>
              <a:ext uri="{FF2B5EF4-FFF2-40B4-BE49-F238E27FC236}">
                <a16:creationId xmlns:a16="http://schemas.microsoft.com/office/drawing/2014/main" id="{48C7AB6D-8F68-0BB2-4253-F532878618B8}"/>
              </a:ext>
            </a:extLst>
          </p:cNvPr>
          <p:cNvCxnSpPr>
            <a:cxnSpLocks/>
            <a:stCxn id="4" idx="3"/>
            <a:endCxn id="10" idx="1"/>
          </p:cNvCxnSpPr>
          <p:nvPr/>
        </p:nvCxnSpPr>
        <p:spPr>
          <a:xfrm>
            <a:off x="1840842" y="1851688"/>
            <a:ext cx="1335452" cy="2952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hteck: abgerundete Ecken 9">
            <a:extLst>
              <a:ext uri="{FF2B5EF4-FFF2-40B4-BE49-F238E27FC236}">
                <a16:creationId xmlns:a16="http://schemas.microsoft.com/office/drawing/2014/main" id="{7CFB066C-3AAD-4216-2A86-068EA44BCCB8}"/>
              </a:ext>
            </a:extLst>
          </p:cNvPr>
          <p:cNvSpPr/>
          <p:nvPr/>
        </p:nvSpPr>
        <p:spPr>
          <a:xfrm>
            <a:off x="3176294" y="1835798"/>
            <a:ext cx="1255694"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StatPAX</a:t>
            </a:r>
            <a:endParaRPr lang="de-AT" sz="1200"/>
          </a:p>
        </p:txBody>
      </p:sp>
      <p:cxnSp>
        <p:nvCxnSpPr>
          <p:cNvPr id="13" name="Verbinder: gewinkelt 12">
            <a:extLst>
              <a:ext uri="{FF2B5EF4-FFF2-40B4-BE49-F238E27FC236}">
                <a16:creationId xmlns:a16="http://schemas.microsoft.com/office/drawing/2014/main" id="{B765C29A-7BD9-D4AA-F4CD-C63AB64DC615}"/>
              </a:ext>
            </a:extLst>
          </p:cNvPr>
          <p:cNvCxnSpPr>
            <a:cxnSpLocks/>
            <a:stCxn id="5" idx="2"/>
            <a:endCxn id="10" idx="1"/>
          </p:cNvCxnSpPr>
          <p:nvPr/>
        </p:nvCxnSpPr>
        <p:spPr>
          <a:xfrm rot="16200000" flipH="1">
            <a:off x="2747343" y="1717997"/>
            <a:ext cx="751348" cy="1065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23">
            <a:extLst>
              <a:ext uri="{FF2B5EF4-FFF2-40B4-BE49-F238E27FC236}">
                <a16:creationId xmlns:a16="http://schemas.microsoft.com/office/drawing/2014/main" id="{05A43E2A-365A-04FC-3F67-3F4BEE5CA0A4}"/>
              </a:ext>
            </a:extLst>
          </p:cNvPr>
          <p:cNvSpPr/>
          <p:nvPr/>
        </p:nvSpPr>
        <p:spPr>
          <a:xfrm>
            <a:off x="4735279" y="1835798"/>
            <a:ext cx="1255694" cy="62230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Statistische JPKM MIV Fahrer</a:t>
            </a:r>
            <a:endParaRPr lang="de-AT" sz="1200"/>
          </a:p>
        </p:txBody>
      </p:sp>
      <p:sp>
        <p:nvSpPr>
          <p:cNvPr id="25" name="Rechteck: abgerundete Ecken 24">
            <a:extLst>
              <a:ext uri="{FF2B5EF4-FFF2-40B4-BE49-F238E27FC236}">
                <a16:creationId xmlns:a16="http://schemas.microsoft.com/office/drawing/2014/main" id="{4BCCA7AC-BF1C-7EFC-9D75-CBBC95F62EEC}"/>
              </a:ext>
            </a:extLst>
          </p:cNvPr>
          <p:cNvSpPr/>
          <p:nvPr/>
        </p:nvSpPr>
        <p:spPr>
          <a:xfrm>
            <a:off x="4735278" y="1001950"/>
            <a:ext cx="1255694"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JPkm per Mileage</a:t>
            </a:r>
            <a:endParaRPr lang="de-AT" sz="1200"/>
          </a:p>
        </p:txBody>
      </p:sp>
      <p:sp>
        <p:nvSpPr>
          <p:cNvPr id="26" name="Rechteck: abgerundete Ecken 25">
            <a:extLst>
              <a:ext uri="{FF2B5EF4-FFF2-40B4-BE49-F238E27FC236}">
                <a16:creationId xmlns:a16="http://schemas.microsoft.com/office/drawing/2014/main" id="{BF29BE5D-7F54-F7C0-7610-F3D09CB3CA49}"/>
              </a:ext>
            </a:extLst>
          </p:cNvPr>
          <p:cNvSpPr/>
          <p:nvPr/>
        </p:nvSpPr>
        <p:spPr>
          <a:xfrm>
            <a:off x="6201028" y="1001951"/>
            <a:ext cx="1575149"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Zielverkehrsanteil</a:t>
            </a:r>
            <a:endParaRPr lang="de-AT" sz="1200"/>
          </a:p>
        </p:txBody>
      </p:sp>
      <p:cxnSp>
        <p:nvCxnSpPr>
          <p:cNvPr id="29" name="Verbinder: gewinkelt 28">
            <a:extLst>
              <a:ext uri="{FF2B5EF4-FFF2-40B4-BE49-F238E27FC236}">
                <a16:creationId xmlns:a16="http://schemas.microsoft.com/office/drawing/2014/main" id="{44AB4C27-42EF-B2AD-940D-72CCD81BAA3B}"/>
              </a:ext>
            </a:extLst>
          </p:cNvPr>
          <p:cNvCxnSpPr>
            <a:cxnSpLocks/>
            <a:stCxn id="10" idx="3"/>
            <a:endCxn id="24" idx="1"/>
          </p:cNvCxnSpPr>
          <p:nvPr/>
        </p:nvCxnSpPr>
        <p:spPr>
          <a:xfrm>
            <a:off x="4431988" y="2146948"/>
            <a:ext cx="30329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FC3FD1D7-07C5-D2DA-88ED-1F08F30174C7}"/>
              </a:ext>
            </a:extLst>
          </p:cNvPr>
          <p:cNvCxnSpPr>
            <a:cxnSpLocks/>
            <a:stCxn id="25" idx="2"/>
            <a:endCxn id="24" idx="0"/>
          </p:cNvCxnSpPr>
          <p:nvPr/>
        </p:nvCxnSpPr>
        <p:spPr>
          <a:xfrm rot="16200000" flipH="1">
            <a:off x="5139054" y="1611725"/>
            <a:ext cx="44814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39">
            <a:extLst>
              <a:ext uri="{FF2B5EF4-FFF2-40B4-BE49-F238E27FC236}">
                <a16:creationId xmlns:a16="http://schemas.microsoft.com/office/drawing/2014/main" id="{D3ACE2C1-E984-0EDE-8DB8-35E5516BBE63}"/>
              </a:ext>
            </a:extLst>
          </p:cNvPr>
          <p:cNvSpPr/>
          <p:nvPr/>
        </p:nvSpPr>
        <p:spPr>
          <a:xfrm>
            <a:off x="6201029" y="1835798"/>
            <a:ext cx="1575150" cy="622301"/>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Zielverkehr Statistisch JPkm als Fahrer</a:t>
            </a:r>
            <a:endParaRPr lang="de-AT" sz="1200"/>
          </a:p>
        </p:txBody>
      </p:sp>
      <p:cxnSp>
        <p:nvCxnSpPr>
          <p:cNvPr id="41" name="Verbinder: gewinkelt 40">
            <a:extLst>
              <a:ext uri="{FF2B5EF4-FFF2-40B4-BE49-F238E27FC236}">
                <a16:creationId xmlns:a16="http://schemas.microsoft.com/office/drawing/2014/main" id="{8E9BA2FB-5893-A4C9-5DA1-1B0C1BEE64A7}"/>
              </a:ext>
            </a:extLst>
          </p:cNvPr>
          <p:cNvCxnSpPr>
            <a:cxnSpLocks/>
            <a:stCxn id="26" idx="2"/>
            <a:endCxn id="40" idx="0"/>
          </p:cNvCxnSpPr>
          <p:nvPr/>
        </p:nvCxnSpPr>
        <p:spPr>
          <a:xfrm rot="16200000" flipH="1">
            <a:off x="6764532" y="1611726"/>
            <a:ext cx="44814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F75258D1-D754-5941-3153-861B5598F526}"/>
              </a:ext>
            </a:extLst>
          </p:cNvPr>
          <p:cNvCxnSpPr>
            <a:cxnSpLocks/>
            <a:stCxn id="24" idx="3"/>
            <a:endCxn id="40" idx="1"/>
          </p:cNvCxnSpPr>
          <p:nvPr/>
        </p:nvCxnSpPr>
        <p:spPr>
          <a:xfrm flipV="1">
            <a:off x="5990973" y="2146949"/>
            <a:ext cx="21005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hteck: abgerundete Ecken 58">
            <a:extLst>
              <a:ext uri="{FF2B5EF4-FFF2-40B4-BE49-F238E27FC236}">
                <a16:creationId xmlns:a16="http://schemas.microsoft.com/office/drawing/2014/main" id="{2EAFF070-5725-4978-9966-6E801F05AE6E}"/>
              </a:ext>
            </a:extLst>
          </p:cNvPr>
          <p:cNvSpPr/>
          <p:nvPr/>
        </p:nvSpPr>
        <p:spPr>
          <a:xfrm>
            <a:off x="8401383" y="1835798"/>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EE-Energiebedarf Elektrisch</a:t>
            </a:r>
            <a:endParaRPr lang="de-AT" sz="1200"/>
          </a:p>
        </p:txBody>
      </p:sp>
      <p:sp>
        <p:nvSpPr>
          <p:cNvPr id="60" name="Rechteck: abgerundete Ecken 59">
            <a:extLst>
              <a:ext uri="{FF2B5EF4-FFF2-40B4-BE49-F238E27FC236}">
                <a16:creationId xmlns:a16="http://schemas.microsoft.com/office/drawing/2014/main" id="{B87A0D86-2A2B-B3A3-B783-BF850D107AAB}"/>
              </a:ext>
            </a:extLst>
          </p:cNvPr>
          <p:cNvSpPr/>
          <p:nvPr/>
        </p:nvSpPr>
        <p:spPr>
          <a:xfrm>
            <a:off x="8401383" y="1001950"/>
            <a:ext cx="1575148"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EV Verbrauch kWh/km</a:t>
            </a:r>
            <a:endParaRPr lang="de-AT" sz="1200"/>
          </a:p>
        </p:txBody>
      </p:sp>
      <p:cxnSp>
        <p:nvCxnSpPr>
          <p:cNvPr id="61" name="Verbinder: gewinkelt 60">
            <a:extLst>
              <a:ext uri="{FF2B5EF4-FFF2-40B4-BE49-F238E27FC236}">
                <a16:creationId xmlns:a16="http://schemas.microsoft.com/office/drawing/2014/main" id="{91661DFB-279F-CF72-0BD6-6FA03D812B42}"/>
              </a:ext>
            </a:extLst>
          </p:cNvPr>
          <p:cNvCxnSpPr>
            <a:cxnSpLocks/>
            <a:stCxn id="60" idx="2"/>
            <a:endCxn id="59" idx="0"/>
          </p:cNvCxnSpPr>
          <p:nvPr/>
        </p:nvCxnSpPr>
        <p:spPr>
          <a:xfrm rot="16200000" flipH="1">
            <a:off x="8964886" y="1611725"/>
            <a:ext cx="44814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ADEB7833-5019-4226-589B-D54561F0510B}"/>
              </a:ext>
            </a:extLst>
          </p:cNvPr>
          <p:cNvCxnSpPr>
            <a:cxnSpLocks/>
            <a:stCxn id="40" idx="3"/>
            <a:endCxn id="59" idx="1"/>
          </p:cNvCxnSpPr>
          <p:nvPr/>
        </p:nvCxnSpPr>
        <p:spPr>
          <a:xfrm flipV="1">
            <a:off x="7776179" y="2146948"/>
            <a:ext cx="62520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D60C6A03-03D5-C3E5-D7D3-545D0B9A3AE4}"/>
              </a:ext>
            </a:extLst>
          </p:cNvPr>
          <p:cNvSpPr/>
          <p:nvPr/>
        </p:nvSpPr>
        <p:spPr>
          <a:xfrm>
            <a:off x="10186588" y="985645"/>
            <a:ext cx="1575148"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CF Grid Bezug</a:t>
            </a:r>
            <a:endParaRPr lang="de-AT" sz="1200"/>
          </a:p>
        </p:txBody>
      </p:sp>
      <p:cxnSp>
        <p:nvCxnSpPr>
          <p:cNvPr id="105" name="Verbinder: gewinkelt 104">
            <a:extLst>
              <a:ext uri="{FF2B5EF4-FFF2-40B4-BE49-F238E27FC236}">
                <a16:creationId xmlns:a16="http://schemas.microsoft.com/office/drawing/2014/main" id="{1B10434C-EF04-9DFF-0531-2A299FBB011B}"/>
              </a:ext>
            </a:extLst>
          </p:cNvPr>
          <p:cNvCxnSpPr>
            <a:cxnSpLocks/>
            <a:stCxn id="104" idx="2"/>
            <a:endCxn id="108" idx="0"/>
          </p:cNvCxnSpPr>
          <p:nvPr/>
        </p:nvCxnSpPr>
        <p:spPr>
          <a:xfrm rot="5400000">
            <a:off x="10715247" y="1576881"/>
            <a:ext cx="464447" cy="53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hteck: abgerundete Ecken 107">
            <a:extLst>
              <a:ext uri="{FF2B5EF4-FFF2-40B4-BE49-F238E27FC236}">
                <a16:creationId xmlns:a16="http://schemas.microsoft.com/office/drawing/2014/main" id="{291E3C01-52EB-86F8-0A94-E1E1E0E84165}"/>
              </a:ext>
            </a:extLst>
          </p:cNvPr>
          <p:cNvSpPr/>
          <p:nvPr/>
        </p:nvSpPr>
        <p:spPr>
          <a:xfrm>
            <a:off x="10133202" y="1835797"/>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PE-Bedarf Elektrisch</a:t>
            </a:r>
            <a:endParaRPr lang="de-AT" sz="1200"/>
          </a:p>
        </p:txBody>
      </p:sp>
      <p:sp>
        <p:nvSpPr>
          <p:cNvPr id="110" name="Rechteck: abgerundete Ecken 109">
            <a:extLst>
              <a:ext uri="{FF2B5EF4-FFF2-40B4-BE49-F238E27FC236}">
                <a16:creationId xmlns:a16="http://schemas.microsoft.com/office/drawing/2014/main" id="{8B4B1505-C436-496F-94F5-B906788E9908}"/>
              </a:ext>
            </a:extLst>
          </p:cNvPr>
          <p:cNvSpPr/>
          <p:nvPr/>
        </p:nvSpPr>
        <p:spPr>
          <a:xfrm>
            <a:off x="585148" y="2631333"/>
            <a:ext cx="1255694"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t>EV Anteil</a:t>
            </a:r>
            <a:endParaRPr lang="de-AT" sz="1200"/>
          </a:p>
        </p:txBody>
      </p:sp>
      <p:cxnSp>
        <p:nvCxnSpPr>
          <p:cNvPr id="111" name="Verbinder: gewinkelt 110">
            <a:extLst>
              <a:ext uri="{FF2B5EF4-FFF2-40B4-BE49-F238E27FC236}">
                <a16:creationId xmlns:a16="http://schemas.microsoft.com/office/drawing/2014/main" id="{17352CC7-851D-20C2-D955-9FF180FA7F4B}"/>
              </a:ext>
            </a:extLst>
          </p:cNvPr>
          <p:cNvCxnSpPr>
            <a:cxnSpLocks/>
            <a:stCxn id="110" idx="3"/>
            <a:endCxn id="59" idx="1"/>
          </p:cNvCxnSpPr>
          <p:nvPr/>
        </p:nvCxnSpPr>
        <p:spPr>
          <a:xfrm flipV="1">
            <a:off x="1840842" y="2146948"/>
            <a:ext cx="6560541" cy="677238"/>
          </a:xfrm>
          <a:prstGeom prst="bentConnector3">
            <a:avLst>
              <a:gd name="adj1" fmla="val 960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7B77D183-E712-12BD-C8AB-8E2B62A093E8}"/>
              </a:ext>
            </a:extLst>
          </p:cNvPr>
          <p:cNvCxnSpPr>
            <a:cxnSpLocks/>
            <a:stCxn id="59" idx="3"/>
            <a:endCxn id="108" idx="1"/>
          </p:cNvCxnSpPr>
          <p:nvPr/>
        </p:nvCxnSpPr>
        <p:spPr>
          <a:xfrm flipV="1">
            <a:off x="9976533" y="2146947"/>
            <a:ext cx="1566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hteck: abgerundete Ecken 116">
            <a:extLst>
              <a:ext uri="{FF2B5EF4-FFF2-40B4-BE49-F238E27FC236}">
                <a16:creationId xmlns:a16="http://schemas.microsoft.com/office/drawing/2014/main" id="{3261482F-A159-1230-7A73-728D3F4ADDBD}"/>
              </a:ext>
            </a:extLst>
          </p:cNvPr>
          <p:cNvSpPr/>
          <p:nvPr/>
        </p:nvSpPr>
        <p:spPr>
          <a:xfrm>
            <a:off x="8401381" y="2526594"/>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EE-Energiebedarf Fossil</a:t>
            </a:r>
            <a:endParaRPr lang="de-AT" sz="1200"/>
          </a:p>
        </p:txBody>
      </p:sp>
      <p:sp>
        <p:nvSpPr>
          <p:cNvPr id="118" name="Rechteck: abgerundete Ecken 117">
            <a:extLst>
              <a:ext uri="{FF2B5EF4-FFF2-40B4-BE49-F238E27FC236}">
                <a16:creationId xmlns:a16="http://schemas.microsoft.com/office/drawing/2014/main" id="{8CDC7BD7-7E7F-73A3-0D49-3146395EE308}"/>
              </a:ext>
            </a:extLst>
          </p:cNvPr>
          <p:cNvSpPr/>
          <p:nvPr/>
        </p:nvSpPr>
        <p:spPr>
          <a:xfrm>
            <a:off x="10133202" y="2526594"/>
            <a:ext cx="1575150"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PE-Bedarf Fossil</a:t>
            </a:r>
            <a:endParaRPr lang="de-AT" sz="1200"/>
          </a:p>
        </p:txBody>
      </p:sp>
      <p:cxnSp>
        <p:nvCxnSpPr>
          <p:cNvPr id="119" name="Verbinder: gewinkelt 118">
            <a:extLst>
              <a:ext uri="{FF2B5EF4-FFF2-40B4-BE49-F238E27FC236}">
                <a16:creationId xmlns:a16="http://schemas.microsoft.com/office/drawing/2014/main" id="{A9B74B29-5F43-597C-2DF8-BBBB16111EB7}"/>
              </a:ext>
            </a:extLst>
          </p:cNvPr>
          <p:cNvCxnSpPr>
            <a:cxnSpLocks/>
            <a:stCxn id="110" idx="3"/>
            <a:endCxn id="117" idx="1"/>
          </p:cNvCxnSpPr>
          <p:nvPr/>
        </p:nvCxnSpPr>
        <p:spPr>
          <a:xfrm>
            <a:off x="1840842" y="2824186"/>
            <a:ext cx="6560539" cy="135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Verbinder: gewinkelt 121">
            <a:extLst>
              <a:ext uri="{FF2B5EF4-FFF2-40B4-BE49-F238E27FC236}">
                <a16:creationId xmlns:a16="http://schemas.microsoft.com/office/drawing/2014/main" id="{B0F134E0-B0AC-EE31-F6CB-D49F0E8A9FDD}"/>
              </a:ext>
            </a:extLst>
          </p:cNvPr>
          <p:cNvCxnSpPr>
            <a:cxnSpLocks/>
            <a:stCxn id="117" idx="3"/>
            <a:endCxn id="118" idx="1"/>
          </p:cNvCxnSpPr>
          <p:nvPr/>
        </p:nvCxnSpPr>
        <p:spPr>
          <a:xfrm>
            <a:off x="9976531" y="2837744"/>
            <a:ext cx="156671"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Rechteck: abgerundete Ecken 124">
            <a:extLst>
              <a:ext uri="{FF2B5EF4-FFF2-40B4-BE49-F238E27FC236}">
                <a16:creationId xmlns:a16="http://schemas.microsoft.com/office/drawing/2014/main" id="{39E616C1-CC03-9F4F-12A2-C0373AD48595}"/>
              </a:ext>
            </a:extLst>
          </p:cNvPr>
          <p:cNvSpPr/>
          <p:nvPr/>
        </p:nvSpPr>
        <p:spPr>
          <a:xfrm>
            <a:off x="10054866" y="2517783"/>
            <a:ext cx="897536" cy="227101"/>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CF Fossil</a:t>
            </a:r>
            <a:endParaRPr lang="de-AT" sz="1200"/>
          </a:p>
        </p:txBody>
      </p:sp>
      <p:grpSp>
        <p:nvGrpSpPr>
          <p:cNvPr id="164" name="Gruppieren 163">
            <a:extLst>
              <a:ext uri="{FF2B5EF4-FFF2-40B4-BE49-F238E27FC236}">
                <a16:creationId xmlns:a16="http://schemas.microsoft.com/office/drawing/2014/main" id="{5C3C0DC6-DA87-10BD-9C6D-B2B016784063}"/>
              </a:ext>
            </a:extLst>
          </p:cNvPr>
          <p:cNvGrpSpPr/>
          <p:nvPr/>
        </p:nvGrpSpPr>
        <p:grpSpPr>
          <a:xfrm>
            <a:off x="2590011" y="4021519"/>
            <a:ext cx="1396098" cy="1192342"/>
            <a:chOff x="2025284" y="3953992"/>
            <a:chExt cx="1396098" cy="1192342"/>
          </a:xfrm>
        </p:grpSpPr>
        <p:sp>
          <p:nvSpPr>
            <p:cNvPr id="163" name="Rechteck: abgerundete Ecken 162">
              <a:extLst>
                <a:ext uri="{FF2B5EF4-FFF2-40B4-BE49-F238E27FC236}">
                  <a16:creationId xmlns:a16="http://schemas.microsoft.com/office/drawing/2014/main" id="{CCCA3086-3A96-553F-1DFE-505F57C8CF08}"/>
                </a:ext>
              </a:extLst>
            </p:cNvPr>
            <p:cNvSpPr/>
            <p:nvPr/>
          </p:nvSpPr>
          <p:spPr>
            <a:xfrm>
              <a:off x="2025284" y="3953992"/>
              <a:ext cx="1396098" cy="1192342"/>
            </a:xfrm>
            <a:prstGeom prst="roundRect">
              <a:avLst>
                <a:gd name="adj" fmla="val 3806"/>
              </a:avLst>
            </a:prstGeom>
          </p:spPr>
          <p:style>
            <a:lnRef idx="2">
              <a:schemeClr val="accent2"/>
            </a:lnRef>
            <a:fillRef idx="1">
              <a:schemeClr val="lt1"/>
            </a:fillRef>
            <a:effectRef idx="0">
              <a:schemeClr val="accent2"/>
            </a:effectRef>
            <a:fontRef idx="minor">
              <a:schemeClr val="dk1"/>
            </a:fontRef>
          </p:style>
          <p:txBody>
            <a:bodyPr rtlCol="0" anchor="t"/>
            <a:lstStyle/>
            <a:p>
              <a:r>
                <a:rPr lang="de-DE" sz="1400"/>
                <a:t>EVs</a:t>
              </a:r>
              <a:endParaRPr lang="de-AT" sz="1400"/>
            </a:p>
          </p:txBody>
        </p:sp>
        <p:sp>
          <p:nvSpPr>
            <p:cNvPr id="126" name="Rechteck: abgerundete Ecken 125">
              <a:extLst>
                <a:ext uri="{FF2B5EF4-FFF2-40B4-BE49-F238E27FC236}">
                  <a16:creationId xmlns:a16="http://schemas.microsoft.com/office/drawing/2014/main" id="{D0A37793-EDBF-6ECF-73BE-B2A93193D69F}"/>
                </a:ext>
              </a:extLst>
            </p:cNvPr>
            <p:cNvSpPr/>
            <p:nvPr/>
          </p:nvSpPr>
          <p:spPr>
            <a:xfrm>
              <a:off x="2101515" y="4234389"/>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residential</a:t>
              </a:r>
              <a:endParaRPr lang="de-AT" sz="1200"/>
            </a:p>
          </p:txBody>
        </p:sp>
        <p:sp>
          <p:nvSpPr>
            <p:cNvPr id="128" name="Rechteck: abgerundete Ecken 127">
              <a:extLst>
                <a:ext uri="{FF2B5EF4-FFF2-40B4-BE49-F238E27FC236}">
                  <a16:creationId xmlns:a16="http://schemas.microsoft.com/office/drawing/2014/main" id="{B8F5F149-8F97-E23F-59AD-AF7E308C9FAA}"/>
                </a:ext>
              </a:extLst>
            </p:cNvPr>
            <p:cNvSpPr/>
            <p:nvPr/>
          </p:nvSpPr>
          <p:spPr>
            <a:xfrm>
              <a:off x="2101515" y="4545537"/>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Work</a:t>
              </a:r>
              <a:endParaRPr lang="de-AT" sz="1200"/>
            </a:p>
          </p:txBody>
        </p:sp>
        <p:sp>
          <p:nvSpPr>
            <p:cNvPr id="129" name="Rechteck: abgerundete Ecken 128">
              <a:extLst>
                <a:ext uri="{FF2B5EF4-FFF2-40B4-BE49-F238E27FC236}">
                  <a16:creationId xmlns:a16="http://schemas.microsoft.com/office/drawing/2014/main" id="{76A71D27-8364-3FB4-7A10-0DD51AD4007A}"/>
                </a:ext>
              </a:extLst>
            </p:cNvPr>
            <p:cNvSpPr/>
            <p:nvPr/>
          </p:nvSpPr>
          <p:spPr>
            <a:xfrm>
              <a:off x="2101515" y="4856685"/>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EVs Shopping</a:t>
              </a:r>
              <a:endParaRPr lang="de-AT" sz="1200"/>
            </a:p>
          </p:txBody>
        </p:sp>
      </p:grpSp>
      <p:sp>
        <p:nvSpPr>
          <p:cNvPr id="130" name="Rechteck: abgerundete Ecken 129">
            <a:extLst>
              <a:ext uri="{FF2B5EF4-FFF2-40B4-BE49-F238E27FC236}">
                <a16:creationId xmlns:a16="http://schemas.microsoft.com/office/drawing/2014/main" id="{5CACB3DC-5874-6CA0-F96C-001D3F974C9F}"/>
              </a:ext>
            </a:extLst>
          </p:cNvPr>
          <p:cNvSpPr/>
          <p:nvPr/>
        </p:nvSpPr>
        <p:spPr>
          <a:xfrm>
            <a:off x="585148" y="4021519"/>
            <a:ext cx="1255694" cy="34974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t>Cars / Usage</a:t>
            </a:r>
            <a:endParaRPr lang="de-AT" sz="1200"/>
          </a:p>
        </p:txBody>
      </p:sp>
      <p:cxnSp>
        <p:nvCxnSpPr>
          <p:cNvPr id="132" name="Verbinder: gewinkelt 131">
            <a:extLst>
              <a:ext uri="{FF2B5EF4-FFF2-40B4-BE49-F238E27FC236}">
                <a16:creationId xmlns:a16="http://schemas.microsoft.com/office/drawing/2014/main" id="{44214AFA-3F03-03DA-5133-6433E10736C6}"/>
              </a:ext>
            </a:extLst>
          </p:cNvPr>
          <p:cNvCxnSpPr>
            <a:cxnSpLocks/>
            <a:stCxn id="130" idx="3"/>
            <a:endCxn id="163" idx="1"/>
          </p:cNvCxnSpPr>
          <p:nvPr/>
        </p:nvCxnSpPr>
        <p:spPr>
          <a:xfrm>
            <a:off x="1840842" y="4196392"/>
            <a:ext cx="749169" cy="4212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Verbinder: gewinkelt 148">
            <a:extLst>
              <a:ext uri="{FF2B5EF4-FFF2-40B4-BE49-F238E27FC236}">
                <a16:creationId xmlns:a16="http://schemas.microsoft.com/office/drawing/2014/main" id="{14013E5E-347A-CC8A-0520-60CC901F0902}"/>
              </a:ext>
            </a:extLst>
          </p:cNvPr>
          <p:cNvCxnSpPr>
            <a:cxnSpLocks/>
            <a:stCxn id="110" idx="3"/>
            <a:endCxn id="163" idx="0"/>
          </p:cNvCxnSpPr>
          <p:nvPr/>
        </p:nvCxnSpPr>
        <p:spPr>
          <a:xfrm>
            <a:off x="1840842" y="2824186"/>
            <a:ext cx="1447218" cy="1197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itel 1">
            <a:extLst>
              <a:ext uri="{FF2B5EF4-FFF2-40B4-BE49-F238E27FC236}">
                <a16:creationId xmlns:a16="http://schemas.microsoft.com/office/drawing/2014/main" id="{0C966346-F21E-1E5D-EB31-4D1CDAEE5323}"/>
              </a:ext>
            </a:extLst>
          </p:cNvPr>
          <p:cNvSpPr txBox="1">
            <a:spLocks/>
          </p:cNvSpPr>
          <p:nvPr/>
        </p:nvSpPr>
        <p:spPr bwMode="auto">
          <a:xfrm>
            <a:off x="260303" y="3384979"/>
            <a:ext cx="11671393" cy="62230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hnschrift" panose="020B05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3200"/>
              <a:t>Reale EV Speicher und Ladebedarfe</a:t>
            </a:r>
            <a:endParaRPr lang="de-AT" sz="3200"/>
          </a:p>
        </p:txBody>
      </p:sp>
      <p:sp>
        <p:nvSpPr>
          <p:cNvPr id="159" name="Rechteck: abgerundete Ecken 158">
            <a:extLst>
              <a:ext uri="{FF2B5EF4-FFF2-40B4-BE49-F238E27FC236}">
                <a16:creationId xmlns:a16="http://schemas.microsoft.com/office/drawing/2014/main" id="{B34F5772-6EE0-9C90-3C9E-C73C92DF0B2E}"/>
              </a:ext>
            </a:extLst>
          </p:cNvPr>
          <p:cNvSpPr/>
          <p:nvPr/>
        </p:nvSpPr>
        <p:spPr>
          <a:xfrm>
            <a:off x="4735278" y="4037619"/>
            <a:ext cx="1255694" cy="1176241"/>
          </a:xfrm>
          <a:prstGeom prst="roundRect">
            <a:avLst>
              <a:gd name="adj" fmla="val 9541"/>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Jährlicher Ladebedarf pro Auto / Nutzung</a:t>
            </a:r>
            <a:endParaRPr lang="de-AT" sz="1200"/>
          </a:p>
        </p:txBody>
      </p:sp>
      <p:cxnSp>
        <p:nvCxnSpPr>
          <p:cNvPr id="160" name="Verbinder: gewinkelt 159">
            <a:extLst>
              <a:ext uri="{FF2B5EF4-FFF2-40B4-BE49-F238E27FC236}">
                <a16:creationId xmlns:a16="http://schemas.microsoft.com/office/drawing/2014/main" id="{75332DA4-3932-C12D-3C55-FF4977DD9DC7}"/>
              </a:ext>
            </a:extLst>
          </p:cNvPr>
          <p:cNvCxnSpPr>
            <a:cxnSpLocks/>
            <a:stCxn id="24" idx="2"/>
            <a:endCxn id="159" idx="0"/>
          </p:cNvCxnSpPr>
          <p:nvPr/>
        </p:nvCxnSpPr>
        <p:spPr>
          <a:xfrm rot="5400000">
            <a:off x="4573367" y="3247860"/>
            <a:ext cx="157951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E5557199-B69A-4F5F-BBD6-41237DD8ECB6}"/>
              </a:ext>
            </a:extLst>
          </p:cNvPr>
          <p:cNvCxnSpPr>
            <a:cxnSpLocks/>
            <a:stCxn id="163" idx="3"/>
            <a:endCxn id="159" idx="1"/>
          </p:cNvCxnSpPr>
          <p:nvPr/>
        </p:nvCxnSpPr>
        <p:spPr>
          <a:xfrm>
            <a:off x="3986109" y="4617690"/>
            <a:ext cx="749169" cy="8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echteck: abgerundete Ecken 181">
            <a:extLst>
              <a:ext uri="{FF2B5EF4-FFF2-40B4-BE49-F238E27FC236}">
                <a16:creationId xmlns:a16="http://schemas.microsoft.com/office/drawing/2014/main" id="{E3D027A9-DEA9-A19A-8364-72546B0F357F}"/>
              </a:ext>
            </a:extLst>
          </p:cNvPr>
          <p:cNvSpPr/>
          <p:nvPr/>
        </p:nvSpPr>
        <p:spPr>
          <a:xfrm>
            <a:off x="8460242" y="3805135"/>
            <a:ext cx="1141747" cy="41161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Extern</a:t>
            </a:r>
            <a:endParaRPr lang="de-AT" sz="1200"/>
          </a:p>
        </p:txBody>
      </p:sp>
      <p:sp>
        <p:nvSpPr>
          <p:cNvPr id="183" name="Rechteck: abgerundete Ecken 182">
            <a:extLst>
              <a:ext uri="{FF2B5EF4-FFF2-40B4-BE49-F238E27FC236}">
                <a16:creationId xmlns:a16="http://schemas.microsoft.com/office/drawing/2014/main" id="{211BB326-5661-11B2-C2FD-555C4E81706F}"/>
              </a:ext>
            </a:extLst>
          </p:cNvPr>
          <p:cNvSpPr/>
          <p:nvPr/>
        </p:nvSpPr>
        <p:spPr>
          <a:xfrm>
            <a:off x="8460242" y="4719374"/>
            <a:ext cx="1141747" cy="41161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PV</a:t>
            </a:r>
            <a:endParaRPr lang="de-AT" sz="1200"/>
          </a:p>
        </p:txBody>
      </p:sp>
      <p:sp>
        <p:nvSpPr>
          <p:cNvPr id="184" name="Rechteck: abgerundete Ecken 183">
            <a:extLst>
              <a:ext uri="{FF2B5EF4-FFF2-40B4-BE49-F238E27FC236}">
                <a16:creationId xmlns:a16="http://schemas.microsoft.com/office/drawing/2014/main" id="{D571F5EE-9142-9E9D-39C2-94EBFD8E2703}"/>
              </a:ext>
            </a:extLst>
          </p:cNvPr>
          <p:cNvSpPr/>
          <p:nvPr/>
        </p:nvSpPr>
        <p:spPr>
          <a:xfrm>
            <a:off x="8460242" y="5184653"/>
            <a:ext cx="1141747" cy="41161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Flex</a:t>
            </a:r>
            <a:endParaRPr lang="de-AT" sz="1200"/>
          </a:p>
        </p:txBody>
      </p:sp>
      <p:sp>
        <p:nvSpPr>
          <p:cNvPr id="185" name="Rechteck: abgerundete Ecken 184">
            <a:extLst>
              <a:ext uri="{FF2B5EF4-FFF2-40B4-BE49-F238E27FC236}">
                <a16:creationId xmlns:a16="http://schemas.microsoft.com/office/drawing/2014/main" id="{5968FD02-42E4-8BDB-9986-FD4620231B10}"/>
              </a:ext>
            </a:extLst>
          </p:cNvPr>
          <p:cNvSpPr/>
          <p:nvPr/>
        </p:nvSpPr>
        <p:spPr>
          <a:xfrm>
            <a:off x="8460242" y="4267833"/>
            <a:ext cx="1141747" cy="411613"/>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Deckung Intern Netz</a:t>
            </a:r>
            <a:endParaRPr lang="de-AT" sz="1200"/>
          </a:p>
        </p:txBody>
      </p:sp>
      <p:sp>
        <p:nvSpPr>
          <p:cNvPr id="186" name="Rechteck: abgerundete Ecken 185">
            <a:extLst>
              <a:ext uri="{FF2B5EF4-FFF2-40B4-BE49-F238E27FC236}">
                <a16:creationId xmlns:a16="http://schemas.microsoft.com/office/drawing/2014/main" id="{1A8BDA14-DE30-2D13-0DC5-29C140EFA295}"/>
              </a:ext>
            </a:extLst>
          </p:cNvPr>
          <p:cNvSpPr/>
          <p:nvPr/>
        </p:nvSpPr>
        <p:spPr>
          <a:xfrm>
            <a:off x="7234262" y="4676478"/>
            <a:ext cx="1141747" cy="411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Entladung Ecar</a:t>
            </a:r>
            <a:endParaRPr lang="de-AT" sz="1200"/>
          </a:p>
        </p:txBody>
      </p:sp>
      <p:sp>
        <p:nvSpPr>
          <p:cNvPr id="187" name="Rechteck: abgerundete Ecken 186">
            <a:extLst>
              <a:ext uri="{FF2B5EF4-FFF2-40B4-BE49-F238E27FC236}">
                <a16:creationId xmlns:a16="http://schemas.microsoft.com/office/drawing/2014/main" id="{6F5DBB07-321B-99DD-7E20-30CF510599CB}"/>
              </a:ext>
            </a:extLst>
          </p:cNvPr>
          <p:cNvSpPr/>
          <p:nvPr/>
        </p:nvSpPr>
        <p:spPr>
          <a:xfrm>
            <a:off x="7234262" y="5130987"/>
            <a:ext cx="1141747" cy="46337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Bedarf Zielverkehr</a:t>
            </a:r>
            <a:endParaRPr lang="de-AT" sz="1200"/>
          </a:p>
        </p:txBody>
      </p:sp>
      <p:sp>
        <p:nvSpPr>
          <p:cNvPr id="188" name="Rechteck: abgerundete Ecken 187">
            <a:extLst>
              <a:ext uri="{FF2B5EF4-FFF2-40B4-BE49-F238E27FC236}">
                <a16:creationId xmlns:a16="http://schemas.microsoft.com/office/drawing/2014/main" id="{06172132-F6CF-6F84-25E0-E8C62EA4195A}"/>
              </a:ext>
            </a:extLst>
          </p:cNvPr>
          <p:cNvSpPr/>
          <p:nvPr/>
        </p:nvSpPr>
        <p:spPr>
          <a:xfrm>
            <a:off x="7234262" y="3813137"/>
            <a:ext cx="1141747" cy="658591"/>
          </a:xfrm>
          <a:prstGeom prst="roundRect">
            <a:avLst>
              <a:gd name="adj" fmla="val 10054"/>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sz="1200"/>
              <a:t>Quartiers-ferner Verkehr</a:t>
            </a:r>
            <a:endParaRPr lang="de-AT" sz="1200"/>
          </a:p>
        </p:txBody>
      </p:sp>
      <p:sp>
        <p:nvSpPr>
          <p:cNvPr id="189" name="Rechteck: abgerundete Ecken 188">
            <a:extLst>
              <a:ext uri="{FF2B5EF4-FFF2-40B4-BE49-F238E27FC236}">
                <a16:creationId xmlns:a16="http://schemas.microsoft.com/office/drawing/2014/main" id="{180FFDB5-2620-AB78-7DAB-CC520601F6E0}"/>
              </a:ext>
            </a:extLst>
          </p:cNvPr>
          <p:cNvSpPr/>
          <p:nvPr/>
        </p:nvSpPr>
        <p:spPr>
          <a:xfrm>
            <a:off x="8460242" y="5627572"/>
            <a:ext cx="1141747" cy="411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Ecar Entladung Ecar</a:t>
            </a:r>
            <a:endParaRPr lang="de-AT" sz="1200"/>
          </a:p>
        </p:txBody>
      </p:sp>
      <p:sp>
        <p:nvSpPr>
          <p:cNvPr id="190" name="Rechteck: abgerundete Ecken 189">
            <a:extLst>
              <a:ext uri="{FF2B5EF4-FFF2-40B4-BE49-F238E27FC236}">
                <a16:creationId xmlns:a16="http://schemas.microsoft.com/office/drawing/2014/main" id="{E7BCDE9E-D2F4-FFD4-F2B4-44865CEA407D}"/>
              </a:ext>
            </a:extLst>
          </p:cNvPr>
          <p:cNvSpPr/>
          <p:nvPr/>
        </p:nvSpPr>
        <p:spPr>
          <a:xfrm>
            <a:off x="7221973" y="4516809"/>
            <a:ext cx="1141747" cy="1052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sz="800"/>
              <a:t>Ecar Ladeverluste</a:t>
            </a:r>
            <a:endParaRPr lang="de-AT" sz="800"/>
          </a:p>
        </p:txBody>
      </p:sp>
      <p:sp>
        <p:nvSpPr>
          <p:cNvPr id="191" name="Rechteck: abgerundete Ecken 190">
            <a:extLst>
              <a:ext uri="{FF2B5EF4-FFF2-40B4-BE49-F238E27FC236}">
                <a16:creationId xmlns:a16="http://schemas.microsoft.com/office/drawing/2014/main" id="{2A7A8FA2-E024-2F1A-99D2-6EC737264779}"/>
              </a:ext>
            </a:extLst>
          </p:cNvPr>
          <p:cNvSpPr/>
          <p:nvPr/>
        </p:nvSpPr>
        <p:spPr>
          <a:xfrm>
            <a:off x="7234262" y="5625446"/>
            <a:ext cx="1141747" cy="1024736"/>
          </a:xfrm>
          <a:prstGeom prst="roundRect">
            <a:avLst>
              <a:gd name="adj" fmla="val 7818"/>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Quartiers-Bedarf</a:t>
            </a:r>
            <a:endParaRPr lang="de-AT" sz="1200"/>
          </a:p>
        </p:txBody>
      </p:sp>
    </p:spTree>
    <p:extLst>
      <p:ext uri="{BB962C8B-B14F-4D97-AF65-F5344CB8AC3E}">
        <p14:creationId xmlns:p14="http://schemas.microsoft.com/office/powerpoint/2010/main" val="4000220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ED6-6B80-B720-2994-6A9FA769353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1F84DCA-2107-3112-8CDA-AD074B4A5DAB}"/>
              </a:ext>
            </a:extLst>
          </p:cNvPr>
          <p:cNvSpPr>
            <a:spLocks noGrp="1"/>
          </p:cNvSpPr>
          <p:nvPr>
            <p:ph type="title"/>
          </p:nvPr>
        </p:nvSpPr>
        <p:spPr/>
        <p:txBody>
          <a:bodyPr>
            <a:noAutofit/>
          </a:bodyPr>
          <a:lstStyle/>
          <a:p>
            <a:r>
              <a:rPr lang="de-DE" sz="3200">
                <a:latin typeface="Times New Roman" panose="02020603050405020304" pitchFamily="18" charset="0"/>
                <a:cs typeface="Times New Roman" panose="02020603050405020304" pitchFamily="18" charset="0"/>
              </a:rPr>
              <a:t>Statistical Mobility Energy demand district responsibility</a:t>
            </a:r>
            <a:endParaRPr lang="de-AT" sz="3200">
              <a:latin typeface="Times New Roman" panose="02020603050405020304" pitchFamily="18" charset="0"/>
              <a:cs typeface="Times New Roman" panose="02020603050405020304" pitchFamily="18" charset="0"/>
            </a:endParaRPr>
          </a:p>
        </p:txBody>
      </p:sp>
      <p:sp>
        <p:nvSpPr>
          <p:cNvPr id="4" name="Rechteck: abgerundete Ecken 3">
            <a:extLst>
              <a:ext uri="{FF2B5EF4-FFF2-40B4-BE49-F238E27FC236}">
                <a16:creationId xmlns:a16="http://schemas.microsoft.com/office/drawing/2014/main" id="{65D4693A-607B-1065-6EC9-9200291971EB}"/>
              </a:ext>
            </a:extLst>
          </p:cNvPr>
          <p:cNvSpPr/>
          <p:nvPr/>
        </p:nvSpPr>
        <p:spPr>
          <a:xfrm>
            <a:off x="585148" y="1658835"/>
            <a:ext cx="1125203"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Floor spaces per Usage</a:t>
            </a:r>
            <a:endParaRPr lang="de-AT" sz="1200">
              <a:latin typeface="Times New Roman" panose="02020603050405020304" pitchFamily="18" charset="0"/>
              <a:cs typeface="Times New Roman" panose="02020603050405020304" pitchFamily="18" charset="0"/>
            </a:endParaRPr>
          </a:p>
        </p:txBody>
      </p:sp>
      <p:sp>
        <p:nvSpPr>
          <p:cNvPr id="5" name="Rechteck: abgerundete Ecken 4">
            <a:extLst>
              <a:ext uri="{FF2B5EF4-FFF2-40B4-BE49-F238E27FC236}">
                <a16:creationId xmlns:a16="http://schemas.microsoft.com/office/drawing/2014/main" id="{2C2F0BF9-7904-245D-5BD7-070433FC4012}"/>
              </a:ext>
            </a:extLst>
          </p:cNvPr>
          <p:cNvSpPr/>
          <p:nvPr/>
        </p:nvSpPr>
        <p:spPr>
          <a:xfrm>
            <a:off x="2248941" y="1009895"/>
            <a:ext cx="1125203"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Floorspace / StatPAX</a:t>
            </a:r>
            <a:endParaRPr lang="de-AT" sz="1200">
              <a:latin typeface="Times New Roman" panose="02020603050405020304" pitchFamily="18" charset="0"/>
              <a:cs typeface="Times New Roman" panose="02020603050405020304" pitchFamily="18" charset="0"/>
            </a:endParaRPr>
          </a:p>
        </p:txBody>
      </p:sp>
      <p:cxnSp>
        <p:nvCxnSpPr>
          <p:cNvPr id="7" name="Verbinder: gewinkelt 6">
            <a:extLst>
              <a:ext uri="{FF2B5EF4-FFF2-40B4-BE49-F238E27FC236}">
                <a16:creationId xmlns:a16="http://schemas.microsoft.com/office/drawing/2014/main" id="{BD305E0D-A78F-8971-995E-D18AABD0E498}"/>
              </a:ext>
            </a:extLst>
          </p:cNvPr>
          <p:cNvCxnSpPr>
            <a:cxnSpLocks/>
            <a:stCxn id="4" idx="3"/>
            <a:endCxn id="10" idx="1"/>
          </p:cNvCxnSpPr>
          <p:nvPr/>
        </p:nvCxnSpPr>
        <p:spPr>
          <a:xfrm>
            <a:off x="1710351" y="1851688"/>
            <a:ext cx="705728" cy="3553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hteck: abgerundete Ecken 9">
            <a:extLst>
              <a:ext uri="{FF2B5EF4-FFF2-40B4-BE49-F238E27FC236}">
                <a16:creationId xmlns:a16="http://schemas.microsoft.com/office/drawing/2014/main" id="{F13E2713-59E0-A9CF-AB8C-FE00195E4894}"/>
              </a:ext>
            </a:extLst>
          </p:cNvPr>
          <p:cNvSpPr/>
          <p:nvPr/>
        </p:nvSpPr>
        <p:spPr>
          <a:xfrm>
            <a:off x="2416079" y="1835798"/>
            <a:ext cx="1616147" cy="74247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„Averagely mobile“ Persons per Usage (AMPU)</a:t>
            </a:r>
            <a:endParaRPr lang="de-AT" sz="1200">
              <a:latin typeface="Times New Roman" panose="02020603050405020304" pitchFamily="18" charset="0"/>
              <a:cs typeface="Times New Roman" panose="02020603050405020304" pitchFamily="18" charset="0"/>
            </a:endParaRPr>
          </a:p>
        </p:txBody>
      </p:sp>
      <p:cxnSp>
        <p:nvCxnSpPr>
          <p:cNvPr id="13" name="Verbinder: gewinkelt 12">
            <a:extLst>
              <a:ext uri="{FF2B5EF4-FFF2-40B4-BE49-F238E27FC236}">
                <a16:creationId xmlns:a16="http://schemas.microsoft.com/office/drawing/2014/main" id="{DED96573-41AF-32B5-D6B6-C54960ABE4E6}"/>
              </a:ext>
            </a:extLst>
          </p:cNvPr>
          <p:cNvCxnSpPr>
            <a:cxnSpLocks/>
            <a:stCxn id="5" idx="2"/>
            <a:endCxn id="10" idx="1"/>
          </p:cNvCxnSpPr>
          <p:nvPr/>
        </p:nvCxnSpPr>
        <p:spPr>
          <a:xfrm rot="5400000">
            <a:off x="2208094" y="1603585"/>
            <a:ext cx="811435" cy="395464"/>
          </a:xfrm>
          <a:prstGeom prst="bentConnector4">
            <a:avLst>
              <a:gd name="adj1" fmla="val 27125"/>
              <a:gd name="adj2" fmla="val 157806"/>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hteck: abgerundete Ecken 23">
            <a:extLst>
              <a:ext uri="{FF2B5EF4-FFF2-40B4-BE49-F238E27FC236}">
                <a16:creationId xmlns:a16="http://schemas.microsoft.com/office/drawing/2014/main" id="{D5F87C8B-DE47-6CA0-B37F-6041B9EAB005}"/>
              </a:ext>
            </a:extLst>
          </p:cNvPr>
          <p:cNvSpPr/>
          <p:nvPr/>
        </p:nvSpPr>
        <p:spPr>
          <a:xfrm>
            <a:off x="4303998" y="1835798"/>
            <a:ext cx="1125203" cy="62230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Average annual MIM mileage per Person</a:t>
            </a:r>
            <a:endParaRPr lang="de-AT" sz="1200">
              <a:latin typeface="Times New Roman" panose="02020603050405020304" pitchFamily="18" charset="0"/>
              <a:cs typeface="Times New Roman" panose="02020603050405020304" pitchFamily="18" charset="0"/>
            </a:endParaRPr>
          </a:p>
        </p:txBody>
      </p:sp>
      <p:sp>
        <p:nvSpPr>
          <p:cNvPr id="25" name="Rechteck: abgerundete Ecken 24">
            <a:extLst>
              <a:ext uri="{FF2B5EF4-FFF2-40B4-BE49-F238E27FC236}">
                <a16:creationId xmlns:a16="http://schemas.microsoft.com/office/drawing/2014/main" id="{A8A41BCB-ADB5-FEFD-0C1A-ED1E6EC2ACFD}"/>
              </a:ext>
            </a:extLst>
          </p:cNvPr>
          <p:cNvSpPr/>
          <p:nvPr/>
        </p:nvSpPr>
        <p:spPr>
          <a:xfrm>
            <a:off x="4303997" y="1001950"/>
            <a:ext cx="1125203" cy="57329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average MIM Mileage at district location</a:t>
            </a:r>
            <a:endParaRPr lang="de-AT" sz="1200">
              <a:latin typeface="Times New Roman" panose="02020603050405020304" pitchFamily="18" charset="0"/>
              <a:cs typeface="Times New Roman" panose="02020603050405020304" pitchFamily="18" charset="0"/>
            </a:endParaRPr>
          </a:p>
        </p:txBody>
      </p:sp>
      <p:sp>
        <p:nvSpPr>
          <p:cNvPr id="26" name="Rechteck: abgerundete Ecken 25">
            <a:extLst>
              <a:ext uri="{FF2B5EF4-FFF2-40B4-BE49-F238E27FC236}">
                <a16:creationId xmlns:a16="http://schemas.microsoft.com/office/drawing/2014/main" id="{24EBBD5E-6711-DC15-A78E-1B6C984B8C4A}"/>
              </a:ext>
            </a:extLst>
          </p:cNvPr>
          <p:cNvSpPr/>
          <p:nvPr/>
        </p:nvSpPr>
        <p:spPr>
          <a:xfrm>
            <a:off x="5617427" y="1001951"/>
            <a:ext cx="1411460" cy="3857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 Destination travel</a:t>
            </a:r>
            <a:endParaRPr lang="de-AT" sz="1200">
              <a:latin typeface="Times New Roman" panose="02020603050405020304" pitchFamily="18" charset="0"/>
              <a:cs typeface="Times New Roman" panose="02020603050405020304" pitchFamily="18" charset="0"/>
            </a:endParaRPr>
          </a:p>
        </p:txBody>
      </p:sp>
      <p:cxnSp>
        <p:nvCxnSpPr>
          <p:cNvPr id="29" name="Verbinder: gewinkelt 28">
            <a:extLst>
              <a:ext uri="{FF2B5EF4-FFF2-40B4-BE49-F238E27FC236}">
                <a16:creationId xmlns:a16="http://schemas.microsoft.com/office/drawing/2014/main" id="{5764431A-6FC4-6092-E5B2-C3D06351E79C}"/>
              </a:ext>
            </a:extLst>
          </p:cNvPr>
          <p:cNvCxnSpPr>
            <a:cxnSpLocks/>
            <a:stCxn id="10" idx="3"/>
            <a:endCxn id="24" idx="1"/>
          </p:cNvCxnSpPr>
          <p:nvPr/>
        </p:nvCxnSpPr>
        <p:spPr>
          <a:xfrm flipV="1">
            <a:off x="4032226" y="2146950"/>
            <a:ext cx="271772" cy="600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A4BBC985-6C7B-31F4-1568-4ED9C269395A}"/>
              </a:ext>
            </a:extLst>
          </p:cNvPr>
          <p:cNvCxnSpPr>
            <a:cxnSpLocks/>
            <a:stCxn id="25" idx="2"/>
            <a:endCxn id="24" idx="0"/>
          </p:cNvCxnSpPr>
          <p:nvPr/>
        </p:nvCxnSpPr>
        <p:spPr>
          <a:xfrm rot="16200000" flipH="1">
            <a:off x="4736321" y="1705520"/>
            <a:ext cx="2605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hteck: abgerundete Ecken 39">
            <a:extLst>
              <a:ext uri="{FF2B5EF4-FFF2-40B4-BE49-F238E27FC236}">
                <a16:creationId xmlns:a16="http://schemas.microsoft.com/office/drawing/2014/main" id="{CD71EC4A-5A85-68DA-5C0E-218EA8334A4D}"/>
              </a:ext>
            </a:extLst>
          </p:cNvPr>
          <p:cNvSpPr/>
          <p:nvPr/>
        </p:nvSpPr>
        <p:spPr>
          <a:xfrm>
            <a:off x="5617428" y="1835798"/>
            <a:ext cx="1411461" cy="622301"/>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Demand: Zielverkehr Statistisch JPkm als Fahrer</a:t>
            </a:r>
            <a:endParaRPr lang="de-AT" sz="1200">
              <a:latin typeface="Times New Roman" panose="02020603050405020304" pitchFamily="18" charset="0"/>
              <a:cs typeface="Times New Roman" panose="02020603050405020304" pitchFamily="18" charset="0"/>
            </a:endParaRPr>
          </a:p>
        </p:txBody>
      </p:sp>
      <p:cxnSp>
        <p:nvCxnSpPr>
          <p:cNvPr id="41" name="Verbinder: gewinkelt 40">
            <a:extLst>
              <a:ext uri="{FF2B5EF4-FFF2-40B4-BE49-F238E27FC236}">
                <a16:creationId xmlns:a16="http://schemas.microsoft.com/office/drawing/2014/main" id="{20A13EEB-DF4F-E41F-68E5-BA22786A3789}"/>
              </a:ext>
            </a:extLst>
          </p:cNvPr>
          <p:cNvCxnSpPr>
            <a:cxnSpLocks/>
            <a:stCxn id="26" idx="2"/>
            <a:endCxn id="40" idx="0"/>
          </p:cNvCxnSpPr>
          <p:nvPr/>
        </p:nvCxnSpPr>
        <p:spPr>
          <a:xfrm rot="16200000" flipH="1">
            <a:off x="6099086" y="1611726"/>
            <a:ext cx="44814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A79229AD-15FA-3126-DEBC-85A155502D85}"/>
              </a:ext>
            </a:extLst>
          </p:cNvPr>
          <p:cNvCxnSpPr>
            <a:cxnSpLocks/>
            <a:stCxn id="24" idx="3"/>
            <a:endCxn id="40" idx="1"/>
          </p:cNvCxnSpPr>
          <p:nvPr/>
        </p:nvCxnSpPr>
        <p:spPr>
          <a:xfrm flipV="1">
            <a:off x="5429201" y="2146949"/>
            <a:ext cx="18822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hteck: abgerundete Ecken 58">
            <a:extLst>
              <a:ext uri="{FF2B5EF4-FFF2-40B4-BE49-F238E27FC236}">
                <a16:creationId xmlns:a16="http://schemas.microsoft.com/office/drawing/2014/main" id="{3BCC745B-AC70-02D4-8B3A-5DF6BCA4E534}"/>
              </a:ext>
            </a:extLst>
          </p:cNvPr>
          <p:cNvSpPr/>
          <p:nvPr/>
        </p:nvSpPr>
        <p:spPr>
          <a:xfrm>
            <a:off x="7589121" y="1835798"/>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Electric Energy end use electric</a:t>
            </a:r>
            <a:endParaRPr lang="de-AT" sz="1200">
              <a:latin typeface="Times New Roman" panose="02020603050405020304" pitchFamily="18" charset="0"/>
              <a:cs typeface="Times New Roman" panose="02020603050405020304" pitchFamily="18" charset="0"/>
            </a:endParaRPr>
          </a:p>
        </p:txBody>
      </p:sp>
      <p:sp>
        <p:nvSpPr>
          <p:cNvPr id="60" name="Rechteck: abgerundete Ecken 59">
            <a:extLst>
              <a:ext uri="{FF2B5EF4-FFF2-40B4-BE49-F238E27FC236}">
                <a16:creationId xmlns:a16="http://schemas.microsoft.com/office/drawing/2014/main" id="{E13FD322-311E-1418-FB42-66FA96F718EE}"/>
              </a:ext>
            </a:extLst>
          </p:cNvPr>
          <p:cNvSpPr/>
          <p:nvPr/>
        </p:nvSpPr>
        <p:spPr>
          <a:xfrm>
            <a:off x="7589121" y="1001949"/>
            <a:ext cx="1411459" cy="6655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Energy use intensities  [kWh/km] fossile/electric</a:t>
            </a:r>
            <a:endParaRPr lang="de-AT" sz="1200">
              <a:latin typeface="Times New Roman" panose="02020603050405020304" pitchFamily="18" charset="0"/>
              <a:cs typeface="Times New Roman" panose="02020603050405020304" pitchFamily="18" charset="0"/>
            </a:endParaRPr>
          </a:p>
        </p:txBody>
      </p:sp>
      <p:cxnSp>
        <p:nvCxnSpPr>
          <p:cNvPr id="61" name="Verbinder: gewinkelt 60">
            <a:extLst>
              <a:ext uri="{FF2B5EF4-FFF2-40B4-BE49-F238E27FC236}">
                <a16:creationId xmlns:a16="http://schemas.microsoft.com/office/drawing/2014/main" id="{ABC9F495-C1B9-0E35-EDA8-12E5BF43B366}"/>
              </a:ext>
            </a:extLst>
          </p:cNvPr>
          <p:cNvCxnSpPr>
            <a:cxnSpLocks/>
            <a:stCxn id="60" idx="2"/>
            <a:endCxn id="59" idx="0"/>
          </p:cNvCxnSpPr>
          <p:nvPr/>
        </p:nvCxnSpPr>
        <p:spPr>
          <a:xfrm rot="16200000" flipH="1">
            <a:off x="8210691" y="1751637"/>
            <a:ext cx="168320"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28350357-D1BC-31C4-203C-7F454BD9216F}"/>
              </a:ext>
            </a:extLst>
          </p:cNvPr>
          <p:cNvCxnSpPr>
            <a:cxnSpLocks/>
            <a:stCxn id="40" idx="3"/>
            <a:endCxn id="59" idx="1"/>
          </p:cNvCxnSpPr>
          <p:nvPr/>
        </p:nvCxnSpPr>
        <p:spPr>
          <a:xfrm flipV="1">
            <a:off x="7028888" y="2146948"/>
            <a:ext cx="56023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06C0CA17-BAB4-6A1B-8E30-8C445D27703E}"/>
              </a:ext>
            </a:extLst>
          </p:cNvPr>
          <p:cNvSpPr/>
          <p:nvPr/>
        </p:nvSpPr>
        <p:spPr>
          <a:xfrm>
            <a:off x="9188808" y="985645"/>
            <a:ext cx="1411459" cy="66913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Hourly Primary Energy intensity Grid</a:t>
            </a:r>
            <a:endParaRPr lang="de-AT" sz="1200">
              <a:latin typeface="Times New Roman" panose="02020603050405020304" pitchFamily="18" charset="0"/>
              <a:cs typeface="Times New Roman" panose="02020603050405020304" pitchFamily="18" charset="0"/>
            </a:endParaRPr>
          </a:p>
        </p:txBody>
      </p:sp>
      <p:cxnSp>
        <p:nvCxnSpPr>
          <p:cNvPr id="105" name="Verbinder: gewinkelt 104">
            <a:extLst>
              <a:ext uri="{FF2B5EF4-FFF2-40B4-BE49-F238E27FC236}">
                <a16:creationId xmlns:a16="http://schemas.microsoft.com/office/drawing/2014/main" id="{3229E136-FF54-727A-00C4-72F4E5923253}"/>
              </a:ext>
            </a:extLst>
          </p:cNvPr>
          <p:cNvCxnSpPr>
            <a:cxnSpLocks/>
            <a:stCxn id="104" idx="2"/>
            <a:endCxn id="108" idx="0"/>
          </p:cNvCxnSpPr>
          <p:nvPr/>
        </p:nvCxnSpPr>
        <p:spPr>
          <a:xfrm rot="5400000">
            <a:off x="9780111" y="1721370"/>
            <a:ext cx="181018" cy="47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hteck: abgerundete Ecken 107">
            <a:extLst>
              <a:ext uri="{FF2B5EF4-FFF2-40B4-BE49-F238E27FC236}">
                <a16:creationId xmlns:a16="http://schemas.microsoft.com/office/drawing/2014/main" id="{29E223F8-0C40-49E8-FEC2-E37A26FC0B39}"/>
              </a:ext>
            </a:extLst>
          </p:cNvPr>
          <p:cNvSpPr/>
          <p:nvPr/>
        </p:nvSpPr>
        <p:spPr>
          <a:xfrm>
            <a:off x="9140970" y="1835797"/>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PE-Demand Electric</a:t>
            </a:r>
            <a:endParaRPr lang="de-AT" sz="1200">
              <a:latin typeface="Times New Roman" panose="02020603050405020304" pitchFamily="18" charset="0"/>
              <a:cs typeface="Times New Roman" panose="02020603050405020304" pitchFamily="18" charset="0"/>
            </a:endParaRPr>
          </a:p>
        </p:txBody>
      </p:sp>
      <p:sp>
        <p:nvSpPr>
          <p:cNvPr id="110" name="Rechteck: abgerundete Ecken 109">
            <a:extLst>
              <a:ext uri="{FF2B5EF4-FFF2-40B4-BE49-F238E27FC236}">
                <a16:creationId xmlns:a16="http://schemas.microsoft.com/office/drawing/2014/main" id="{69539BED-6DD0-D825-CF55-511051964103}"/>
              </a:ext>
            </a:extLst>
          </p:cNvPr>
          <p:cNvSpPr/>
          <p:nvPr/>
        </p:nvSpPr>
        <p:spPr>
          <a:xfrm>
            <a:off x="585148" y="2631333"/>
            <a:ext cx="1125203" cy="385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 share </a:t>
            </a:r>
            <a:endParaRPr lang="de-AT" sz="1200">
              <a:latin typeface="Times New Roman" panose="02020603050405020304" pitchFamily="18" charset="0"/>
              <a:cs typeface="Times New Roman" panose="02020603050405020304" pitchFamily="18" charset="0"/>
            </a:endParaRPr>
          </a:p>
        </p:txBody>
      </p:sp>
      <p:cxnSp>
        <p:nvCxnSpPr>
          <p:cNvPr id="111" name="Verbinder: gewinkelt 110">
            <a:extLst>
              <a:ext uri="{FF2B5EF4-FFF2-40B4-BE49-F238E27FC236}">
                <a16:creationId xmlns:a16="http://schemas.microsoft.com/office/drawing/2014/main" id="{26BB3610-92D8-427B-7F66-7B0684FCBB06}"/>
              </a:ext>
            </a:extLst>
          </p:cNvPr>
          <p:cNvCxnSpPr>
            <a:cxnSpLocks/>
            <a:stCxn id="110" idx="3"/>
            <a:endCxn id="59" idx="1"/>
          </p:cNvCxnSpPr>
          <p:nvPr/>
        </p:nvCxnSpPr>
        <p:spPr>
          <a:xfrm flipV="1">
            <a:off x="1710351" y="2146948"/>
            <a:ext cx="5878771" cy="677238"/>
          </a:xfrm>
          <a:prstGeom prst="bentConnector3">
            <a:avLst>
              <a:gd name="adj1" fmla="val 960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668F6D87-C21B-F0CA-906C-BB9CC40D0C4C}"/>
              </a:ext>
            </a:extLst>
          </p:cNvPr>
          <p:cNvCxnSpPr>
            <a:cxnSpLocks/>
            <a:stCxn id="59" idx="3"/>
            <a:endCxn id="108" idx="1"/>
          </p:cNvCxnSpPr>
          <p:nvPr/>
        </p:nvCxnSpPr>
        <p:spPr>
          <a:xfrm flipV="1">
            <a:off x="9000582" y="2146947"/>
            <a:ext cx="14038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hteck: abgerundete Ecken 116">
            <a:extLst>
              <a:ext uri="{FF2B5EF4-FFF2-40B4-BE49-F238E27FC236}">
                <a16:creationId xmlns:a16="http://schemas.microsoft.com/office/drawing/2014/main" id="{DA5AE9F4-3470-6E27-A705-B8F38C113A24}"/>
              </a:ext>
            </a:extLst>
          </p:cNvPr>
          <p:cNvSpPr/>
          <p:nvPr/>
        </p:nvSpPr>
        <p:spPr>
          <a:xfrm>
            <a:off x="7589119" y="252659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Fossile Energy end use electric</a:t>
            </a:r>
            <a:endParaRPr lang="de-AT" sz="1200">
              <a:latin typeface="Times New Roman" panose="02020603050405020304" pitchFamily="18" charset="0"/>
              <a:cs typeface="Times New Roman" panose="02020603050405020304" pitchFamily="18" charset="0"/>
            </a:endParaRPr>
          </a:p>
        </p:txBody>
      </p:sp>
      <p:sp>
        <p:nvSpPr>
          <p:cNvPr id="118" name="Rechteck: abgerundete Ecken 117">
            <a:extLst>
              <a:ext uri="{FF2B5EF4-FFF2-40B4-BE49-F238E27FC236}">
                <a16:creationId xmlns:a16="http://schemas.microsoft.com/office/drawing/2014/main" id="{CDF54447-BDFC-481A-0EA6-89797A28C662}"/>
              </a:ext>
            </a:extLst>
          </p:cNvPr>
          <p:cNvSpPr/>
          <p:nvPr/>
        </p:nvSpPr>
        <p:spPr>
          <a:xfrm>
            <a:off x="9140970" y="252659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PE-Demand fossile</a:t>
            </a:r>
            <a:endParaRPr lang="de-AT" sz="1200">
              <a:latin typeface="Times New Roman" panose="02020603050405020304" pitchFamily="18" charset="0"/>
              <a:cs typeface="Times New Roman" panose="02020603050405020304" pitchFamily="18" charset="0"/>
            </a:endParaRPr>
          </a:p>
        </p:txBody>
      </p:sp>
      <p:cxnSp>
        <p:nvCxnSpPr>
          <p:cNvPr id="119" name="Verbinder: gewinkelt 118">
            <a:extLst>
              <a:ext uri="{FF2B5EF4-FFF2-40B4-BE49-F238E27FC236}">
                <a16:creationId xmlns:a16="http://schemas.microsoft.com/office/drawing/2014/main" id="{6D71360E-E2B5-26DF-BD40-D3FCFAAF727D}"/>
              </a:ext>
            </a:extLst>
          </p:cNvPr>
          <p:cNvCxnSpPr>
            <a:cxnSpLocks/>
            <a:stCxn id="110" idx="3"/>
            <a:endCxn id="117" idx="1"/>
          </p:cNvCxnSpPr>
          <p:nvPr/>
        </p:nvCxnSpPr>
        <p:spPr>
          <a:xfrm>
            <a:off x="1710351" y="2824186"/>
            <a:ext cx="5878769" cy="135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Verbinder: gewinkelt 121">
            <a:extLst>
              <a:ext uri="{FF2B5EF4-FFF2-40B4-BE49-F238E27FC236}">
                <a16:creationId xmlns:a16="http://schemas.microsoft.com/office/drawing/2014/main" id="{9C73ABFF-6050-C6D1-7CA3-03D2045B31E0}"/>
              </a:ext>
            </a:extLst>
          </p:cNvPr>
          <p:cNvCxnSpPr>
            <a:cxnSpLocks/>
            <a:stCxn id="117" idx="3"/>
            <a:endCxn id="118" idx="1"/>
          </p:cNvCxnSpPr>
          <p:nvPr/>
        </p:nvCxnSpPr>
        <p:spPr>
          <a:xfrm>
            <a:off x="9000580" y="2837744"/>
            <a:ext cx="14039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4" name="Gruppieren 163">
            <a:extLst>
              <a:ext uri="{FF2B5EF4-FFF2-40B4-BE49-F238E27FC236}">
                <a16:creationId xmlns:a16="http://schemas.microsoft.com/office/drawing/2014/main" id="{6A91DBA9-A43C-16C1-B0F4-F1FAE894133E}"/>
              </a:ext>
            </a:extLst>
          </p:cNvPr>
          <p:cNvGrpSpPr/>
          <p:nvPr/>
        </p:nvGrpSpPr>
        <p:grpSpPr>
          <a:xfrm>
            <a:off x="2590012" y="4237093"/>
            <a:ext cx="1396098" cy="1192342"/>
            <a:chOff x="2025284" y="3953992"/>
            <a:chExt cx="1396098" cy="1192342"/>
          </a:xfrm>
        </p:grpSpPr>
        <p:sp>
          <p:nvSpPr>
            <p:cNvPr id="163" name="Rechteck: abgerundete Ecken 162">
              <a:extLst>
                <a:ext uri="{FF2B5EF4-FFF2-40B4-BE49-F238E27FC236}">
                  <a16:creationId xmlns:a16="http://schemas.microsoft.com/office/drawing/2014/main" id="{D6F1089C-5773-BDBB-AF12-09C219B56233}"/>
                </a:ext>
              </a:extLst>
            </p:cNvPr>
            <p:cNvSpPr/>
            <p:nvPr/>
          </p:nvSpPr>
          <p:spPr>
            <a:xfrm>
              <a:off x="2025284" y="3953992"/>
              <a:ext cx="1396098" cy="1192342"/>
            </a:xfrm>
            <a:prstGeom prst="roundRect">
              <a:avLst>
                <a:gd name="adj" fmla="val 3806"/>
              </a:avLst>
            </a:prstGeom>
          </p:spPr>
          <p:style>
            <a:lnRef idx="2">
              <a:schemeClr val="accent2"/>
            </a:lnRef>
            <a:fillRef idx="1">
              <a:schemeClr val="lt1"/>
            </a:fillRef>
            <a:effectRef idx="0">
              <a:schemeClr val="accent2"/>
            </a:effectRef>
            <a:fontRef idx="minor">
              <a:schemeClr val="dk1"/>
            </a:fontRef>
          </p:style>
          <p:txBody>
            <a:bodyPr rtlCol="0" anchor="t"/>
            <a:lstStyle/>
            <a:p>
              <a:r>
                <a:rPr lang="de-DE" sz="1400">
                  <a:latin typeface="Times New Roman" panose="02020603050405020304" pitchFamily="18" charset="0"/>
                  <a:cs typeface="Times New Roman" panose="02020603050405020304" pitchFamily="18" charset="0"/>
                </a:rPr>
                <a:t>EVs</a:t>
              </a:r>
              <a:endParaRPr lang="de-AT" sz="1400">
                <a:latin typeface="Times New Roman" panose="02020603050405020304" pitchFamily="18" charset="0"/>
                <a:cs typeface="Times New Roman" panose="02020603050405020304" pitchFamily="18" charset="0"/>
              </a:endParaRPr>
            </a:p>
          </p:txBody>
        </p:sp>
        <p:sp>
          <p:nvSpPr>
            <p:cNvPr id="126" name="Rechteck: abgerundete Ecken 125">
              <a:extLst>
                <a:ext uri="{FF2B5EF4-FFF2-40B4-BE49-F238E27FC236}">
                  <a16:creationId xmlns:a16="http://schemas.microsoft.com/office/drawing/2014/main" id="{D93A5024-74E6-7E40-2EC0-0A8A42F0CCCE}"/>
                </a:ext>
              </a:extLst>
            </p:cNvPr>
            <p:cNvSpPr/>
            <p:nvPr/>
          </p:nvSpPr>
          <p:spPr>
            <a:xfrm>
              <a:off x="2101515" y="4234389"/>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residential</a:t>
              </a:r>
              <a:endParaRPr lang="de-AT" sz="1200">
                <a:latin typeface="Times New Roman" panose="02020603050405020304" pitchFamily="18" charset="0"/>
                <a:cs typeface="Times New Roman" panose="02020603050405020304" pitchFamily="18" charset="0"/>
              </a:endParaRPr>
            </a:p>
          </p:txBody>
        </p:sp>
        <p:sp>
          <p:nvSpPr>
            <p:cNvPr id="128" name="Rechteck: abgerundete Ecken 127">
              <a:extLst>
                <a:ext uri="{FF2B5EF4-FFF2-40B4-BE49-F238E27FC236}">
                  <a16:creationId xmlns:a16="http://schemas.microsoft.com/office/drawing/2014/main" id="{00146196-BAFA-CA0A-B0F0-88CF0E5FE2EB}"/>
                </a:ext>
              </a:extLst>
            </p:cNvPr>
            <p:cNvSpPr/>
            <p:nvPr/>
          </p:nvSpPr>
          <p:spPr>
            <a:xfrm>
              <a:off x="2101515" y="4545537"/>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Work</a:t>
              </a:r>
              <a:endParaRPr lang="de-AT" sz="1200">
                <a:latin typeface="Times New Roman" panose="02020603050405020304" pitchFamily="18" charset="0"/>
                <a:cs typeface="Times New Roman" panose="02020603050405020304" pitchFamily="18" charset="0"/>
              </a:endParaRPr>
            </a:p>
          </p:txBody>
        </p:sp>
        <p:sp>
          <p:nvSpPr>
            <p:cNvPr id="129" name="Rechteck: abgerundete Ecken 128">
              <a:extLst>
                <a:ext uri="{FF2B5EF4-FFF2-40B4-BE49-F238E27FC236}">
                  <a16:creationId xmlns:a16="http://schemas.microsoft.com/office/drawing/2014/main" id="{43D2535A-1D24-89CD-6A99-F4CCD322CD5B}"/>
                </a:ext>
              </a:extLst>
            </p:cNvPr>
            <p:cNvSpPr/>
            <p:nvPr/>
          </p:nvSpPr>
          <p:spPr>
            <a:xfrm>
              <a:off x="2101515" y="4856685"/>
              <a:ext cx="1255694" cy="22710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EVs Shopping</a:t>
              </a:r>
              <a:endParaRPr lang="de-AT" sz="1200">
                <a:latin typeface="Times New Roman" panose="02020603050405020304" pitchFamily="18" charset="0"/>
                <a:cs typeface="Times New Roman" panose="02020603050405020304" pitchFamily="18" charset="0"/>
              </a:endParaRPr>
            </a:p>
          </p:txBody>
        </p:sp>
      </p:grpSp>
      <p:sp>
        <p:nvSpPr>
          <p:cNvPr id="130" name="Rechteck: abgerundete Ecken 129">
            <a:extLst>
              <a:ext uri="{FF2B5EF4-FFF2-40B4-BE49-F238E27FC236}">
                <a16:creationId xmlns:a16="http://schemas.microsoft.com/office/drawing/2014/main" id="{5B5EE3CD-1517-45C1-3627-3A1C493E425A}"/>
              </a:ext>
            </a:extLst>
          </p:cNvPr>
          <p:cNvSpPr/>
          <p:nvPr/>
        </p:nvSpPr>
        <p:spPr>
          <a:xfrm>
            <a:off x="585149" y="4237093"/>
            <a:ext cx="1255694" cy="34974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Cars / Usage</a:t>
            </a:r>
            <a:endParaRPr lang="de-AT" sz="1200">
              <a:latin typeface="Times New Roman" panose="02020603050405020304" pitchFamily="18" charset="0"/>
              <a:cs typeface="Times New Roman" panose="02020603050405020304" pitchFamily="18" charset="0"/>
            </a:endParaRPr>
          </a:p>
        </p:txBody>
      </p:sp>
      <p:cxnSp>
        <p:nvCxnSpPr>
          <p:cNvPr id="132" name="Verbinder: gewinkelt 131">
            <a:extLst>
              <a:ext uri="{FF2B5EF4-FFF2-40B4-BE49-F238E27FC236}">
                <a16:creationId xmlns:a16="http://schemas.microsoft.com/office/drawing/2014/main" id="{854D01C8-E2F4-43F5-E99D-97094DF2BFA7}"/>
              </a:ext>
            </a:extLst>
          </p:cNvPr>
          <p:cNvCxnSpPr>
            <a:cxnSpLocks/>
            <a:stCxn id="130" idx="3"/>
            <a:endCxn id="163" idx="1"/>
          </p:cNvCxnSpPr>
          <p:nvPr/>
        </p:nvCxnSpPr>
        <p:spPr>
          <a:xfrm>
            <a:off x="1840843" y="4411966"/>
            <a:ext cx="749169" cy="4212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Verbinder: gewinkelt 148">
            <a:extLst>
              <a:ext uri="{FF2B5EF4-FFF2-40B4-BE49-F238E27FC236}">
                <a16:creationId xmlns:a16="http://schemas.microsoft.com/office/drawing/2014/main" id="{68A6AA37-2087-D14B-0297-77DE16CCDD39}"/>
              </a:ext>
            </a:extLst>
          </p:cNvPr>
          <p:cNvCxnSpPr>
            <a:cxnSpLocks/>
            <a:stCxn id="110" idx="3"/>
            <a:endCxn id="163" idx="0"/>
          </p:cNvCxnSpPr>
          <p:nvPr/>
        </p:nvCxnSpPr>
        <p:spPr>
          <a:xfrm>
            <a:off x="1710351" y="2824186"/>
            <a:ext cx="1577710" cy="14129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itel 1">
            <a:extLst>
              <a:ext uri="{FF2B5EF4-FFF2-40B4-BE49-F238E27FC236}">
                <a16:creationId xmlns:a16="http://schemas.microsoft.com/office/drawing/2014/main" id="{2BFFAC67-FEC4-C779-EC22-EF8DA31EC9B0}"/>
              </a:ext>
            </a:extLst>
          </p:cNvPr>
          <p:cNvSpPr txBox="1">
            <a:spLocks/>
          </p:cNvSpPr>
          <p:nvPr/>
        </p:nvSpPr>
        <p:spPr bwMode="auto">
          <a:xfrm>
            <a:off x="260304" y="3384979"/>
            <a:ext cx="5878769" cy="62230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hnschrift" panose="020B05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3200">
                <a:latin typeface="Times New Roman" panose="02020603050405020304" pitchFamily="18" charset="0"/>
                <a:cs typeface="Times New Roman" panose="02020603050405020304" pitchFamily="18" charset="0"/>
              </a:rPr>
              <a:t>Actual EV charging and storage potential</a:t>
            </a:r>
            <a:endParaRPr lang="de-AT" sz="3200">
              <a:latin typeface="Times New Roman" panose="02020603050405020304" pitchFamily="18" charset="0"/>
              <a:cs typeface="Times New Roman" panose="02020603050405020304" pitchFamily="18" charset="0"/>
            </a:endParaRPr>
          </a:p>
        </p:txBody>
      </p:sp>
      <p:sp>
        <p:nvSpPr>
          <p:cNvPr id="159" name="Rechteck: abgerundete Ecken 158">
            <a:extLst>
              <a:ext uri="{FF2B5EF4-FFF2-40B4-BE49-F238E27FC236}">
                <a16:creationId xmlns:a16="http://schemas.microsoft.com/office/drawing/2014/main" id="{9B7AF8D0-4F07-F109-E638-F60E67C24594}"/>
              </a:ext>
            </a:extLst>
          </p:cNvPr>
          <p:cNvSpPr/>
          <p:nvPr/>
        </p:nvSpPr>
        <p:spPr>
          <a:xfrm>
            <a:off x="5710260" y="4024457"/>
            <a:ext cx="960030" cy="1550139"/>
          </a:xfrm>
          <a:prstGeom prst="roundRect">
            <a:avLst>
              <a:gd name="adj" fmla="val 9541"/>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a:latin typeface="Times New Roman" panose="02020603050405020304" pitchFamily="18" charset="0"/>
                <a:cs typeface="Times New Roman" panose="02020603050405020304" pitchFamily="18" charset="0"/>
              </a:rPr>
              <a:t>Mobility use: Total annual charge per EV per usage</a:t>
            </a:r>
            <a:endParaRPr lang="de-AT" sz="1200">
              <a:latin typeface="Times New Roman" panose="02020603050405020304" pitchFamily="18" charset="0"/>
              <a:cs typeface="Times New Roman" panose="02020603050405020304" pitchFamily="18" charset="0"/>
            </a:endParaRPr>
          </a:p>
        </p:txBody>
      </p:sp>
      <p:cxnSp>
        <p:nvCxnSpPr>
          <p:cNvPr id="160" name="Verbinder: gewinkelt 159">
            <a:extLst>
              <a:ext uri="{FF2B5EF4-FFF2-40B4-BE49-F238E27FC236}">
                <a16:creationId xmlns:a16="http://schemas.microsoft.com/office/drawing/2014/main" id="{382DE029-32E5-5E91-9837-AF4F3367BC68}"/>
              </a:ext>
            </a:extLst>
          </p:cNvPr>
          <p:cNvCxnSpPr>
            <a:cxnSpLocks/>
            <a:stCxn id="24" idx="2"/>
            <a:endCxn id="159" idx="0"/>
          </p:cNvCxnSpPr>
          <p:nvPr/>
        </p:nvCxnSpPr>
        <p:spPr>
          <a:xfrm rot="16200000" flipH="1">
            <a:off x="4745259" y="2579441"/>
            <a:ext cx="1566356" cy="13236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Verbinder: gewinkelt 171">
            <a:extLst>
              <a:ext uri="{FF2B5EF4-FFF2-40B4-BE49-F238E27FC236}">
                <a16:creationId xmlns:a16="http://schemas.microsoft.com/office/drawing/2014/main" id="{CFC444B0-9DDB-31D4-5F95-D4F066DBFF2A}"/>
              </a:ext>
            </a:extLst>
          </p:cNvPr>
          <p:cNvCxnSpPr>
            <a:cxnSpLocks/>
            <a:stCxn id="163" idx="3"/>
            <a:endCxn id="159" idx="1"/>
          </p:cNvCxnSpPr>
          <p:nvPr/>
        </p:nvCxnSpPr>
        <p:spPr>
          <a:xfrm flipV="1">
            <a:off x="3986110" y="4799527"/>
            <a:ext cx="1724150" cy="33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uppieren 43">
            <a:extLst>
              <a:ext uri="{FF2B5EF4-FFF2-40B4-BE49-F238E27FC236}">
                <a16:creationId xmlns:a16="http://schemas.microsoft.com/office/drawing/2014/main" id="{0BC76012-4C38-912D-5F80-7768120B6A66}"/>
              </a:ext>
            </a:extLst>
          </p:cNvPr>
          <p:cNvGrpSpPr/>
          <p:nvPr/>
        </p:nvGrpSpPr>
        <p:grpSpPr>
          <a:xfrm>
            <a:off x="8460243" y="4020709"/>
            <a:ext cx="1141747" cy="2234050"/>
            <a:chOff x="8460243" y="4020709"/>
            <a:chExt cx="1141747" cy="1791131"/>
          </a:xfrm>
        </p:grpSpPr>
        <p:sp>
          <p:nvSpPr>
            <p:cNvPr id="182" name="Rechteck: abgerundete Ecken 181">
              <a:extLst>
                <a:ext uri="{FF2B5EF4-FFF2-40B4-BE49-F238E27FC236}">
                  <a16:creationId xmlns:a16="http://schemas.microsoft.com/office/drawing/2014/main" id="{C017F220-8351-A0C0-B1B9-2F169864DA2E}"/>
                </a:ext>
              </a:extLst>
            </p:cNvPr>
            <p:cNvSpPr/>
            <p:nvPr/>
          </p:nvSpPr>
          <p:spPr>
            <a:xfrm>
              <a:off x="8460243" y="4020709"/>
              <a:ext cx="1141747" cy="41161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Offsite grid charging</a:t>
              </a:r>
              <a:endParaRPr lang="de-AT" sz="1200">
                <a:latin typeface="Times New Roman" panose="02020603050405020304" pitchFamily="18" charset="0"/>
                <a:cs typeface="Times New Roman" panose="02020603050405020304" pitchFamily="18" charset="0"/>
              </a:endParaRPr>
            </a:p>
          </p:txBody>
        </p:sp>
        <p:sp>
          <p:nvSpPr>
            <p:cNvPr id="183" name="Rechteck: abgerundete Ecken 182">
              <a:extLst>
                <a:ext uri="{FF2B5EF4-FFF2-40B4-BE49-F238E27FC236}">
                  <a16:creationId xmlns:a16="http://schemas.microsoft.com/office/drawing/2014/main" id="{B6BF2C31-11FB-802F-4099-021A82530BDF}"/>
                </a:ext>
              </a:extLst>
            </p:cNvPr>
            <p:cNvSpPr/>
            <p:nvPr/>
          </p:nvSpPr>
          <p:spPr>
            <a:xfrm>
              <a:off x="8460243" y="4934948"/>
              <a:ext cx="1141747" cy="41161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PV charging</a:t>
              </a:r>
              <a:endParaRPr lang="de-AT" sz="1200">
                <a:latin typeface="Times New Roman" panose="02020603050405020304" pitchFamily="18" charset="0"/>
                <a:cs typeface="Times New Roman" panose="02020603050405020304" pitchFamily="18" charset="0"/>
              </a:endParaRPr>
            </a:p>
          </p:txBody>
        </p:sp>
        <p:sp>
          <p:nvSpPr>
            <p:cNvPr id="184" name="Rechteck: abgerundete Ecken 183">
              <a:extLst>
                <a:ext uri="{FF2B5EF4-FFF2-40B4-BE49-F238E27FC236}">
                  <a16:creationId xmlns:a16="http://schemas.microsoft.com/office/drawing/2014/main" id="{CC6B5B64-131D-6B66-24AB-B21B860D3C60}"/>
                </a:ext>
              </a:extLst>
            </p:cNvPr>
            <p:cNvSpPr/>
            <p:nvPr/>
          </p:nvSpPr>
          <p:spPr>
            <a:xfrm>
              <a:off x="8460243" y="5400227"/>
              <a:ext cx="1141747" cy="41161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flexible grid charging</a:t>
              </a:r>
              <a:endParaRPr lang="de-AT" sz="1200">
                <a:latin typeface="Times New Roman" panose="02020603050405020304" pitchFamily="18" charset="0"/>
                <a:cs typeface="Times New Roman" panose="02020603050405020304" pitchFamily="18" charset="0"/>
              </a:endParaRPr>
            </a:p>
          </p:txBody>
        </p:sp>
        <p:sp>
          <p:nvSpPr>
            <p:cNvPr id="185" name="Rechteck: abgerundete Ecken 184">
              <a:extLst>
                <a:ext uri="{FF2B5EF4-FFF2-40B4-BE49-F238E27FC236}">
                  <a16:creationId xmlns:a16="http://schemas.microsoft.com/office/drawing/2014/main" id="{A700C610-631E-3FD7-23B5-D519C58D508D}"/>
                </a:ext>
              </a:extLst>
            </p:cNvPr>
            <p:cNvSpPr/>
            <p:nvPr/>
          </p:nvSpPr>
          <p:spPr>
            <a:xfrm>
              <a:off x="8460243" y="4483407"/>
              <a:ext cx="1141747" cy="411613"/>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Onsite grid charging</a:t>
              </a:r>
              <a:endParaRPr lang="de-AT" sz="1200">
                <a:latin typeface="Times New Roman" panose="02020603050405020304" pitchFamily="18" charset="0"/>
                <a:cs typeface="Times New Roman" panose="02020603050405020304" pitchFamily="18" charset="0"/>
              </a:endParaRPr>
            </a:p>
          </p:txBody>
        </p:sp>
      </p:grpSp>
      <p:sp>
        <p:nvSpPr>
          <p:cNvPr id="186" name="Rechteck: abgerundete Ecken 185">
            <a:extLst>
              <a:ext uri="{FF2B5EF4-FFF2-40B4-BE49-F238E27FC236}">
                <a16:creationId xmlns:a16="http://schemas.microsoft.com/office/drawing/2014/main" id="{8E9A3928-F9ED-8166-ECA2-A8656EC93D73}"/>
              </a:ext>
            </a:extLst>
          </p:cNvPr>
          <p:cNvSpPr/>
          <p:nvPr/>
        </p:nvSpPr>
        <p:spPr>
          <a:xfrm>
            <a:off x="7203535" y="5632460"/>
            <a:ext cx="1141747" cy="6223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EV discharge as district energy source</a:t>
            </a:r>
            <a:endParaRPr lang="de-AT" sz="1200">
              <a:latin typeface="Times New Roman" panose="02020603050405020304" pitchFamily="18" charset="0"/>
              <a:cs typeface="Times New Roman" panose="02020603050405020304" pitchFamily="18" charset="0"/>
            </a:endParaRPr>
          </a:p>
        </p:txBody>
      </p:sp>
      <p:sp>
        <p:nvSpPr>
          <p:cNvPr id="187" name="Rechteck: abgerundete Ecken 186">
            <a:extLst>
              <a:ext uri="{FF2B5EF4-FFF2-40B4-BE49-F238E27FC236}">
                <a16:creationId xmlns:a16="http://schemas.microsoft.com/office/drawing/2014/main" id="{804E0D44-646B-5FC9-711B-BC1C9F8D6CF7}"/>
              </a:ext>
            </a:extLst>
          </p:cNvPr>
          <p:cNvSpPr/>
          <p:nvPr/>
        </p:nvSpPr>
        <p:spPr>
          <a:xfrm>
            <a:off x="7203535" y="5111224"/>
            <a:ext cx="1141747" cy="46337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ED destination mileage</a:t>
            </a:r>
            <a:endParaRPr lang="de-AT" sz="1200">
              <a:latin typeface="Times New Roman" panose="02020603050405020304" pitchFamily="18" charset="0"/>
              <a:cs typeface="Times New Roman" panose="02020603050405020304" pitchFamily="18" charset="0"/>
            </a:endParaRPr>
          </a:p>
        </p:txBody>
      </p:sp>
      <p:sp>
        <p:nvSpPr>
          <p:cNvPr id="188" name="Rechteck: abgerundete Ecken 187">
            <a:extLst>
              <a:ext uri="{FF2B5EF4-FFF2-40B4-BE49-F238E27FC236}">
                <a16:creationId xmlns:a16="http://schemas.microsoft.com/office/drawing/2014/main" id="{213F88C2-F155-DC7A-DAFE-3DCDCEE753E8}"/>
              </a:ext>
            </a:extLst>
          </p:cNvPr>
          <p:cNvSpPr/>
          <p:nvPr/>
        </p:nvSpPr>
        <p:spPr>
          <a:xfrm>
            <a:off x="7203535" y="4020710"/>
            <a:ext cx="1129456" cy="854519"/>
          </a:xfrm>
          <a:prstGeom prst="roundRect">
            <a:avLst>
              <a:gd name="adj" fmla="val 10054"/>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Offsite mileage</a:t>
            </a:r>
            <a:endParaRPr lang="de-AT" sz="1200">
              <a:latin typeface="Times New Roman" panose="02020603050405020304" pitchFamily="18" charset="0"/>
              <a:cs typeface="Times New Roman" panose="02020603050405020304" pitchFamily="18" charset="0"/>
            </a:endParaRPr>
          </a:p>
        </p:txBody>
      </p:sp>
      <p:sp>
        <p:nvSpPr>
          <p:cNvPr id="190" name="Rechteck: abgerundete Ecken 189">
            <a:extLst>
              <a:ext uri="{FF2B5EF4-FFF2-40B4-BE49-F238E27FC236}">
                <a16:creationId xmlns:a16="http://schemas.microsoft.com/office/drawing/2014/main" id="{904A20FB-2EBB-18BD-2596-E18938D608E3}"/>
              </a:ext>
            </a:extLst>
          </p:cNvPr>
          <p:cNvSpPr/>
          <p:nvPr/>
        </p:nvSpPr>
        <p:spPr>
          <a:xfrm>
            <a:off x="7203535" y="4965361"/>
            <a:ext cx="1141747" cy="1052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sz="800">
                <a:latin typeface="Times New Roman" panose="02020603050405020304" pitchFamily="18" charset="0"/>
                <a:cs typeface="Times New Roman" panose="02020603050405020304" pitchFamily="18" charset="0"/>
              </a:rPr>
              <a:t>Charging losses</a:t>
            </a:r>
            <a:endParaRPr lang="de-AT" sz="800">
              <a:latin typeface="Times New Roman" panose="02020603050405020304" pitchFamily="18" charset="0"/>
              <a:cs typeface="Times New Roman" panose="02020603050405020304" pitchFamily="18" charset="0"/>
            </a:endParaRPr>
          </a:p>
        </p:txBody>
      </p:sp>
      <p:sp>
        <p:nvSpPr>
          <p:cNvPr id="191" name="Rechteck: abgerundete Ecken 190">
            <a:extLst>
              <a:ext uri="{FF2B5EF4-FFF2-40B4-BE49-F238E27FC236}">
                <a16:creationId xmlns:a16="http://schemas.microsoft.com/office/drawing/2014/main" id="{9A8FA6CA-067E-7844-F264-4D2FFEB581AC}"/>
              </a:ext>
            </a:extLst>
          </p:cNvPr>
          <p:cNvSpPr/>
          <p:nvPr/>
        </p:nvSpPr>
        <p:spPr>
          <a:xfrm>
            <a:off x="11398549" y="3850493"/>
            <a:ext cx="1141747" cy="1024736"/>
          </a:xfrm>
          <a:prstGeom prst="roundRect">
            <a:avLst>
              <a:gd name="adj" fmla="val 7818"/>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Quartiers-Bedarf</a:t>
            </a:r>
            <a:endParaRPr lang="de-AT" sz="1200">
              <a:latin typeface="Times New Roman" panose="02020603050405020304" pitchFamily="18" charset="0"/>
              <a:cs typeface="Times New Roman" panose="02020603050405020304" pitchFamily="18" charset="0"/>
            </a:endParaRPr>
          </a:p>
        </p:txBody>
      </p:sp>
      <p:sp>
        <p:nvSpPr>
          <p:cNvPr id="15" name="Rechteck: abgerundete Ecken 14">
            <a:extLst>
              <a:ext uri="{FF2B5EF4-FFF2-40B4-BE49-F238E27FC236}">
                <a16:creationId xmlns:a16="http://schemas.microsoft.com/office/drawing/2014/main" id="{AC667AAC-DE96-B5D0-2127-40496ECFB902}"/>
              </a:ext>
            </a:extLst>
          </p:cNvPr>
          <p:cNvSpPr/>
          <p:nvPr/>
        </p:nvSpPr>
        <p:spPr>
          <a:xfrm>
            <a:off x="10740657" y="1021125"/>
            <a:ext cx="1411459" cy="622300"/>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200">
                <a:latin typeface="Times New Roman" panose="02020603050405020304" pitchFamily="18" charset="0"/>
                <a:cs typeface="Times New Roman" panose="02020603050405020304" pitchFamily="18" charset="0"/>
              </a:rPr>
              <a:t>Hourly GHG intensity scenarios </a:t>
            </a:r>
            <a:endParaRPr lang="de-AT" sz="1200">
              <a:latin typeface="Times New Roman" panose="02020603050405020304" pitchFamily="18" charset="0"/>
              <a:cs typeface="Times New Roman" panose="02020603050405020304" pitchFamily="18" charset="0"/>
            </a:endParaRPr>
          </a:p>
        </p:txBody>
      </p:sp>
      <p:cxnSp>
        <p:nvCxnSpPr>
          <p:cNvPr id="16" name="Verbinder: gewinkelt 15">
            <a:extLst>
              <a:ext uri="{FF2B5EF4-FFF2-40B4-BE49-F238E27FC236}">
                <a16:creationId xmlns:a16="http://schemas.microsoft.com/office/drawing/2014/main" id="{9C228FFE-89B0-3833-A1E2-8E89E00EF6A9}"/>
              </a:ext>
            </a:extLst>
          </p:cNvPr>
          <p:cNvCxnSpPr>
            <a:cxnSpLocks/>
            <a:stCxn id="15" idx="2"/>
            <a:endCxn id="17" idx="0"/>
          </p:cNvCxnSpPr>
          <p:nvPr/>
        </p:nvCxnSpPr>
        <p:spPr>
          <a:xfrm rot="5400000">
            <a:off x="11308543" y="1733433"/>
            <a:ext cx="227852" cy="47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hteck: abgerundete Ecken 16">
            <a:extLst>
              <a:ext uri="{FF2B5EF4-FFF2-40B4-BE49-F238E27FC236}">
                <a16:creationId xmlns:a16="http://schemas.microsoft.com/office/drawing/2014/main" id="{34F5825D-15D4-129E-5EF7-B7B7486B0B87}"/>
              </a:ext>
            </a:extLst>
          </p:cNvPr>
          <p:cNvSpPr/>
          <p:nvPr/>
        </p:nvSpPr>
        <p:spPr>
          <a:xfrm>
            <a:off x="10692819" y="1871277"/>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GHG-Emissions Electric</a:t>
            </a:r>
            <a:endParaRPr lang="de-AT" sz="1200">
              <a:latin typeface="Times New Roman" panose="02020603050405020304" pitchFamily="18" charset="0"/>
              <a:cs typeface="Times New Roman" panose="02020603050405020304" pitchFamily="18" charset="0"/>
            </a:endParaRPr>
          </a:p>
        </p:txBody>
      </p:sp>
      <p:cxnSp>
        <p:nvCxnSpPr>
          <p:cNvPr id="18" name="Verbinder: gewinkelt 17">
            <a:extLst>
              <a:ext uri="{FF2B5EF4-FFF2-40B4-BE49-F238E27FC236}">
                <a16:creationId xmlns:a16="http://schemas.microsoft.com/office/drawing/2014/main" id="{96C51FE5-86E8-4D7C-AAA8-B47F0B1E8F67}"/>
              </a:ext>
            </a:extLst>
          </p:cNvPr>
          <p:cNvCxnSpPr>
            <a:cxnSpLocks/>
            <a:endCxn id="17" idx="1"/>
          </p:cNvCxnSpPr>
          <p:nvPr/>
        </p:nvCxnSpPr>
        <p:spPr>
          <a:xfrm flipV="1">
            <a:off x="10552431" y="2182427"/>
            <a:ext cx="14038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hteck: abgerundete Ecken 18">
            <a:extLst>
              <a:ext uri="{FF2B5EF4-FFF2-40B4-BE49-F238E27FC236}">
                <a16:creationId xmlns:a16="http://schemas.microsoft.com/office/drawing/2014/main" id="{768D836F-274D-2DD8-FEC9-C311224D88B5}"/>
              </a:ext>
            </a:extLst>
          </p:cNvPr>
          <p:cNvSpPr/>
          <p:nvPr/>
        </p:nvSpPr>
        <p:spPr>
          <a:xfrm>
            <a:off x="10692819" y="2562074"/>
            <a:ext cx="1411461" cy="6223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latin typeface="Times New Roman" panose="02020603050405020304" pitchFamily="18" charset="0"/>
                <a:cs typeface="Times New Roman" panose="02020603050405020304" pitchFamily="18" charset="0"/>
              </a:rPr>
              <a:t>GHG-Emissions Fossile</a:t>
            </a:r>
            <a:endParaRPr lang="de-AT" sz="1200">
              <a:latin typeface="Times New Roman" panose="02020603050405020304" pitchFamily="18" charset="0"/>
              <a:cs typeface="Times New Roman" panose="02020603050405020304" pitchFamily="18" charset="0"/>
            </a:endParaRPr>
          </a:p>
        </p:txBody>
      </p:sp>
      <p:cxnSp>
        <p:nvCxnSpPr>
          <p:cNvPr id="20" name="Verbinder: gewinkelt 19">
            <a:extLst>
              <a:ext uri="{FF2B5EF4-FFF2-40B4-BE49-F238E27FC236}">
                <a16:creationId xmlns:a16="http://schemas.microsoft.com/office/drawing/2014/main" id="{7D41504D-FE7A-3D2A-95B0-343BABB2E040}"/>
              </a:ext>
            </a:extLst>
          </p:cNvPr>
          <p:cNvCxnSpPr>
            <a:cxnSpLocks/>
            <a:endCxn id="19" idx="1"/>
          </p:cNvCxnSpPr>
          <p:nvPr/>
        </p:nvCxnSpPr>
        <p:spPr>
          <a:xfrm>
            <a:off x="10552429" y="2873224"/>
            <a:ext cx="14039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Geschweifte Klammer links 38">
            <a:extLst>
              <a:ext uri="{FF2B5EF4-FFF2-40B4-BE49-F238E27FC236}">
                <a16:creationId xmlns:a16="http://schemas.microsoft.com/office/drawing/2014/main" id="{E4A7152E-FC93-D391-589C-DA2E01C0A665}"/>
              </a:ext>
            </a:extLst>
          </p:cNvPr>
          <p:cNvSpPr/>
          <p:nvPr/>
        </p:nvSpPr>
        <p:spPr>
          <a:xfrm>
            <a:off x="6815668" y="4020709"/>
            <a:ext cx="351150" cy="1532272"/>
          </a:xfrm>
          <a:prstGeom prst="leftBrace">
            <a:avLst>
              <a:gd name="adj1" fmla="val 6809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43" name="Rechteck: abgerundete Ecken 42">
            <a:extLst>
              <a:ext uri="{FF2B5EF4-FFF2-40B4-BE49-F238E27FC236}">
                <a16:creationId xmlns:a16="http://schemas.microsoft.com/office/drawing/2014/main" id="{DD43BEE6-9F00-E939-8441-D4BB643A690B}"/>
              </a:ext>
            </a:extLst>
          </p:cNvPr>
          <p:cNvSpPr/>
          <p:nvPr/>
        </p:nvSpPr>
        <p:spPr>
          <a:xfrm>
            <a:off x="5693397" y="5632460"/>
            <a:ext cx="960030" cy="635203"/>
          </a:xfrm>
          <a:prstGeom prst="roundRect">
            <a:avLst>
              <a:gd name="adj" fmla="val 9541"/>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a:latin typeface="Times New Roman" panose="02020603050405020304" pitchFamily="18" charset="0"/>
                <a:cs typeface="Times New Roman" panose="02020603050405020304" pitchFamily="18" charset="0"/>
              </a:rPr>
              <a:t>storage use</a:t>
            </a:r>
            <a:endParaRPr lang="de-AT" sz="1200">
              <a:latin typeface="Times New Roman" panose="02020603050405020304" pitchFamily="18" charset="0"/>
              <a:cs typeface="Times New Roman" panose="02020603050405020304" pitchFamily="18" charset="0"/>
            </a:endParaRPr>
          </a:p>
        </p:txBody>
      </p:sp>
      <p:sp>
        <p:nvSpPr>
          <p:cNvPr id="42" name="Kreuz 41">
            <a:extLst>
              <a:ext uri="{FF2B5EF4-FFF2-40B4-BE49-F238E27FC236}">
                <a16:creationId xmlns:a16="http://schemas.microsoft.com/office/drawing/2014/main" id="{8205564B-2AA0-2904-EB97-0BDB0265959C}"/>
              </a:ext>
            </a:extLst>
          </p:cNvPr>
          <p:cNvSpPr/>
          <p:nvPr/>
        </p:nvSpPr>
        <p:spPr>
          <a:xfrm>
            <a:off x="6017832" y="5458270"/>
            <a:ext cx="242482" cy="232652"/>
          </a:xfrm>
          <a:prstGeom prst="plus">
            <a:avLst>
              <a:gd name="adj" fmla="val 403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47" name="Gleich 46">
            <a:extLst>
              <a:ext uri="{FF2B5EF4-FFF2-40B4-BE49-F238E27FC236}">
                <a16:creationId xmlns:a16="http://schemas.microsoft.com/office/drawing/2014/main" id="{89B30727-F50D-4781-C9B4-97CC447DEC74}"/>
              </a:ext>
            </a:extLst>
          </p:cNvPr>
          <p:cNvSpPr/>
          <p:nvPr/>
        </p:nvSpPr>
        <p:spPr>
          <a:xfrm>
            <a:off x="6744442" y="5697327"/>
            <a:ext cx="351151" cy="483340"/>
          </a:xfrm>
          <a:prstGeom prst="mathEqual">
            <a:avLst>
              <a:gd name="adj1" fmla="val 13010"/>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19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abgerundete Ecken 4">
            <a:extLst>
              <a:ext uri="{FF2B5EF4-FFF2-40B4-BE49-F238E27FC236}">
                <a16:creationId xmlns:a16="http://schemas.microsoft.com/office/drawing/2014/main" id="{FCC08BDC-D35D-76A8-17B0-4E82F4A0120D}"/>
              </a:ext>
            </a:extLst>
          </p:cNvPr>
          <p:cNvSpPr/>
          <p:nvPr/>
        </p:nvSpPr>
        <p:spPr>
          <a:xfrm>
            <a:off x="494686" y="3099612"/>
            <a:ext cx="1430421" cy="43698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Floor spaces per Usage (</a:t>
            </a:r>
            <a:r>
              <a:rPr lang="de-AT" sz="1050">
                <a:solidFill>
                  <a:schemeClr val="accent5">
                    <a:lumMod val="50000"/>
                  </a:schemeClr>
                </a:solidFill>
                <a:effectLst/>
                <a:latin typeface="Times New Roman" panose="02020603050405020304" pitchFamily="18" charset="0"/>
                <a:ea typeface="Calibri" panose="020F0502020204030204" pitchFamily="34" charset="0"/>
              </a:rPr>
              <a:t>A</a:t>
            </a:r>
            <a:r>
              <a:rPr lang="de-AT" sz="1050" baseline="-25000">
                <a:solidFill>
                  <a:schemeClr val="accent5">
                    <a:lumMod val="50000"/>
                  </a:schemeClr>
                </a:solidFill>
                <a:effectLst/>
                <a:latin typeface="Times New Roman" panose="02020603050405020304" pitchFamily="18" charset="0"/>
                <a:ea typeface="Calibri" panose="020F0502020204030204" pitchFamily="34" charset="0"/>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Rechteck: abgerundete Ecken 5">
            <a:extLst>
              <a:ext uri="{FF2B5EF4-FFF2-40B4-BE49-F238E27FC236}">
                <a16:creationId xmlns:a16="http://schemas.microsoft.com/office/drawing/2014/main" id="{A7B27F1E-A92F-4367-FA79-4931A1925CA0}"/>
              </a:ext>
            </a:extLst>
          </p:cNvPr>
          <p:cNvSpPr/>
          <p:nvPr/>
        </p:nvSpPr>
        <p:spPr>
          <a:xfrm>
            <a:off x="513624" y="1425843"/>
            <a:ext cx="958248" cy="704963"/>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Average Floorspace per AP</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(O</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Table 2 [3])</a:t>
            </a:r>
            <a:endParaRPr lang="de-AT" sz="1050">
              <a:latin typeface="Times New Roman" panose="02020603050405020304" pitchFamily="18" charset="0"/>
              <a:cs typeface="Times New Roman" panose="02020603050405020304" pitchFamily="18" charset="0"/>
            </a:endParaRPr>
          </a:p>
        </p:txBody>
      </p:sp>
      <p:sp>
        <p:nvSpPr>
          <p:cNvPr id="8" name="Rechteck: abgerundete Ecken 7">
            <a:extLst>
              <a:ext uri="{FF2B5EF4-FFF2-40B4-BE49-F238E27FC236}">
                <a16:creationId xmlns:a16="http://schemas.microsoft.com/office/drawing/2014/main" id="{3E4330DF-6421-2670-763F-667E3D74297E}"/>
              </a:ext>
            </a:extLst>
          </p:cNvPr>
          <p:cNvSpPr/>
          <p:nvPr/>
        </p:nvSpPr>
        <p:spPr>
          <a:xfrm>
            <a:off x="513624" y="2360140"/>
            <a:ext cx="1392546" cy="585028"/>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„Averagely mobile“ Persons per Usage (AP</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1" name="Rechteck: abgerundete Ecken 10">
            <a:extLst>
              <a:ext uri="{FF2B5EF4-FFF2-40B4-BE49-F238E27FC236}">
                <a16:creationId xmlns:a16="http://schemas.microsoft.com/office/drawing/2014/main" id="{4050B634-A5E5-2080-9855-6B7EE11D33DA}"/>
              </a:ext>
            </a:extLst>
          </p:cNvPr>
          <p:cNvSpPr/>
          <p:nvPr/>
        </p:nvSpPr>
        <p:spPr>
          <a:xfrm>
            <a:off x="1528537" y="1425843"/>
            <a:ext cx="1276938" cy="704964"/>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Average Mileage at district location per Person (M,Table 2, [3])</a:t>
            </a:r>
            <a:endParaRPr lang="de-AT" sz="1050">
              <a:latin typeface="Times New Roman" panose="02020603050405020304" pitchFamily="18" charset="0"/>
              <a:cs typeface="Times New Roman" panose="02020603050405020304" pitchFamily="18" charset="0"/>
            </a:endParaRPr>
          </a:p>
        </p:txBody>
      </p:sp>
      <p:sp>
        <p:nvSpPr>
          <p:cNvPr id="12" name="Rechteck: abgerundete Ecken 11">
            <a:extLst>
              <a:ext uri="{FF2B5EF4-FFF2-40B4-BE49-F238E27FC236}">
                <a16:creationId xmlns:a16="http://schemas.microsoft.com/office/drawing/2014/main" id="{C47E206E-DFAC-289A-A3E1-3A06401CAADC}"/>
              </a:ext>
            </a:extLst>
          </p:cNvPr>
          <p:cNvSpPr/>
          <p:nvPr/>
        </p:nvSpPr>
        <p:spPr>
          <a:xfrm>
            <a:off x="4759778" y="1438847"/>
            <a:ext cx="1538234" cy="702007"/>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Hourly location profiles (d</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a</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l</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r</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 Table 3)</a:t>
            </a:r>
            <a:endParaRPr lang="de-AT" sz="1050">
              <a:latin typeface="Times New Roman" panose="02020603050405020304" pitchFamily="18" charset="0"/>
              <a:cs typeface="Times New Roman" panose="02020603050405020304" pitchFamily="18" charset="0"/>
            </a:endParaRPr>
          </a:p>
        </p:txBody>
      </p:sp>
      <p:sp>
        <p:nvSpPr>
          <p:cNvPr id="90" name="Rechteck: abgerundete Ecken 89">
            <a:extLst>
              <a:ext uri="{FF2B5EF4-FFF2-40B4-BE49-F238E27FC236}">
                <a16:creationId xmlns:a16="http://schemas.microsoft.com/office/drawing/2014/main" id="{196B3CEC-7451-2D7B-3525-C961A451D02A}"/>
              </a:ext>
            </a:extLst>
          </p:cNvPr>
          <p:cNvSpPr/>
          <p:nvPr/>
        </p:nvSpPr>
        <p:spPr>
          <a:xfrm>
            <a:off x="2102349" y="3106121"/>
            <a:ext cx="1430421" cy="384390"/>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District Location</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1" name="Rechteck: abgerundete Ecken 90">
            <a:extLst>
              <a:ext uri="{FF2B5EF4-FFF2-40B4-BE49-F238E27FC236}">
                <a16:creationId xmlns:a16="http://schemas.microsoft.com/office/drawing/2014/main" id="{8539A769-7AF5-B7BA-6B93-CF8D6DDAF435}"/>
              </a:ext>
            </a:extLst>
          </p:cNvPr>
          <p:cNvSpPr/>
          <p:nvPr/>
        </p:nvSpPr>
        <p:spPr>
          <a:xfrm>
            <a:off x="2871778" y="1434249"/>
            <a:ext cx="1742356" cy="7066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solidFill>
                  <a:schemeClr val="dk1"/>
                </a:solidFill>
                <a:latin typeface="Times New Roman" panose="02020603050405020304" pitchFamily="18" charset="0"/>
                <a:cs typeface="Times New Roman" panose="02020603050405020304" pitchFamily="18" charset="0"/>
              </a:rPr>
              <a:t>Distribution of trip to destinations residential, work, education, retail</a:t>
            </a:r>
          </a:p>
          <a:p>
            <a:pPr algn="ctr"/>
            <a:r>
              <a:rPr lang="de-DE" sz="1050">
                <a:latin typeface="Times New Roman" panose="02020603050405020304" pitchFamily="18" charset="0"/>
                <a:cs typeface="Times New Roman" panose="02020603050405020304" pitchFamily="18" charset="0"/>
              </a:rPr>
              <a:t>(p</a:t>
            </a:r>
            <a:r>
              <a:rPr lang="de-DE" sz="1050" baseline="-25000">
                <a:latin typeface="Times New Roman" panose="02020603050405020304" pitchFamily="18" charset="0"/>
                <a:cs typeface="Times New Roman" panose="02020603050405020304" pitchFamily="18" charset="0"/>
              </a:rPr>
              <a:t>u</a:t>
            </a:r>
            <a:r>
              <a:rPr lang="de-DE" sz="1050">
                <a:latin typeface="Times New Roman" panose="02020603050405020304" pitchFamily="18" charset="0"/>
                <a:cs typeface="Times New Roman" panose="02020603050405020304" pitchFamily="18" charset="0"/>
              </a:rPr>
              <a:t>,Table 2)</a:t>
            </a:r>
            <a:endParaRPr lang="de-AT" sz="1050">
              <a:solidFill>
                <a:schemeClr val="dk1"/>
              </a:solidFill>
              <a:latin typeface="Times New Roman" panose="02020603050405020304" pitchFamily="18" charset="0"/>
              <a:cs typeface="Times New Roman" panose="02020603050405020304" pitchFamily="18" charset="0"/>
            </a:endParaRPr>
          </a:p>
        </p:txBody>
      </p:sp>
      <p:sp>
        <p:nvSpPr>
          <p:cNvPr id="92" name="Rechteck: abgerundete Ecken 91">
            <a:extLst>
              <a:ext uri="{FF2B5EF4-FFF2-40B4-BE49-F238E27FC236}">
                <a16:creationId xmlns:a16="http://schemas.microsoft.com/office/drawing/2014/main" id="{1D7FE7C6-F9EF-FF07-A3F7-06B36EC8386A}"/>
              </a:ext>
            </a:extLst>
          </p:cNvPr>
          <p:cNvSpPr/>
          <p:nvPr/>
        </p:nvSpPr>
        <p:spPr>
          <a:xfrm>
            <a:off x="2029144" y="2360140"/>
            <a:ext cx="1475385"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Annual total Mileage per destination (AM</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94" name="Rechteck: abgerundete Ecken 93">
            <a:extLst>
              <a:ext uri="{FF2B5EF4-FFF2-40B4-BE49-F238E27FC236}">
                <a16:creationId xmlns:a16="http://schemas.microsoft.com/office/drawing/2014/main" id="{567B6C7A-75F9-BD77-E595-C57467F7F8A3}"/>
              </a:ext>
            </a:extLst>
          </p:cNvPr>
          <p:cNvSpPr/>
          <p:nvPr/>
        </p:nvSpPr>
        <p:spPr>
          <a:xfrm>
            <a:off x="3672060" y="4156199"/>
            <a:ext cx="1547207" cy="369332"/>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Factor for Mobility Measures (</a:t>
            </a:r>
            <a:r>
              <a:rPr lang="de-DE" sz="1050" i="1">
                <a:solidFill>
                  <a:schemeClr val="accent5">
                    <a:lumMod val="50000"/>
                  </a:schemeClr>
                </a:solidFill>
                <a:effectLst/>
                <a:latin typeface="Times New Roman" panose="02020603050405020304" pitchFamily="18" charset="0"/>
                <a:ea typeface="SimSun" panose="02010600030101010101" pitchFamily="2" charset="-122"/>
              </a:rPr>
              <a:t>f</a:t>
            </a:r>
            <a:r>
              <a:rPr lang="de-DE" sz="1050" i="1" baseline="-25000">
                <a:solidFill>
                  <a:schemeClr val="accent5">
                    <a:lumMod val="50000"/>
                  </a:schemeClr>
                </a:solidFill>
                <a:effectLst/>
                <a:latin typeface="Times New Roman" panose="02020603050405020304" pitchFamily="18" charset="0"/>
                <a:ea typeface="SimSun" panose="02010600030101010101" pitchFamily="2" charset="-122"/>
              </a:rPr>
              <a:t>mm</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6" name="Rechteck: abgerundete Ecken 95">
            <a:extLst>
              <a:ext uri="{FF2B5EF4-FFF2-40B4-BE49-F238E27FC236}">
                <a16:creationId xmlns:a16="http://schemas.microsoft.com/office/drawing/2014/main" id="{F70A1D41-018A-0253-A01F-3AA80BCB42A4}"/>
              </a:ext>
            </a:extLst>
          </p:cNvPr>
          <p:cNvSpPr/>
          <p:nvPr/>
        </p:nvSpPr>
        <p:spPr>
          <a:xfrm>
            <a:off x="3678386" y="2360140"/>
            <a:ext cx="1547208"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Annual total Mileage per Vehicle (AMV</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97" name="Rechteck: abgerundete Ecken 96">
            <a:extLst>
              <a:ext uri="{FF2B5EF4-FFF2-40B4-BE49-F238E27FC236}">
                <a16:creationId xmlns:a16="http://schemas.microsoft.com/office/drawing/2014/main" id="{2A51F309-8F07-2F92-F9AA-8F0B6A7BAD3E}"/>
              </a:ext>
            </a:extLst>
          </p:cNvPr>
          <p:cNvSpPr/>
          <p:nvPr/>
        </p:nvSpPr>
        <p:spPr>
          <a:xfrm>
            <a:off x="5427521" y="2964343"/>
            <a:ext cx="1242272" cy="572257"/>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Electric Vehicles per usage (N</a:t>
            </a:r>
            <a:r>
              <a:rPr lang="de-DE" sz="1050" baseline="-25000">
                <a:solidFill>
                  <a:schemeClr val="accent4">
                    <a:lumMod val="50000"/>
                  </a:schemeClr>
                </a:solidFill>
                <a:latin typeface="Times New Roman" panose="02020603050405020304" pitchFamily="18" charset="0"/>
                <a:cs typeface="Times New Roman" panose="02020603050405020304" pitchFamily="18" charset="0"/>
              </a:rPr>
              <a:t>u</a:t>
            </a:r>
            <a:r>
              <a:rPr lang="de-DE" sz="1050">
                <a:solidFill>
                  <a:schemeClr val="accent4">
                    <a:lumMod val="50000"/>
                  </a:schemeClr>
                </a:solidFill>
                <a:latin typeface="Times New Roman" panose="02020603050405020304" pitchFamily="18" charset="0"/>
                <a:cs typeface="Times New Roman" panose="02020603050405020304" pitchFamily="18" charset="0"/>
              </a:rPr>
              <a:t>)</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3" name="Textfeld 2">
            <a:extLst>
              <a:ext uri="{FF2B5EF4-FFF2-40B4-BE49-F238E27FC236}">
                <a16:creationId xmlns:a16="http://schemas.microsoft.com/office/drawing/2014/main" id="{E339F819-2352-B25D-B095-B9785AA159BA}"/>
              </a:ext>
            </a:extLst>
          </p:cNvPr>
          <p:cNvSpPr txBox="1"/>
          <p:nvPr/>
        </p:nvSpPr>
        <p:spPr>
          <a:xfrm rot="16200000">
            <a:off x="-634565" y="2238028"/>
            <a:ext cx="1924156" cy="261610"/>
          </a:xfrm>
          <a:prstGeom prst="rect">
            <a:avLst/>
          </a:prstGeom>
          <a:noFill/>
        </p:spPr>
        <p:txBody>
          <a:bodyPr wrap="square">
            <a:spAutoFit/>
          </a:bodyPr>
          <a:lstStyle/>
          <a:p>
            <a:r>
              <a:rPr lang="de-DE" sz="1050" b="1">
                <a:solidFill>
                  <a:schemeClr val="accent4">
                    <a:lumMod val="50000"/>
                  </a:schemeClr>
                </a:solidFill>
                <a:latin typeface="Times New Roman" panose="02020603050405020304" pitchFamily="18" charset="0"/>
                <a:cs typeface="Times New Roman" panose="02020603050405020304" pitchFamily="18" charset="0"/>
              </a:rPr>
              <a:t>Model Parameters</a:t>
            </a:r>
            <a:endParaRPr lang="de-AT" sz="1050" b="1">
              <a:solidFill>
                <a:schemeClr val="accent4">
                  <a:lumMod val="50000"/>
                </a:schemeClr>
              </a:solidFill>
            </a:endParaRPr>
          </a:p>
        </p:txBody>
      </p:sp>
      <p:sp>
        <p:nvSpPr>
          <p:cNvPr id="7" name="Textfeld 6">
            <a:extLst>
              <a:ext uri="{FF2B5EF4-FFF2-40B4-BE49-F238E27FC236}">
                <a16:creationId xmlns:a16="http://schemas.microsoft.com/office/drawing/2014/main" id="{32FCC025-2B51-DE84-8AB7-C1950A65DF42}"/>
              </a:ext>
            </a:extLst>
          </p:cNvPr>
          <p:cNvSpPr txBox="1"/>
          <p:nvPr/>
        </p:nvSpPr>
        <p:spPr>
          <a:xfrm>
            <a:off x="555527" y="3744537"/>
            <a:ext cx="2567517" cy="276999"/>
          </a:xfrm>
          <a:prstGeom prst="rect">
            <a:avLst/>
          </a:prstGeom>
          <a:noFill/>
        </p:spPr>
        <p:txBody>
          <a:bodyPr wrap="square">
            <a:spAutoFit/>
          </a:bodyPr>
          <a:lstStyle/>
          <a:p>
            <a:r>
              <a:rPr lang="de-DE" sz="1200" b="1">
                <a:solidFill>
                  <a:schemeClr val="accent5">
                    <a:lumMod val="50000"/>
                  </a:schemeClr>
                </a:solidFill>
                <a:latin typeface="Times New Roman" panose="02020603050405020304" pitchFamily="18" charset="0"/>
                <a:cs typeface="Times New Roman" panose="02020603050405020304" pitchFamily="18" charset="0"/>
              </a:rPr>
              <a:t>District specific Inputs</a:t>
            </a:r>
            <a:endParaRPr lang="de-AT" sz="1200" b="1">
              <a:solidFill>
                <a:schemeClr val="accent5">
                  <a:lumMod val="50000"/>
                </a:schemeClr>
              </a:solidFill>
            </a:endParaRPr>
          </a:p>
        </p:txBody>
      </p:sp>
      <p:sp>
        <p:nvSpPr>
          <p:cNvPr id="10" name="Textfeld 9">
            <a:extLst>
              <a:ext uri="{FF2B5EF4-FFF2-40B4-BE49-F238E27FC236}">
                <a16:creationId xmlns:a16="http://schemas.microsoft.com/office/drawing/2014/main" id="{4C1C06E5-9315-47D0-D3F7-E46C0C85697D}"/>
              </a:ext>
            </a:extLst>
          </p:cNvPr>
          <p:cNvSpPr txBox="1"/>
          <p:nvPr/>
        </p:nvSpPr>
        <p:spPr>
          <a:xfrm>
            <a:off x="513624" y="1129756"/>
            <a:ext cx="3448050" cy="276999"/>
          </a:xfrm>
          <a:prstGeom prst="rect">
            <a:avLst/>
          </a:prstGeom>
          <a:noFill/>
        </p:spPr>
        <p:txBody>
          <a:bodyPr wrap="square">
            <a:spAutoFit/>
          </a:bodyPr>
          <a:lstStyle/>
          <a:p>
            <a:r>
              <a:rPr lang="de-DE" sz="1200" b="1">
                <a:solidFill>
                  <a:schemeClr val="accent2">
                    <a:lumMod val="50000"/>
                  </a:schemeClr>
                </a:solidFill>
                <a:latin typeface="Times New Roman" panose="02020603050405020304" pitchFamily="18" charset="0"/>
                <a:cs typeface="Times New Roman" panose="02020603050405020304" pitchFamily="18" charset="0"/>
              </a:rPr>
              <a:t>External data input</a:t>
            </a:r>
            <a:endParaRPr lang="de-AT" sz="1200" b="1">
              <a:solidFill>
                <a:schemeClr val="accent2">
                  <a:lumMod val="50000"/>
                </a:schemeClr>
              </a:solidFill>
            </a:endParaRPr>
          </a:p>
        </p:txBody>
      </p:sp>
      <p:sp>
        <p:nvSpPr>
          <p:cNvPr id="13" name="Rechteck: abgerundete Ecken 12">
            <a:extLst>
              <a:ext uri="{FF2B5EF4-FFF2-40B4-BE49-F238E27FC236}">
                <a16:creationId xmlns:a16="http://schemas.microsoft.com/office/drawing/2014/main" id="{CF513E22-FF91-3EF9-71EF-CDBCF3FA4EBF}"/>
              </a:ext>
            </a:extLst>
          </p:cNvPr>
          <p:cNvSpPr/>
          <p:nvPr/>
        </p:nvSpPr>
        <p:spPr>
          <a:xfrm>
            <a:off x="6429704" y="1429921"/>
            <a:ext cx="1411459" cy="6655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de-DE" sz="1050">
                <a:latin typeface="Times New Roman" panose="02020603050405020304" pitchFamily="18" charset="0"/>
                <a:cs typeface="Times New Roman" panose="02020603050405020304" pitchFamily="18" charset="0"/>
              </a:rPr>
              <a:t>Energy use intensities  [kWh/km] fossile/electric</a:t>
            </a:r>
            <a:endParaRPr lang="de-AT" sz="1050">
              <a:latin typeface="Times New Roman" panose="02020603050405020304" pitchFamily="18" charset="0"/>
              <a:cs typeface="Times New Roman" panose="02020603050405020304" pitchFamily="18" charset="0"/>
            </a:endParaRPr>
          </a:p>
        </p:txBody>
      </p:sp>
      <p:cxnSp>
        <p:nvCxnSpPr>
          <p:cNvPr id="30" name="Verbinder: gewinkelt 29">
            <a:extLst>
              <a:ext uri="{FF2B5EF4-FFF2-40B4-BE49-F238E27FC236}">
                <a16:creationId xmlns:a16="http://schemas.microsoft.com/office/drawing/2014/main" id="{E7380415-71C2-F4A8-1650-286234B78AB1}"/>
              </a:ext>
            </a:extLst>
          </p:cNvPr>
          <p:cNvCxnSpPr>
            <a:stCxn id="6" idx="2"/>
            <a:endCxn id="8" idx="0"/>
          </p:cNvCxnSpPr>
          <p:nvPr/>
        </p:nvCxnSpPr>
        <p:spPr>
          <a:xfrm rot="16200000" flipH="1">
            <a:off x="986655" y="2136898"/>
            <a:ext cx="229334" cy="21714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1" name="Verbinder: gewinkelt 40">
            <a:extLst>
              <a:ext uri="{FF2B5EF4-FFF2-40B4-BE49-F238E27FC236}">
                <a16:creationId xmlns:a16="http://schemas.microsoft.com/office/drawing/2014/main" id="{65D114EA-CE52-A545-D5DE-592AC87184C1}"/>
              </a:ext>
            </a:extLst>
          </p:cNvPr>
          <p:cNvCxnSpPr>
            <a:cxnSpLocks/>
            <a:stCxn id="11" idx="2"/>
            <a:endCxn id="92" idx="0"/>
          </p:cNvCxnSpPr>
          <p:nvPr/>
        </p:nvCxnSpPr>
        <p:spPr>
          <a:xfrm rot="16200000" flipH="1">
            <a:off x="2352255" y="1945557"/>
            <a:ext cx="229333" cy="5998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Verbinder: gewinkelt 42">
            <a:extLst>
              <a:ext uri="{FF2B5EF4-FFF2-40B4-BE49-F238E27FC236}">
                <a16:creationId xmlns:a16="http://schemas.microsoft.com/office/drawing/2014/main" id="{72FC297C-346A-E1D1-2684-498E2712EC49}"/>
              </a:ext>
            </a:extLst>
          </p:cNvPr>
          <p:cNvCxnSpPr>
            <a:cxnSpLocks/>
            <a:stCxn id="5" idx="0"/>
            <a:endCxn id="8" idx="2"/>
          </p:cNvCxnSpPr>
          <p:nvPr/>
        </p:nvCxnSpPr>
        <p:spPr>
          <a:xfrm rot="5400000" flipH="1" flipV="1">
            <a:off x="1132675" y="3022390"/>
            <a:ext cx="154444"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Verbinder: gewinkelt 44">
            <a:extLst>
              <a:ext uri="{FF2B5EF4-FFF2-40B4-BE49-F238E27FC236}">
                <a16:creationId xmlns:a16="http://schemas.microsoft.com/office/drawing/2014/main" id="{5D131844-62C3-9067-A977-6E457071DDCD}"/>
              </a:ext>
            </a:extLst>
          </p:cNvPr>
          <p:cNvCxnSpPr>
            <a:cxnSpLocks/>
            <a:stCxn id="8" idx="3"/>
            <a:endCxn id="92" idx="1"/>
          </p:cNvCxnSpPr>
          <p:nvPr/>
        </p:nvCxnSpPr>
        <p:spPr>
          <a:xfrm flipV="1">
            <a:off x="1906170" y="2646269"/>
            <a:ext cx="122974" cy="638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9" name="Verbinder: gewinkelt 48">
            <a:extLst>
              <a:ext uri="{FF2B5EF4-FFF2-40B4-BE49-F238E27FC236}">
                <a16:creationId xmlns:a16="http://schemas.microsoft.com/office/drawing/2014/main" id="{123DDDDD-3705-3F86-DF99-F89FA9DCE6E0}"/>
              </a:ext>
            </a:extLst>
          </p:cNvPr>
          <p:cNvCxnSpPr>
            <a:stCxn id="92" idx="3"/>
            <a:endCxn id="96" idx="1"/>
          </p:cNvCxnSpPr>
          <p:nvPr/>
        </p:nvCxnSpPr>
        <p:spPr>
          <a:xfrm>
            <a:off x="3504529" y="2646269"/>
            <a:ext cx="173857"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Verbinder: gewinkelt 52">
            <a:extLst>
              <a:ext uri="{FF2B5EF4-FFF2-40B4-BE49-F238E27FC236}">
                <a16:creationId xmlns:a16="http://schemas.microsoft.com/office/drawing/2014/main" id="{C4636D6D-AC35-8144-55CC-1D373BF4CD39}"/>
              </a:ext>
            </a:extLst>
          </p:cNvPr>
          <p:cNvCxnSpPr>
            <a:stCxn id="90" idx="0"/>
            <a:endCxn id="92" idx="2"/>
          </p:cNvCxnSpPr>
          <p:nvPr/>
        </p:nvCxnSpPr>
        <p:spPr>
          <a:xfrm rot="16200000" flipV="1">
            <a:off x="2705337" y="2993897"/>
            <a:ext cx="173724" cy="507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Verbinder: gewinkelt 54">
            <a:extLst>
              <a:ext uri="{FF2B5EF4-FFF2-40B4-BE49-F238E27FC236}">
                <a16:creationId xmlns:a16="http://schemas.microsoft.com/office/drawing/2014/main" id="{E6402063-C88C-B184-7BA2-BC16700F68EB}"/>
              </a:ext>
            </a:extLst>
          </p:cNvPr>
          <p:cNvCxnSpPr>
            <a:cxnSpLocks/>
            <a:stCxn id="95" idx="0"/>
            <a:endCxn id="96" idx="2"/>
          </p:cNvCxnSpPr>
          <p:nvPr/>
        </p:nvCxnSpPr>
        <p:spPr>
          <a:xfrm rot="5400000" flipH="1" flipV="1">
            <a:off x="4363547" y="3017678"/>
            <a:ext cx="173724" cy="31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7" name="Verbinder: gewinkelt 56">
            <a:extLst>
              <a:ext uri="{FF2B5EF4-FFF2-40B4-BE49-F238E27FC236}">
                <a16:creationId xmlns:a16="http://schemas.microsoft.com/office/drawing/2014/main" id="{170C4735-393D-3812-AEA3-2A7CCEAC168B}"/>
              </a:ext>
            </a:extLst>
          </p:cNvPr>
          <p:cNvCxnSpPr>
            <a:cxnSpLocks/>
            <a:stCxn id="25" idx="0"/>
            <a:endCxn id="96" idx="2"/>
          </p:cNvCxnSpPr>
          <p:nvPr/>
        </p:nvCxnSpPr>
        <p:spPr>
          <a:xfrm rot="5400000" flipH="1" flipV="1">
            <a:off x="4112400" y="3265662"/>
            <a:ext cx="672855" cy="63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9" name="Verbinder: gewinkelt 58">
            <a:extLst>
              <a:ext uri="{FF2B5EF4-FFF2-40B4-BE49-F238E27FC236}">
                <a16:creationId xmlns:a16="http://schemas.microsoft.com/office/drawing/2014/main" id="{00F2FF6D-BCA6-C0F3-7CFC-06764475BEE9}"/>
              </a:ext>
            </a:extLst>
          </p:cNvPr>
          <p:cNvCxnSpPr>
            <a:cxnSpLocks/>
            <a:stCxn id="94" idx="0"/>
            <a:endCxn id="96" idx="2"/>
          </p:cNvCxnSpPr>
          <p:nvPr/>
        </p:nvCxnSpPr>
        <p:spPr>
          <a:xfrm rot="5400000" flipH="1" flipV="1">
            <a:off x="3836926" y="3541135"/>
            <a:ext cx="1223802" cy="63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5" name="Rechteck: abgerundete Ecken 24">
            <a:extLst>
              <a:ext uri="{FF2B5EF4-FFF2-40B4-BE49-F238E27FC236}">
                <a16:creationId xmlns:a16="http://schemas.microsoft.com/office/drawing/2014/main" id="{43D87258-E1AE-5835-954D-76EE2EC9FCEF}"/>
              </a:ext>
            </a:extLst>
          </p:cNvPr>
          <p:cNvSpPr/>
          <p:nvPr/>
        </p:nvSpPr>
        <p:spPr>
          <a:xfrm>
            <a:off x="3672060" y="3605252"/>
            <a:ext cx="1547207" cy="436206"/>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MIM EV share (</a:t>
            </a:r>
            <a:r>
              <a:rPr lang="de-DE" sz="1050" i="1">
                <a:solidFill>
                  <a:schemeClr val="accent5">
                    <a:lumMod val="50000"/>
                  </a:schemeClr>
                </a:solidFill>
                <a:effectLst/>
                <a:latin typeface="Times New Roman" panose="02020603050405020304" pitchFamily="18" charset="0"/>
                <a:ea typeface="SimSun" panose="02010600030101010101" pitchFamily="2" charset="-122"/>
              </a:rPr>
              <a:t>f</a:t>
            </a:r>
            <a:r>
              <a:rPr lang="de-DE" sz="1050" i="1" baseline="-25000">
                <a:solidFill>
                  <a:schemeClr val="accent5">
                    <a:lumMod val="50000"/>
                  </a:schemeClr>
                </a:solidFill>
                <a:effectLst/>
                <a:latin typeface="Times New Roman" panose="02020603050405020304" pitchFamily="18" charset="0"/>
                <a:ea typeface="SimSun" panose="02010600030101010101" pitchFamily="2" charset="-122"/>
              </a:rPr>
              <a:t>EV</a:t>
            </a:r>
            <a:r>
              <a:rPr lang="de-DE" sz="1050">
                <a:solidFill>
                  <a:schemeClr val="accent5">
                    <a:lumMod val="50000"/>
                  </a:schemeClr>
                </a:solidFill>
                <a:latin typeface="Times New Roman" panose="02020603050405020304" pitchFamily="18" charset="0"/>
                <a:cs typeface="Times New Roman" panose="02020603050405020304" pitchFamily="18" charset="0"/>
              </a:rPr>
              <a:t>) </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74" name="Verbinder: gewinkelt 73">
            <a:extLst>
              <a:ext uri="{FF2B5EF4-FFF2-40B4-BE49-F238E27FC236}">
                <a16:creationId xmlns:a16="http://schemas.microsoft.com/office/drawing/2014/main" id="{A3382F27-351E-B6A7-F872-07B972A517BA}"/>
              </a:ext>
            </a:extLst>
          </p:cNvPr>
          <p:cNvCxnSpPr>
            <a:cxnSpLocks/>
            <a:stCxn id="95" idx="3"/>
            <a:endCxn id="97" idx="1"/>
          </p:cNvCxnSpPr>
          <p:nvPr/>
        </p:nvCxnSpPr>
        <p:spPr>
          <a:xfrm flipV="1">
            <a:off x="5225594" y="3250472"/>
            <a:ext cx="201927" cy="478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Rechteck: abgerundete Ecken 94">
            <a:extLst>
              <a:ext uri="{FF2B5EF4-FFF2-40B4-BE49-F238E27FC236}">
                <a16:creationId xmlns:a16="http://schemas.microsoft.com/office/drawing/2014/main" id="{D709A767-ACCF-63A0-BB40-9288C7F36EB8}"/>
              </a:ext>
            </a:extLst>
          </p:cNvPr>
          <p:cNvSpPr/>
          <p:nvPr/>
        </p:nvSpPr>
        <p:spPr>
          <a:xfrm>
            <a:off x="3672061" y="3106121"/>
            <a:ext cx="1553533" cy="384390"/>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APU Simultaneity (</a:t>
            </a:r>
            <a:r>
              <a:rPr lang="de-DE" sz="1050">
                <a:solidFill>
                  <a:schemeClr val="accent5">
                    <a:lumMod val="50000"/>
                  </a:schemeClr>
                </a:solidFill>
                <a:effectLst/>
                <a:latin typeface="Times New Roman" panose="02020603050405020304" pitchFamily="18" charset="0"/>
                <a:ea typeface="SimSun" panose="02010600030101010101" pitchFamily="2" charset="-122"/>
              </a:rPr>
              <a:t>s</a:t>
            </a:r>
            <a:r>
              <a:rPr lang="de-DE" sz="1050" baseline="-25000">
                <a:solidFill>
                  <a:schemeClr val="accent5">
                    <a:lumMod val="50000"/>
                  </a:schemeClr>
                </a:solidFill>
                <a:effectLst/>
                <a:latin typeface="Times New Roman" panose="02020603050405020304" pitchFamily="18" charset="0"/>
                <a:ea typeface="SimSun" panose="02010600030101010101" pitchFamily="2" charset="-122"/>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68" name="Verbinder: gewinkelt 67">
            <a:extLst>
              <a:ext uri="{FF2B5EF4-FFF2-40B4-BE49-F238E27FC236}">
                <a16:creationId xmlns:a16="http://schemas.microsoft.com/office/drawing/2014/main" id="{93B6D1C3-6C5E-E6BD-AEB8-3C06529B15E5}"/>
              </a:ext>
            </a:extLst>
          </p:cNvPr>
          <p:cNvCxnSpPr>
            <a:cxnSpLocks/>
            <a:stCxn id="93" idx="0"/>
          </p:cNvCxnSpPr>
          <p:nvPr/>
        </p:nvCxnSpPr>
        <p:spPr>
          <a:xfrm rot="16200000" flipV="1">
            <a:off x="5998312" y="3586947"/>
            <a:ext cx="120249" cy="1955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Verbinder: gewinkelt 69">
            <a:extLst>
              <a:ext uri="{FF2B5EF4-FFF2-40B4-BE49-F238E27FC236}">
                <a16:creationId xmlns:a16="http://schemas.microsoft.com/office/drawing/2014/main" id="{28DCDDC1-797B-DDE4-27F0-FEE8F28F2D82}"/>
              </a:ext>
            </a:extLst>
          </p:cNvPr>
          <p:cNvCxnSpPr>
            <a:cxnSpLocks/>
            <a:stCxn id="25" idx="3"/>
            <a:endCxn id="97" idx="1"/>
          </p:cNvCxnSpPr>
          <p:nvPr/>
        </p:nvCxnSpPr>
        <p:spPr>
          <a:xfrm flipV="1">
            <a:off x="5219267" y="3250472"/>
            <a:ext cx="208254" cy="57288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3" name="Rechteck: abgerundete Ecken 92">
            <a:extLst>
              <a:ext uri="{FF2B5EF4-FFF2-40B4-BE49-F238E27FC236}">
                <a16:creationId xmlns:a16="http://schemas.microsoft.com/office/drawing/2014/main" id="{DC3259B0-5E99-2BC0-7BC8-508A27ADC967}"/>
              </a:ext>
            </a:extLst>
          </p:cNvPr>
          <p:cNvSpPr/>
          <p:nvPr/>
        </p:nvSpPr>
        <p:spPr>
          <a:xfrm>
            <a:off x="5437176" y="3656848"/>
            <a:ext cx="1262074" cy="436987"/>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Vehicles per Usage (v</a:t>
            </a:r>
            <a:r>
              <a:rPr lang="de-DE" sz="1050" baseline="-25000">
                <a:solidFill>
                  <a:schemeClr val="accent5">
                    <a:lumMod val="50000"/>
                  </a:schemeClr>
                </a:solidFill>
                <a:latin typeface="Times New Roman" panose="02020603050405020304" pitchFamily="18" charset="0"/>
                <a:cs typeface="Times New Roman" panose="02020603050405020304" pitchFamily="18" charset="0"/>
              </a:rPr>
              <a:t>u</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72" name="Verbinder: gewinkelt 71">
            <a:extLst>
              <a:ext uri="{FF2B5EF4-FFF2-40B4-BE49-F238E27FC236}">
                <a16:creationId xmlns:a16="http://schemas.microsoft.com/office/drawing/2014/main" id="{DE097E1F-302D-B8CD-CBF0-E0D201253A4A}"/>
              </a:ext>
            </a:extLst>
          </p:cNvPr>
          <p:cNvCxnSpPr>
            <a:stCxn id="91" idx="2"/>
            <a:endCxn id="92" idx="0"/>
          </p:cNvCxnSpPr>
          <p:nvPr/>
        </p:nvCxnSpPr>
        <p:spPr>
          <a:xfrm rot="5400000">
            <a:off x="3145254" y="1762438"/>
            <a:ext cx="219286" cy="9761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8" name="Verbinder: gewinkelt 87">
            <a:extLst>
              <a:ext uri="{FF2B5EF4-FFF2-40B4-BE49-F238E27FC236}">
                <a16:creationId xmlns:a16="http://schemas.microsoft.com/office/drawing/2014/main" id="{AC284679-6079-4979-ECD6-D9A25512D940}"/>
              </a:ext>
            </a:extLst>
          </p:cNvPr>
          <p:cNvCxnSpPr>
            <a:cxnSpLocks/>
            <a:stCxn id="12" idx="2"/>
            <a:endCxn id="17" idx="0"/>
          </p:cNvCxnSpPr>
          <p:nvPr/>
        </p:nvCxnSpPr>
        <p:spPr>
          <a:xfrm rot="16200000" flipH="1">
            <a:off x="6007640" y="1662108"/>
            <a:ext cx="844128" cy="1801619"/>
          </a:xfrm>
          <a:prstGeom prst="bentConnector3">
            <a:avLst>
              <a:gd name="adj1" fmla="val 81595"/>
            </a:avLst>
          </a:prstGeom>
          <a:ln>
            <a:tailEnd type="triangle"/>
          </a:ln>
        </p:spPr>
        <p:style>
          <a:lnRef idx="1">
            <a:schemeClr val="dk1"/>
          </a:lnRef>
          <a:fillRef idx="0">
            <a:schemeClr val="dk1"/>
          </a:fillRef>
          <a:effectRef idx="0">
            <a:schemeClr val="dk1"/>
          </a:effectRef>
          <a:fontRef idx="minor">
            <a:schemeClr val="tx1"/>
          </a:fontRef>
        </p:style>
      </p:cxnSp>
      <p:cxnSp>
        <p:nvCxnSpPr>
          <p:cNvPr id="123" name="Verbinder: gewinkelt 122">
            <a:extLst>
              <a:ext uri="{FF2B5EF4-FFF2-40B4-BE49-F238E27FC236}">
                <a16:creationId xmlns:a16="http://schemas.microsoft.com/office/drawing/2014/main" id="{0834622A-E81B-F326-4989-4C4DA1756105}"/>
              </a:ext>
            </a:extLst>
          </p:cNvPr>
          <p:cNvCxnSpPr>
            <a:cxnSpLocks/>
            <a:stCxn id="97" idx="3"/>
            <a:endCxn id="17" idx="1"/>
          </p:cNvCxnSpPr>
          <p:nvPr/>
        </p:nvCxnSpPr>
        <p:spPr>
          <a:xfrm>
            <a:off x="6669793" y="3250472"/>
            <a:ext cx="101374" cy="103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27" name="Rechteck: abgerundete Ecken 126">
            <a:extLst>
              <a:ext uri="{FF2B5EF4-FFF2-40B4-BE49-F238E27FC236}">
                <a16:creationId xmlns:a16="http://schemas.microsoft.com/office/drawing/2014/main" id="{A9D39FB0-DB76-AB50-986A-ABB8E2C2ECBA}"/>
              </a:ext>
            </a:extLst>
          </p:cNvPr>
          <p:cNvSpPr/>
          <p:nvPr/>
        </p:nvSpPr>
        <p:spPr>
          <a:xfrm>
            <a:off x="8051842" y="2289176"/>
            <a:ext cx="1330468" cy="1268064"/>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b="1">
                <a:solidFill>
                  <a:schemeClr val="accent4">
                    <a:lumMod val="50000"/>
                  </a:schemeClr>
                </a:solidFill>
                <a:latin typeface="Times New Roman" panose="02020603050405020304" pitchFamily="18" charset="0"/>
                <a:cs typeface="Times New Roman" panose="02020603050405020304" pitchFamily="18" charset="0"/>
              </a:rPr>
              <a:t>Hourly Mobility Energy Flows</a:t>
            </a:r>
            <a:endParaRPr lang="de-AT" sz="1050" b="1">
              <a:solidFill>
                <a:schemeClr val="accent4">
                  <a:lumMod val="50000"/>
                </a:schemeClr>
              </a:solidFill>
              <a:latin typeface="Times New Roman" panose="02020603050405020304" pitchFamily="18" charset="0"/>
              <a:cs typeface="Times New Roman" panose="02020603050405020304" pitchFamily="18" charset="0"/>
            </a:endParaRPr>
          </a:p>
        </p:txBody>
      </p:sp>
      <p:cxnSp>
        <p:nvCxnSpPr>
          <p:cNvPr id="128" name="Verbinder: gewinkelt 127">
            <a:extLst>
              <a:ext uri="{FF2B5EF4-FFF2-40B4-BE49-F238E27FC236}">
                <a16:creationId xmlns:a16="http://schemas.microsoft.com/office/drawing/2014/main" id="{27349F7B-6246-6E95-ECF6-EB6FA44A9B91}"/>
              </a:ext>
            </a:extLst>
          </p:cNvPr>
          <p:cNvCxnSpPr>
            <a:cxnSpLocks/>
            <a:stCxn id="17" idx="3"/>
            <a:endCxn id="127" idx="1"/>
          </p:cNvCxnSpPr>
          <p:nvPr/>
        </p:nvCxnSpPr>
        <p:spPr>
          <a:xfrm flipV="1">
            <a:off x="7889860" y="2923208"/>
            <a:ext cx="161982" cy="33758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32" name="Pfeil: nach oben und unten 131">
            <a:extLst>
              <a:ext uri="{FF2B5EF4-FFF2-40B4-BE49-F238E27FC236}">
                <a16:creationId xmlns:a16="http://schemas.microsoft.com/office/drawing/2014/main" id="{3622626D-183E-3A89-4F59-E0008F69F15E}"/>
              </a:ext>
            </a:extLst>
          </p:cNvPr>
          <p:cNvSpPr/>
          <p:nvPr/>
        </p:nvSpPr>
        <p:spPr>
          <a:xfrm>
            <a:off x="8258103" y="3397415"/>
            <a:ext cx="168275" cy="35148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3" name="Rechteck: abgerundete Ecken 132">
            <a:extLst>
              <a:ext uri="{FF2B5EF4-FFF2-40B4-BE49-F238E27FC236}">
                <a16:creationId xmlns:a16="http://schemas.microsoft.com/office/drawing/2014/main" id="{BC47E810-01C1-0956-4AFF-6B621A5EAE03}"/>
              </a:ext>
            </a:extLst>
          </p:cNvPr>
          <p:cNvSpPr/>
          <p:nvPr/>
        </p:nvSpPr>
        <p:spPr>
          <a:xfrm>
            <a:off x="5635214" y="4187153"/>
            <a:ext cx="1452826"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Charging Infrastructure (P</a:t>
            </a:r>
            <a:r>
              <a:rPr lang="de-DE" sz="1050" baseline="-25000">
                <a:solidFill>
                  <a:schemeClr val="accent5">
                    <a:lumMod val="50000"/>
                  </a:schemeClr>
                </a:solidFill>
                <a:latin typeface="Times New Roman" panose="02020603050405020304" pitchFamily="18" charset="0"/>
                <a:cs typeface="Times New Roman" panose="02020603050405020304" pitchFamily="18" charset="0"/>
              </a:rPr>
              <a:t>infra</a:t>
            </a:r>
            <a:r>
              <a:rPr lang="de-DE" sz="1050">
                <a:solidFill>
                  <a:schemeClr val="accent5">
                    <a:lumMod val="50000"/>
                  </a:schemeClr>
                </a:solidFill>
                <a:latin typeface="Times New Roman" panose="02020603050405020304" pitchFamily="18" charset="0"/>
                <a:cs typeface="Times New Roman" panose="02020603050405020304" pitchFamily="18" charset="0"/>
              </a:rPr>
              <a:t>)</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135" name="Verbinder: gewinkelt 134">
            <a:extLst>
              <a:ext uri="{FF2B5EF4-FFF2-40B4-BE49-F238E27FC236}">
                <a16:creationId xmlns:a16="http://schemas.microsoft.com/office/drawing/2014/main" id="{8BBC5219-8332-CF36-8A28-F45FB12AAC70}"/>
              </a:ext>
            </a:extLst>
          </p:cNvPr>
          <p:cNvCxnSpPr>
            <a:cxnSpLocks/>
            <a:stCxn id="13" idx="2"/>
          </p:cNvCxnSpPr>
          <p:nvPr/>
        </p:nvCxnSpPr>
        <p:spPr>
          <a:xfrm rot="16200000" flipH="1">
            <a:off x="7305508" y="1925376"/>
            <a:ext cx="550819" cy="8909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Rechteck: abgerundete Ecken 16">
            <a:extLst>
              <a:ext uri="{FF2B5EF4-FFF2-40B4-BE49-F238E27FC236}">
                <a16:creationId xmlns:a16="http://schemas.microsoft.com/office/drawing/2014/main" id="{F44674CD-16B9-586E-D8A3-96A76E563DE0}"/>
              </a:ext>
            </a:extLst>
          </p:cNvPr>
          <p:cNvSpPr/>
          <p:nvPr/>
        </p:nvSpPr>
        <p:spPr>
          <a:xfrm>
            <a:off x="6771167" y="2984982"/>
            <a:ext cx="1118693" cy="551618"/>
          </a:xfrm>
          <a:prstGeom prst="round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50">
                <a:solidFill>
                  <a:schemeClr val="accent4">
                    <a:lumMod val="50000"/>
                  </a:schemeClr>
                </a:solidFill>
                <a:latin typeface="Times New Roman" panose="02020603050405020304" pitchFamily="18" charset="0"/>
                <a:cs typeface="Times New Roman" panose="02020603050405020304" pitchFamily="18" charset="0"/>
              </a:rPr>
              <a:t>Hourly location of Vehicles</a:t>
            </a:r>
            <a:endParaRPr lang="de-AT" sz="105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65" name="Rechteck: abgerundete Ecken 164">
            <a:extLst>
              <a:ext uri="{FF2B5EF4-FFF2-40B4-BE49-F238E27FC236}">
                <a16:creationId xmlns:a16="http://schemas.microsoft.com/office/drawing/2014/main" id="{801CB335-04C9-A765-2C5F-E7216D66516E}"/>
              </a:ext>
            </a:extLst>
          </p:cNvPr>
          <p:cNvSpPr/>
          <p:nvPr/>
        </p:nvSpPr>
        <p:spPr>
          <a:xfrm>
            <a:off x="7135433" y="4185101"/>
            <a:ext cx="754427"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Setpoints</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7" name="Rechteck: abgerundete Ecken 166">
            <a:extLst>
              <a:ext uri="{FF2B5EF4-FFF2-40B4-BE49-F238E27FC236}">
                <a16:creationId xmlns:a16="http://schemas.microsoft.com/office/drawing/2014/main" id="{8B19327B-8F13-BCFD-F1C7-3F3E89CFF0ED}"/>
              </a:ext>
            </a:extLst>
          </p:cNvPr>
          <p:cNvSpPr/>
          <p:nvPr/>
        </p:nvSpPr>
        <p:spPr>
          <a:xfrm>
            <a:off x="7999033" y="4185101"/>
            <a:ext cx="754427" cy="338378"/>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a:solidFill>
                  <a:schemeClr val="accent5">
                    <a:lumMod val="50000"/>
                  </a:schemeClr>
                </a:solidFill>
                <a:latin typeface="Times New Roman" panose="02020603050405020304" pitchFamily="18" charset="0"/>
                <a:cs typeface="Times New Roman" panose="02020603050405020304" pitchFamily="18" charset="0"/>
              </a:rPr>
              <a:t>EV capacities</a:t>
            </a:r>
            <a:endParaRPr lang="de-AT" sz="1050">
              <a:solidFill>
                <a:schemeClr val="accent5">
                  <a:lumMod val="50000"/>
                </a:schemeClr>
              </a:solidFill>
              <a:latin typeface="Times New Roman" panose="02020603050405020304" pitchFamily="18" charset="0"/>
              <a:cs typeface="Times New Roman" panose="02020603050405020304" pitchFamily="18" charset="0"/>
            </a:endParaRPr>
          </a:p>
        </p:txBody>
      </p:sp>
      <p:cxnSp>
        <p:nvCxnSpPr>
          <p:cNvPr id="174" name="Verbinder: gewinkelt 173">
            <a:extLst>
              <a:ext uri="{FF2B5EF4-FFF2-40B4-BE49-F238E27FC236}">
                <a16:creationId xmlns:a16="http://schemas.microsoft.com/office/drawing/2014/main" id="{D9A12FC0-4FA1-B321-8DDF-213014781C75}"/>
              </a:ext>
            </a:extLst>
          </p:cNvPr>
          <p:cNvCxnSpPr>
            <a:cxnSpLocks/>
            <a:stCxn id="96" idx="3"/>
          </p:cNvCxnSpPr>
          <p:nvPr/>
        </p:nvCxnSpPr>
        <p:spPr>
          <a:xfrm>
            <a:off x="5225594" y="2646269"/>
            <a:ext cx="2826248" cy="63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85" name="Verbinder: gewinkelt 184">
            <a:extLst>
              <a:ext uri="{FF2B5EF4-FFF2-40B4-BE49-F238E27FC236}">
                <a16:creationId xmlns:a16="http://schemas.microsoft.com/office/drawing/2014/main" id="{AA9B0534-80B5-DAEE-4A45-3B8658C1B83C}"/>
              </a:ext>
            </a:extLst>
          </p:cNvPr>
          <p:cNvCxnSpPr>
            <a:cxnSpLocks/>
            <a:stCxn id="133" idx="0"/>
            <a:endCxn id="127" idx="2"/>
          </p:cNvCxnSpPr>
          <p:nvPr/>
        </p:nvCxnSpPr>
        <p:spPr>
          <a:xfrm rot="5400000" flipH="1" flipV="1">
            <a:off x="7224395" y="2694473"/>
            <a:ext cx="629913" cy="2355449"/>
          </a:xfrm>
          <a:prstGeom prst="bentConnector3">
            <a:avLst>
              <a:gd name="adj1" fmla="val 9173"/>
            </a:avLst>
          </a:prstGeom>
          <a:ln>
            <a:tailEnd type="triangle"/>
          </a:ln>
        </p:spPr>
        <p:style>
          <a:lnRef idx="1">
            <a:schemeClr val="dk1"/>
          </a:lnRef>
          <a:fillRef idx="0">
            <a:schemeClr val="dk1"/>
          </a:fillRef>
          <a:effectRef idx="0">
            <a:schemeClr val="dk1"/>
          </a:effectRef>
          <a:fontRef idx="minor">
            <a:schemeClr val="tx1"/>
          </a:fontRef>
        </p:style>
      </p:cxnSp>
      <p:cxnSp>
        <p:nvCxnSpPr>
          <p:cNvPr id="188" name="Verbinder: gewinkelt 187">
            <a:extLst>
              <a:ext uri="{FF2B5EF4-FFF2-40B4-BE49-F238E27FC236}">
                <a16:creationId xmlns:a16="http://schemas.microsoft.com/office/drawing/2014/main" id="{EC3B72EB-0031-C2F3-AEB9-9AEDE84FBBA7}"/>
              </a:ext>
            </a:extLst>
          </p:cNvPr>
          <p:cNvCxnSpPr>
            <a:cxnSpLocks/>
            <a:stCxn id="165" idx="0"/>
            <a:endCxn id="127" idx="2"/>
          </p:cNvCxnSpPr>
          <p:nvPr/>
        </p:nvCxnSpPr>
        <p:spPr>
          <a:xfrm rot="5400000" flipH="1" flipV="1">
            <a:off x="7800931" y="3268957"/>
            <a:ext cx="627861" cy="12044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4" name="Verbinder: gewinkelt 193">
            <a:extLst>
              <a:ext uri="{FF2B5EF4-FFF2-40B4-BE49-F238E27FC236}">
                <a16:creationId xmlns:a16="http://schemas.microsoft.com/office/drawing/2014/main" id="{BC7BD07D-9EF7-751D-3439-7BA25FC779E0}"/>
              </a:ext>
            </a:extLst>
          </p:cNvPr>
          <p:cNvCxnSpPr>
            <a:cxnSpLocks/>
            <a:stCxn id="167" idx="0"/>
            <a:endCxn id="127" idx="2"/>
          </p:cNvCxnSpPr>
          <p:nvPr/>
        </p:nvCxnSpPr>
        <p:spPr>
          <a:xfrm rot="5400000" flipH="1" flipV="1">
            <a:off x="8232731" y="3700757"/>
            <a:ext cx="627861" cy="3408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6" name="Rechteck: abgerundete Ecken 125">
            <a:extLst>
              <a:ext uri="{FF2B5EF4-FFF2-40B4-BE49-F238E27FC236}">
                <a16:creationId xmlns:a16="http://schemas.microsoft.com/office/drawing/2014/main" id="{E853E062-37B7-7DE9-0C40-4D480F0746EA}"/>
              </a:ext>
            </a:extLst>
          </p:cNvPr>
          <p:cNvSpPr/>
          <p:nvPr/>
        </p:nvSpPr>
        <p:spPr>
          <a:xfrm>
            <a:off x="6917159" y="3656848"/>
            <a:ext cx="2465152" cy="436987"/>
          </a:xfrm>
          <a:prstGeom prst="roundRect">
            <a:avLst/>
          </a:prstGeom>
          <a:solidFill>
            <a:schemeClr val="accent5">
              <a:lumMod val="20000"/>
              <a:lumOff val="80000"/>
            </a:schemeClr>
          </a:solidFill>
          <a:ln>
            <a:solidFill>
              <a:schemeClr val="accent5">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b="1">
                <a:solidFill>
                  <a:schemeClr val="accent5">
                    <a:lumMod val="50000"/>
                  </a:schemeClr>
                </a:solidFill>
                <a:latin typeface="Times New Roman" panose="02020603050405020304" pitchFamily="18" charset="0"/>
                <a:cs typeface="Times New Roman" panose="02020603050405020304" pitchFamily="18" charset="0"/>
              </a:rPr>
              <a:t>Hourly Building Simulation</a:t>
            </a:r>
            <a:endParaRPr lang="de-AT" sz="1050" b="1">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252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0237-A5D4-864F-FE5F-5EB1CAB129E9}"/>
              </a:ext>
            </a:extLst>
          </p:cNvPr>
          <p:cNvSpPr>
            <a:spLocks noGrp="1"/>
          </p:cNvSpPr>
          <p:nvPr>
            <p:ph type="title"/>
          </p:nvPr>
        </p:nvSpPr>
        <p:spPr/>
        <p:txBody>
          <a:bodyPr>
            <a:normAutofit fontScale="90000"/>
          </a:bodyPr>
          <a:lstStyle/>
          <a:p>
            <a:r>
              <a:rPr lang="de-DE"/>
              <a:t>Method</a:t>
            </a:r>
            <a:endParaRPr lang="de-AT"/>
          </a:p>
        </p:txBody>
      </p:sp>
      <p:sp>
        <p:nvSpPr>
          <p:cNvPr id="7" name="Rechteck: abgerundete Ecken 6">
            <a:extLst>
              <a:ext uri="{FF2B5EF4-FFF2-40B4-BE49-F238E27FC236}">
                <a16:creationId xmlns:a16="http://schemas.microsoft.com/office/drawing/2014/main" id="{9FFEF450-8060-FEBD-F02A-491A8BBCE6E8}"/>
              </a:ext>
            </a:extLst>
          </p:cNvPr>
          <p:cNvSpPr/>
          <p:nvPr/>
        </p:nvSpPr>
        <p:spPr>
          <a:xfrm>
            <a:off x="483870" y="1469106"/>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Annual Mileages per Person</a:t>
            </a:r>
            <a:endParaRPr lang="de-AT" sz="1200"/>
          </a:p>
        </p:txBody>
      </p:sp>
      <p:sp>
        <p:nvSpPr>
          <p:cNvPr id="8" name="Rechteck: abgerundete Ecken 7">
            <a:extLst>
              <a:ext uri="{FF2B5EF4-FFF2-40B4-BE49-F238E27FC236}">
                <a16:creationId xmlns:a16="http://schemas.microsoft.com/office/drawing/2014/main" id="{76DE35A9-62E0-7F3E-68B6-D5F3484C5368}"/>
              </a:ext>
            </a:extLst>
          </p:cNvPr>
          <p:cNvSpPr/>
          <p:nvPr/>
        </p:nvSpPr>
        <p:spPr>
          <a:xfrm>
            <a:off x="7174214" y="1469106"/>
            <a:ext cx="4599631" cy="27873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200"/>
              <a:t>Given a floor usage, how many people/cars will there be</a:t>
            </a:r>
            <a:endParaRPr lang="de-AT" sz="1200"/>
          </a:p>
        </p:txBody>
      </p:sp>
      <p:cxnSp>
        <p:nvCxnSpPr>
          <p:cNvPr id="10" name="Verbinder: gewinkelt 9">
            <a:extLst>
              <a:ext uri="{FF2B5EF4-FFF2-40B4-BE49-F238E27FC236}">
                <a16:creationId xmlns:a16="http://schemas.microsoft.com/office/drawing/2014/main" id="{2DED6E95-6501-FC6F-18A6-F3248137B0CD}"/>
              </a:ext>
            </a:extLst>
          </p:cNvPr>
          <p:cNvCxnSpPr>
            <a:cxnSpLocks/>
            <a:stCxn id="7" idx="3"/>
            <a:endCxn id="12" idx="1"/>
          </p:cNvCxnSpPr>
          <p:nvPr/>
        </p:nvCxnSpPr>
        <p:spPr>
          <a:xfrm flipV="1">
            <a:off x="1739564" y="1604704"/>
            <a:ext cx="1157374" cy="57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hteck: abgerundete Ecken 11">
            <a:extLst>
              <a:ext uri="{FF2B5EF4-FFF2-40B4-BE49-F238E27FC236}">
                <a16:creationId xmlns:a16="http://schemas.microsoft.com/office/drawing/2014/main" id="{644C8AC6-D3EB-9E70-81AD-33644F3B5D7D}"/>
              </a:ext>
            </a:extLst>
          </p:cNvPr>
          <p:cNvSpPr/>
          <p:nvPr/>
        </p:nvSpPr>
        <p:spPr>
          <a:xfrm>
            <a:off x="2896938" y="1469107"/>
            <a:ext cx="3889270" cy="27119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de-DE" sz="1200"/>
              <a:t>At which location/usage is a Vehicle per Person?</a:t>
            </a:r>
            <a:endParaRPr lang="de-AT" sz="1200"/>
          </a:p>
        </p:txBody>
      </p:sp>
      <p:cxnSp>
        <p:nvCxnSpPr>
          <p:cNvPr id="16" name="Verbinder: gewinkelt 15">
            <a:extLst>
              <a:ext uri="{FF2B5EF4-FFF2-40B4-BE49-F238E27FC236}">
                <a16:creationId xmlns:a16="http://schemas.microsoft.com/office/drawing/2014/main" id="{126A8877-98FC-23C4-6B48-C9C10370C5FE}"/>
              </a:ext>
            </a:extLst>
          </p:cNvPr>
          <p:cNvCxnSpPr>
            <a:cxnSpLocks/>
            <a:stCxn id="12" idx="3"/>
            <a:endCxn id="8" idx="1"/>
          </p:cNvCxnSpPr>
          <p:nvPr/>
        </p:nvCxnSpPr>
        <p:spPr>
          <a:xfrm>
            <a:off x="6786208" y="1604704"/>
            <a:ext cx="388006" cy="3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8B60DBCC-90B6-A10C-2553-2E556A21D131}"/>
              </a:ext>
            </a:extLst>
          </p:cNvPr>
          <p:cNvSpPr txBox="1"/>
          <p:nvPr/>
        </p:nvSpPr>
        <p:spPr>
          <a:xfrm>
            <a:off x="596265" y="903907"/>
            <a:ext cx="1638300" cy="369332"/>
          </a:xfrm>
          <a:prstGeom prst="rect">
            <a:avLst/>
          </a:prstGeom>
          <a:noFill/>
        </p:spPr>
        <p:txBody>
          <a:bodyPr wrap="square">
            <a:spAutoFit/>
          </a:bodyPr>
          <a:lstStyle/>
          <a:p>
            <a:r>
              <a:rPr lang="de-DE"/>
              <a:t>Annual</a:t>
            </a:r>
            <a:endParaRPr lang="de-AT"/>
          </a:p>
        </p:txBody>
      </p:sp>
      <p:sp>
        <p:nvSpPr>
          <p:cNvPr id="28" name="Textfeld 27">
            <a:extLst>
              <a:ext uri="{FF2B5EF4-FFF2-40B4-BE49-F238E27FC236}">
                <a16:creationId xmlns:a16="http://schemas.microsoft.com/office/drawing/2014/main" id="{4680069D-9979-03A0-E76C-45911D71B537}"/>
              </a:ext>
            </a:extLst>
          </p:cNvPr>
          <p:cNvSpPr txBox="1"/>
          <p:nvPr/>
        </p:nvSpPr>
        <p:spPr>
          <a:xfrm>
            <a:off x="2828925" y="710853"/>
            <a:ext cx="6130290" cy="646331"/>
          </a:xfrm>
          <a:prstGeom prst="rect">
            <a:avLst/>
          </a:prstGeom>
          <a:noFill/>
        </p:spPr>
        <p:txBody>
          <a:bodyPr wrap="square">
            <a:spAutoFit/>
          </a:bodyPr>
          <a:lstStyle/>
          <a:p>
            <a:r>
              <a:rPr lang="de-DE"/>
              <a:t>Hourly profiles for </a:t>
            </a:r>
          </a:p>
          <a:p>
            <a:r>
              <a:rPr lang="de-DE"/>
              <a:t>Weekday, Friday, Saturday, Sunday</a:t>
            </a:r>
            <a:endParaRPr lang="de-AT"/>
          </a:p>
        </p:txBody>
      </p:sp>
      <p:pic>
        <p:nvPicPr>
          <p:cNvPr id="37" name="Grafik 36">
            <a:extLst>
              <a:ext uri="{FF2B5EF4-FFF2-40B4-BE49-F238E27FC236}">
                <a16:creationId xmlns:a16="http://schemas.microsoft.com/office/drawing/2014/main" id="{02F3E2F0-0BFA-A325-2AA1-B0B793CD7222}"/>
              </a:ext>
            </a:extLst>
          </p:cNvPr>
          <p:cNvPicPr>
            <a:picLocks noChangeAspect="1"/>
          </p:cNvPicPr>
          <p:nvPr/>
        </p:nvPicPr>
        <p:blipFill rotWithShape="1">
          <a:blip r:embed="rId2"/>
          <a:srcRect t="50000"/>
          <a:stretch/>
        </p:blipFill>
        <p:spPr>
          <a:xfrm>
            <a:off x="2828925" y="1797556"/>
            <a:ext cx="3727486" cy="2070825"/>
          </a:xfrm>
          <a:prstGeom prst="rect">
            <a:avLst/>
          </a:prstGeom>
        </p:spPr>
      </p:pic>
      <p:grpSp>
        <p:nvGrpSpPr>
          <p:cNvPr id="45" name="Gruppieren 44">
            <a:extLst>
              <a:ext uri="{FF2B5EF4-FFF2-40B4-BE49-F238E27FC236}">
                <a16:creationId xmlns:a16="http://schemas.microsoft.com/office/drawing/2014/main" id="{566E5465-EE05-7A72-5ED8-5AF6A72A3651}"/>
              </a:ext>
            </a:extLst>
          </p:cNvPr>
          <p:cNvGrpSpPr/>
          <p:nvPr/>
        </p:nvGrpSpPr>
        <p:grpSpPr>
          <a:xfrm>
            <a:off x="7385812" y="1886776"/>
            <a:ext cx="2974870" cy="2670110"/>
            <a:chOff x="6096000" y="3257689"/>
            <a:chExt cx="2161230" cy="2303314"/>
          </a:xfrm>
        </p:grpSpPr>
        <p:pic>
          <p:nvPicPr>
            <p:cNvPr id="40" name="Grafik 39">
              <a:extLst>
                <a:ext uri="{FF2B5EF4-FFF2-40B4-BE49-F238E27FC236}">
                  <a16:creationId xmlns:a16="http://schemas.microsoft.com/office/drawing/2014/main" id="{F745A5DF-C049-92EE-9393-921C0837AE1D}"/>
                </a:ext>
              </a:extLst>
            </p:cNvPr>
            <p:cNvPicPr>
              <a:picLocks noChangeAspect="1"/>
            </p:cNvPicPr>
            <p:nvPr/>
          </p:nvPicPr>
          <p:blipFill>
            <a:blip r:embed="rId3"/>
            <a:srcRect l="757" t="9612" r="20277" b="20796"/>
            <a:stretch/>
          </p:blipFill>
          <p:spPr>
            <a:xfrm>
              <a:off x="6096000" y="3257689"/>
              <a:ext cx="2161230" cy="563060"/>
            </a:xfrm>
            <a:prstGeom prst="rect">
              <a:avLst/>
            </a:prstGeom>
          </p:spPr>
        </p:pic>
        <p:pic>
          <p:nvPicPr>
            <p:cNvPr id="42" name="Grafik 41">
              <a:extLst>
                <a:ext uri="{FF2B5EF4-FFF2-40B4-BE49-F238E27FC236}">
                  <a16:creationId xmlns:a16="http://schemas.microsoft.com/office/drawing/2014/main" id="{75D90668-173E-5990-228E-979769B4752D}"/>
                </a:ext>
              </a:extLst>
            </p:cNvPr>
            <p:cNvPicPr>
              <a:picLocks noChangeAspect="1"/>
            </p:cNvPicPr>
            <p:nvPr/>
          </p:nvPicPr>
          <p:blipFill>
            <a:blip r:embed="rId4"/>
            <a:srcRect l="756" t="10368" r="20322" b="20040"/>
            <a:stretch/>
          </p:blipFill>
          <p:spPr>
            <a:xfrm>
              <a:off x="6096000" y="3841573"/>
              <a:ext cx="2161230" cy="563060"/>
            </a:xfrm>
            <a:prstGeom prst="rect">
              <a:avLst/>
            </a:prstGeom>
          </p:spPr>
        </p:pic>
        <p:pic>
          <p:nvPicPr>
            <p:cNvPr id="43" name="Grafik 42">
              <a:extLst>
                <a:ext uri="{FF2B5EF4-FFF2-40B4-BE49-F238E27FC236}">
                  <a16:creationId xmlns:a16="http://schemas.microsoft.com/office/drawing/2014/main" id="{8B1AB901-827B-AB95-7B63-DB414D521CEF}"/>
                </a:ext>
              </a:extLst>
            </p:cNvPr>
            <p:cNvPicPr>
              <a:picLocks noChangeAspect="1"/>
            </p:cNvPicPr>
            <p:nvPr/>
          </p:nvPicPr>
          <p:blipFill>
            <a:blip r:embed="rId5"/>
            <a:srcRect l="784" t="11021" r="20295" b="20796"/>
            <a:stretch/>
          </p:blipFill>
          <p:spPr>
            <a:xfrm>
              <a:off x="6096000" y="4425457"/>
              <a:ext cx="2161230" cy="551660"/>
            </a:xfrm>
            <a:prstGeom prst="rect">
              <a:avLst/>
            </a:prstGeom>
          </p:spPr>
        </p:pic>
        <p:pic>
          <p:nvPicPr>
            <p:cNvPr id="44" name="Grafik 43">
              <a:extLst>
                <a:ext uri="{FF2B5EF4-FFF2-40B4-BE49-F238E27FC236}">
                  <a16:creationId xmlns:a16="http://schemas.microsoft.com/office/drawing/2014/main" id="{234A2AC6-2994-B27F-8588-C8A39B108431}"/>
                </a:ext>
              </a:extLst>
            </p:cNvPr>
            <p:cNvPicPr>
              <a:picLocks noChangeAspect="1"/>
            </p:cNvPicPr>
            <p:nvPr/>
          </p:nvPicPr>
          <p:blipFill>
            <a:blip r:embed="rId6"/>
            <a:srcRect l="783" t="9612" r="20296" b="20796"/>
            <a:stretch/>
          </p:blipFill>
          <p:spPr>
            <a:xfrm>
              <a:off x="6096000" y="4997942"/>
              <a:ext cx="2161230" cy="563061"/>
            </a:xfrm>
            <a:prstGeom prst="rect">
              <a:avLst/>
            </a:prstGeom>
          </p:spPr>
        </p:pic>
      </p:grpSp>
      <p:sp>
        <p:nvSpPr>
          <p:cNvPr id="3" name="Rechteck: abgerundete Ecken 2">
            <a:extLst>
              <a:ext uri="{FF2B5EF4-FFF2-40B4-BE49-F238E27FC236}">
                <a16:creationId xmlns:a16="http://schemas.microsoft.com/office/drawing/2014/main" id="{C01C45A1-56C6-EAF9-B6C4-050168A72035}"/>
              </a:ext>
            </a:extLst>
          </p:cNvPr>
          <p:cNvSpPr/>
          <p:nvPr/>
        </p:nvSpPr>
        <p:spPr>
          <a:xfrm>
            <a:off x="483870" y="2447263"/>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Floor spaces per Usage</a:t>
            </a:r>
            <a:endParaRPr lang="de-AT" sz="1200"/>
          </a:p>
        </p:txBody>
      </p:sp>
      <p:sp>
        <p:nvSpPr>
          <p:cNvPr id="4" name="Rechteck: abgerundete Ecken 3">
            <a:extLst>
              <a:ext uri="{FF2B5EF4-FFF2-40B4-BE49-F238E27FC236}">
                <a16:creationId xmlns:a16="http://schemas.microsoft.com/office/drawing/2014/main" id="{57FE37F6-4994-D326-6BE5-3A35DDBFB0D7}"/>
              </a:ext>
            </a:extLst>
          </p:cNvPr>
          <p:cNvSpPr/>
          <p:nvPr/>
        </p:nvSpPr>
        <p:spPr>
          <a:xfrm>
            <a:off x="1203471" y="3367410"/>
            <a:ext cx="1255694" cy="385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Floor spaces per Usage</a:t>
            </a:r>
            <a:endParaRPr lang="de-AT" sz="1200"/>
          </a:p>
        </p:txBody>
      </p:sp>
      <p:cxnSp>
        <p:nvCxnSpPr>
          <p:cNvPr id="6" name="Verbinder: gewinkelt 5">
            <a:extLst>
              <a:ext uri="{FF2B5EF4-FFF2-40B4-BE49-F238E27FC236}">
                <a16:creationId xmlns:a16="http://schemas.microsoft.com/office/drawing/2014/main" id="{B1AFB8E6-9280-0A53-44E1-AA653EACAADF}"/>
              </a:ext>
            </a:extLst>
          </p:cNvPr>
          <p:cNvCxnSpPr>
            <a:stCxn id="3" idx="3"/>
            <a:endCxn id="4" idx="1"/>
          </p:cNvCxnSpPr>
          <p:nvPr/>
        </p:nvCxnSpPr>
        <p:spPr>
          <a:xfrm flipH="1">
            <a:off x="1203471" y="2640116"/>
            <a:ext cx="536093" cy="920147"/>
          </a:xfrm>
          <a:prstGeom prst="bentConnector5">
            <a:avLst>
              <a:gd name="adj1" fmla="val -42642"/>
              <a:gd name="adj2" fmla="val 50000"/>
              <a:gd name="adj3" fmla="val 14264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5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BC33-9EA7-0A11-151E-F7F2C4D3A88C}"/>
              </a:ext>
            </a:extLst>
          </p:cNvPr>
          <p:cNvSpPr>
            <a:spLocks noGrp="1"/>
          </p:cNvSpPr>
          <p:nvPr>
            <p:ph type="title"/>
          </p:nvPr>
        </p:nvSpPr>
        <p:spPr/>
        <p:txBody>
          <a:bodyPr>
            <a:normAutofit fontScale="90000"/>
          </a:bodyPr>
          <a:lstStyle/>
          <a:p>
            <a:r>
              <a:rPr lang="de-DE"/>
              <a:t>Energy flows</a:t>
            </a:r>
            <a:endParaRPr lang="de-AT"/>
          </a:p>
        </p:txBody>
      </p:sp>
      <p:sp>
        <p:nvSpPr>
          <p:cNvPr id="3" name="Inhaltsplatzhalter 2">
            <a:extLst>
              <a:ext uri="{FF2B5EF4-FFF2-40B4-BE49-F238E27FC236}">
                <a16:creationId xmlns:a16="http://schemas.microsoft.com/office/drawing/2014/main" id="{EAD59228-DF58-8B83-C126-EAB5263491DC}"/>
              </a:ext>
            </a:extLst>
          </p:cNvPr>
          <p:cNvSpPr>
            <a:spLocks noGrp="1"/>
          </p:cNvSpPr>
          <p:nvPr>
            <p:ph idx="1"/>
          </p:nvPr>
        </p:nvSpPr>
        <p:spPr>
          <a:xfrm>
            <a:off x="239712" y="1628800"/>
            <a:ext cx="3100356" cy="4391003"/>
          </a:xfrm>
        </p:spPr>
        <p:txBody>
          <a:bodyPr/>
          <a:lstStyle/>
          <a:p>
            <a:pPr marL="0" indent="0">
              <a:buNone/>
            </a:pPr>
            <a:r>
              <a:rPr lang="de-DE"/>
              <a:t>EVs split in 2 Groups:</a:t>
            </a:r>
          </a:p>
          <a:p>
            <a:pPr lvl="1"/>
            <a:r>
              <a:rPr lang="de-DE"/>
              <a:t>„present“</a:t>
            </a:r>
          </a:p>
          <a:p>
            <a:pPr lvl="1"/>
            <a:r>
              <a:rPr lang="de-DE"/>
              <a:t>„away“</a:t>
            </a:r>
          </a:p>
          <a:p>
            <a:endParaRPr lang="de-AT"/>
          </a:p>
        </p:txBody>
      </p:sp>
      <p:grpSp>
        <p:nvGrpSpPr>
          <p:cNvPr id="4" name="Gruppieren 3">
            <a:extLst>
              <a:ext uri="{FF2B5EF4-FFF2-40B4-BE49-F238E27FC236}">
                <a16:creationId xmlns:a16="http://schemas.microsoft.com/office/drawing/2014/main" id="{F054DBA2-A227-D72B-8296-FEDD47B69C0A}"/>
              </a:ext>
            </a:extLst>
          </p:cNvPr>
          <p:cNvGrpSpPr/>
          <p:nvPr/>
        </p:nvGrpSpPr>
        <p:grpSpPr>
          <a:xfrm>
            <a:off x="4072339" y="1143376"/>
            <a:ext cx="3516039" cy="3654203"/>
            <a:chOff x="8414391" y="1316444"/>
            <a:chExt cx="1764865" cy="8936407"/>
          </a:xfrm>
        </p:grpSpPr>
        <p:sp>
          <p:nvSpPr>
            <p:cNvPr id="5" name="Rechteck 4">
              <a:extLst>
                <a:ext uri="{FF2B5EF4-FFF2-40B4-BE49-F238E27FC236}">
                  <a16:creationId xmlns:a16="http://schemas.microsoft.com/office/drawing/2014/main" id="{EE4E015F-F925-CB98-9EB7-A4FC2A729C00}"/>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 name="Building5" descr="{&quot;Key&quot;:&quot;POWER_USER_SHAPE_ICON&quot;,&quot;Value&quot;:&quot;POWER_USER_SHAPE_ICON_STYLE_1&quot;}">
              <a:extLst>
                <a:ext uri="{FF2B5EF4-FFF2-40B4-BE49-F238E27FC236}">
                  <a16:creationId xmlns:a16="http://schemas.microsoft.com/office/drawing/2014/main" id="{20E051DA-7F5C-B05A-83BB-086C99285DBE}"/>
                </a:ext>
              </a:extLst>
            </p:cNvPr>
            <p:cNvSpPr>
              <a:spLocks noChangeAspect="1" noEditPoints="1"/>
            </p:cNvSpPr>
            <p:nvPr>
              <p:custDataLst>
                <p:tags r:id="rId8"/>
              </p:custDataLst>
            </p:nvPr>
          </p:nvSpPr>
          <p:spPr bwMode="auto">
            <a:xfrm>
              <a:off x="8465085" y="1378233"/>
              <a:ext cx="1645509" cy="2089104"/>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 name="Rechteck 6">
              <a:extLst>
                <a:ext uri="{FF2B5EF4-FFF2-40B4-BE49-F238E27FC236}">
                  <a16:creationId xmlns:a16="http://schemas.microsoft.com/office/drawing/2014/main" id="{4FA48767-100E-D8E2-376D-CCE1B032D2FA}"/>
                </a:ext>
              </a:extLst>
            </p:cNvPr>
            <p:cNvSpPr/>
            <p:nvPr/>
          </p:nvSpPr>
          <p:spPr>
            <a:xfrm>
              <a:off x="8414391" y="1316444"/>
              <a:ext cx="1764865" cy="8936407"/>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8" name="Gruppieren 7" descr="{&quot;Key&quot;:&quot;POWER_USER_SHAPE_ICON&quot;,&quot;Value&quot;:&quot;POWER_USER_SHAPE_ICON_STYLE_2&quot;}">
            <a:extLst>
              <a:ext uri="{FF2B5EF4-FFF2-40B4-BE49-F238E27FC236}">
                <a16:creationId xmlns:a16="http://schemas.microsoft.com/office/drawing/2014/main" id="{ACBC3EC0-9CD1-5246-4BC2-72D05CE9BBBA}"/>
              </a:ext>
            </a:extLst>
          </p:cNvPr>
          <p:cNvGrpSpPr>
            <a:grpSpLocks noChangeAspect="1"/>
          </p:cNvGrpSpPr>
          <p:nvPr/>
        </p:nvGrpSpPr>
        <p:grpSpPr>
          <a:xfrm>
            <a:off x="4285435" y="1433408"/>
            <a:ext cx="332846" cy="332846"/>
            <a:chOff x="6103281" y="1370067"/>
            <a:chExt cx="762000" cy="762000"/>
          </a:xfrm>
        </p:grpSpPr>
        <p:sp>
          <p:nvSpPr>
            <p:cNvPr id="9" name="POWER_USER_SHAPE_ICON_STYLE_2">
              <a:extLst>
                <a:ext uri="{FF2B5EF4-FFF2-40B4-BE49-F238E27FC236}">
                  <a16:creationId xmlns:a16="http://schemas.microsoft.com/office/drawing/2014/main" id="{9A7DAA09-B052-18A1-628A-FA50108B0015}"/>
                </a:ext>
              </a:extLst>
            </p:cNvPr>
            <p:cNvSpPr/>
            <p:nvPr/>
          </p:nvSpPr>
          <p:spPr>
            <a:xfrm>
              <a:off x="6103281" y="1370067"/>
              <a:ext cx="762000" cy="762000"/>
            </a:xfrm>
            <a:prstGeom prst="ellipse">
              <a:avLst/>
            </a:prstGeom>
            <a:solidFill>
              <a:srgbClr val="00B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0" name="Solar_panel2" descr="{&quot;Key&quot;:&quot;POWER_USER_SHAPE_ICON&quot;,&quot;Value&quot;:&quot;POWER_USER_SHAPE_ICON_STYLE_1&quot;}">
              <a:extLst>
                <a:ext uri="{FF2B5EF4-FFF2-40B4-BE49-F238E27FC236}">
                  <a16:creationId xmlns:a16="http://schemas.microsoft.com/office/drawing/2014/main" id="{5CA68E0B-5433-D644-6662-552AD01B3A03}"/>
                </a:ext>
              </a:extLst>
            </p:cNvPr>
            <p:cNvSpPr>
              <a:spLocks noChangeAspect="1" noEditPoints="1"/>
            </p:cNvSpPr>
            <p:nvPr>
              <p:custDataLst>
                <p:tags r:id="rId7"/>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11" name="Gruppieren 10" descr="{&quot;Key&quot;:&quot;POWER_USER_SHAPE_ICON&quot;,&quot;Value&quot;:&quot;POWER_USER_SHAPE_ICON_STYLE_2&quot;}">
            <a:extLst>
              <a:ext uri="{FF2B5EF4-FFF2-40B4-BE49-F238E27FC236}">
                <a16:creationId xmlns:a16="http://schemas.microsoft.com/office/drawing/2014/main" id="{7474DA55-7F12-EF90-9F3F-87917CD739F7}"/>
              </a:ext>
            </a:extLst>
          </p:cNvPr>
          <p:cNvGrpSpPr>
            <a:grpSpLocks noChangeAspect="1"/>
          </p:cNvGrpSpPr>
          <p:nvPr/>
        </p:nvGrpSpPr>
        <p:grpSpPr>
          <a:xfrm>
            <a:off x="4184696" y="2315958"/>
            <a:ext cx="221314" cy="221316"/>
            <a:chOff x="-99093" y="3018292"/>
            <a:chExt cx="706188" cy="706192"/>
          </a:xfrm>
        </p:grpSpPr>
        <p:sp>
          <p:nvSpPr>
            <p:cNvPr id="12" name="POWER_USER_SHAPE_ICON_STYLE_2">
              <a:extLst>
                <a:ext uri="{FF2B5EF4-FFF2-40B4-BE49-F238E27FC236}">
                  <a16:creationId xmlns:a16="http://schemas.microsoft.com/office/drawing/2014/main" id="{EBDDB9AE-71E8-EF73-9C93-BBFCEC88710F}"/>
                </a:ext>
              </a:extLst>
            </p:cNvPr>
            <p:cNvSpPr/>
            <p:nvPr/>
          </p:nvSpPr>
          <p:spPr>
            <a:xfrm>
              <a:off x="-99093" y="3018292"/>
              <a:ext cx="706188" cy="706192"/>
            </a:xfrm>
            <a:prstGeom prst="ellipse">
              <a:avLst/>
            </a:prstGeom>
            <a:solidFill>
              <a:sysClr val="window" lastClr="FFFFFF"/>
            </a:solidFill>
            <a:ln w="28575" cap="flat" cmpd="sng" algn="ctr">
              <a:solidFill>
                <a:srgbClr val="0070C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350" b="0" i="0" u="none" strike="noStrike" kern="0" cap="none" spc="0" normalizeH="0" baseline="0" noProof="0">
                <a:ln>
                  <a:noFill/>
                </a:ln>
                <a:solidFill>
                  <a:srgbClr val="9954CC"/>
                </a:solidFill>
                <a:effectLst/>
                <a:uLnTx/>
                <a:uFillTx/>
                <a:latin typeface="Times New Roman" panose="02020603050405020304" pitchFamily="18" charset="0"/>
                <a:cs typeface="Times New Roman" panose="02020603050405020304" pitchFamily="18" charset="0"/>
              </a:endParaRPr>
            </a:p>
          </p:txBody>
        </p:sp>
        <p:sp>
          <p:nvSpPr>
            <p:cNvPr id="13" name="Car7" descr="{&quot;Key&quot;:&quot;POWER_USER_SHAPE_ICON&quot;,&quot;Value&quot;:&quot;POWER_USER_SHAPE_ICON_STYLE_1&quot;}">
              <a:extLst>
                <a:ext uri="{FF2B5EF4-FFF2-40B4-BE49-F238E27FC236}">
                  <a16:creationId xmlns:a16="http://schemas.microsoft.com/office/drawing/2014/main" id="{716EFF21-2527-0FED-B930-0F8C32B5757E}"/>
                </a:ext>
              </a:extLst>
            </p:cNvPr>
            <p:cNvSpPr>
              <a:spLocks noChangeAspect="1" noEditPoints="1"/>
            </p:cNvSpPr>
            <p:nvPr>
              <p:custDataLst>
                <p:tags r:id="rId6"/>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9954CC"/>
                </a:solidFill>
                <a:effectLst/>
                <a:uLnTx/>
                <a:uFillTx/>
                <a:latin typeface="Times New Roman" panose="02020603050405020304" pitchFamily="18" charset="0"/>
                <a:cs typeface="Times New Roman" panose="02020603050405020304" pitchFamily="18" charset="0"/>
              </a:endParaRPr>
            </a:p>
          </p:txBody>
        </p:sp>
      </p:grpSp>
      <p:grpSp>
        <p:nvGrpSpPr>
          <p:cNvPr id="46" name="Gruppieren 45">
            <a:extLst>
              <a:ext uri="{FF2B5EF4-FFF2-40B4-BE49-F238E27FC236}">
                <a16:creationId xmlns:a16="http://schemas.microsoft.com/office/drawing/2014/main" id="{8EAFCCF7-7B0D-3F99-770F-8D8343F04999}"/>
              </a:ext>
            </a:extLst>
          </p:cNvPr>
          <p:cNvGrpSpPr/>
          <p:nvPr/>
        </p:nvGrpSpPr>
        <p:grpSpPr>
          <a:xfrm>
            <a:off x="9627863" y="36251"/>
            <a:ext cx="2870062" cy="1184226"/>
            <a:chOff x="6757802" y="701722"/>
            <a:chExt cx="2870062" cy="1184226"/>
          </a:xfrm>
        </p:grpSpPr>
        <p:sp>
          <p:nvSpPr>
            <p:cNvPr id="14" name="Band: nach unten gekippt 13">
              <a:extLst>
                <a:ext uri="{FF2B5EF4-FFF2-40B4-BE49-F238E27FC236}">
                  <a16:creationId xmlns:a16="http://schemas.microsoft.com/office/drawing/2014/main" id="{6E9F26CB-44A9-E1AA-7AD9-D61FAAF210B8}"/>
                </a:ext>
              </a:extLst>
            </p:cNvPr>
            <p:cNvSpPr/>
            <p:nvPr/>
          </p:nvSpPr>
          <p:spPr>
            <a:xfrm>
              <a:off x="7005512" y="1302776"/>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0BB0FA1B-91B2-8D9F-C339-9A9904ECEC55}"/>
                </a:ext>
              </a:extLst>
            </p:cNvPr>
            <p:cNvSpPr/>
            <p:nvPr/>
          </p:nvSpPr>
          <p:spPr>
            <a:xfrm>
              <a:off x="6757802" y="1424283"/>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16" name="Gruppieren 15">
              <a:extLst>
                <a:ext uri="{FF2B5EF4-FFF2-40B4-BE49-F238E27FC236}">
                  <a16:creationId xmlns:a16="http://schemas.microsoft.com/office/drawing/2014/main" id="{A0706069-CD46-99A8-DDA2-E115D21EB6D7}"/>
                </a:ext>
              </a:extLst>
            </p:cNvPr>
            <p:cNvGrpSpPr/>
            <p:nvPr/>
          </p:nvGrpSpPr>
          <p:grpSpPr>
            <a:xfrm>
              <a:off x="7815229" y="701722"/>
              <a:ext cx="785172" cy="778492"/>
              <a:chOff x="4399640" y="1160186"/>
              <a:chExt cx="785172" cy="778492"/>
            </a:xfrm>
            <a:effectLst>
              <a:outerShdw blurRad="50800" dist="38100" dir="2700000" algn="tl" rotWithShape="0">
                <a:prstClr val="black">
                  <a:alpha val="40000"/>
                </a:prstClr>
              </a:outerShdw>
            </a:effectLst>
          </p:grpSpPr>
          <p:sp>
            <p:nvSpPr>
              <p:cNvPr id="17" name="Stern: 10 Zacken 16">
                <a:extLst>
                  <a:ext uri="{FF2B5EF4-FFF2-40B4-BE49-F238E27FC236}">
                    <a16:creationId xmlns:a16="http://schemas.microsoft.com/office/drawing/2014/main" id="{017A5B07-E5E0-0A3A-C35E-B43F459AFBD4}"/>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Zehneck 17">
                <a:extLst>
                  <a:ext uri="{FF2B5EF4-FFF2-40B4-BE49-F238E27FC236}">
                    <a16:creationId xmlns:a16="http://schemas.microsoft.com/office/drawing/2014/main" id="{A1CD759E-6FD9-D44D-E75C-7A3C4EDF0FC4}"/>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Building5" descr="{&quot;Key&quot;:&quot;POWER_USER_SHAPE_ICON&quot;,&quot;Value&quot;:&quot;POWER_USER_SHAPE_ICON_STYLE_1&quot;}">
                <a:extLst>
                  <a:ext uri="{FF2B5EF4-FFF2-40B4-BE49-F238E27FC236}">
                    <a16:creationId xmlns:a16="http://schemas.microsoft.com/office/drawing/2014/main" id="{38CC7B15-2329-C146-31F2-1604F56F7218}"/>
                  </a:ext>
                </a:extLst>
              </p:cNvPr>
              <p:cNvSpPr>
                <a:spLocks noChangeAspect="1" noEditPoints="1"/>
              </p:cNvSpPr>
              <p:nvPr>
                <p:custDataLst>
                  <p:tags r:id="rId5"/>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0" name="Rechteck 19">
            <a:extLst>
              <a:ext uri="{FF2B5EF4-FFF2-40B4-BE49-F238E27FC236}">
                <a16:creationId xmlns:a16="http://schemas.microsoft.com/office/drawing/2014/main" id="{E2826F33-7420-EB38-62B3-07D88E219DA0}"/>
              </a:ext>
            </a:extLst>
          </p:cNvPr>
          <p:cNvSpPr/>
          <p:nvPr/>
        </p:nvSpPr>
        <p:spPr>
          <a:xfrm>
            <a:off x="4599512" y="1352252"/>
            <a:ext cx="868590" cy="307777"/>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B050"/>
                </a:solidFill>
                <a:effectLst/>
                <a:uLnTx/>
                <a:uFillTx/>
                <a:latin typeface="Times New Roman" panose="02020603050405020304" pitchFamily="18" charset="0"/>
                <a:cs typeface="Times New Roman" panose="02020603050405020304" pitchFamily="18" charset="0"/>
              </a:rPr>
              <a:t>Local renewable energy sources</a:t>
            </a:r>
            <a:endParaRPr kumimoji="0" lang="en-GB" sz="700" b="0"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endParaRPr>
          </a:p>
        </p:txBody>
      </p:sp>
      <p:grpSp>
        <p:nvGrpSpPr>
          <p:cNvPr id="21" name="Gruppieren 20" descr="{&quot;Key&quot;:&quot;POWER_USER_SHAPE_ICON&quot;,&quot;Value&quot;:&quot;POWER_USER_SHAPE_ICON_STYLE_2&quot;}">
            <a:extLst>
              <a:ext uri="{FF2B5EF4-FFF2-40B4-BE49-F238E27FC236}">
                <a16:creationId xmlns:a16="http://schemas.microsoft.com/office/drawing/2014/main" id="{19507FC3-AFB9-02EE-B63D-370C50CCBA94}"/>
              </a:ext>
            </a:extLst>
          </p:cNvPr>
          <p:cNvGrpSpPr>
            <a:grpSpLocks noChangeAspect="1"/>
          </p:cNvGrpSpPr>
          <p:nvPr/>
        </p:nvGrpSpPr>
        <p:grpSpPr>
          <a:xfrm>
            <a:off x="5699304" y="4170265"/>
            <a:ext cx="437992" cy="437992"/>
            <a:chOff x="-127000" y="2990387"/>
            <a:chExt cx="762000" cy="762000"/>
          </a:xfrm>
        </p:grpSpPr>
        <p:sp>
          <p:nvSpPr>
            <p:cNvPr id="22" name="POWER_USER_SHAPE_ICON_STYLE_2">
              <a:extLst>
                <a:ext uri="{FF2B5EF4-FFF2-40B4-BE49-F238E27FC236}">
                  <a16:creationId xmlns:a16="http://schemas.microsoft.com/office/drawing/2014/main" id="{96DEA092-0C5D-EACE-36FA-1A42954357CE}"/>
                </a:ext>
              </a:extLst>
            </p:cNvPr>
            <p:cNvSpPr/>
            <p:nvPr/>
          </p:nvSpPr>
          <p:spPr>
            <a:xfrm>
              <a:off x="-127000" y="2990387"/>
              <a:ext cx="762000" cy="762000"/>
            </a:xfrm>
            <a:prstGeom prst="ellipse">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3" name="Car7" descr="{&quot;Key&quot;:&quot;POWER_USER_SHAPE_ICON&quot;,&quot;Value&quot;:&quot;POWER_USER_SHAPE_ICON_STYLE_1&quot;}">
              <a:extLst>
                <a:ext uri="{FF2B5EF4-FFF2-40B4-BE49-F238E27FC236}">
                  <a16:creationId xmlns:a16="http://schemas.microsoft.com/office/drawing/2014/main" id="{0F082F26-6AA9-39F0-D5BF-E9C6AB6078D1}"/>
                </a:ext>
              </a:extLst>
            </p:cNvPr>
            <p:cNvSpPr>
              <a:spLocks noChangeAspect="1" noEditPoints="1"/>
            </p:cNvSpPr>
            <p:nvPr>
              <p:custDataLst>
                <p:tags r:id="rId4"/>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4" name="Gruppieren 23" descr="{&quot;Key&quot;:&quot;POWER_USER_SHAPE_ICON&quot;,&quot;Value&quot;:&quot;POWER_USER_SHAPE_ICON_STYLE_2&quot;}">
            <a:extLst>
              <a:ext uri="{FF2B5EF4-FFF2-40B4-BE49-F238E27FC236}">
                <a16:creationId xmlns:a16="http://schemas.microsoft.com/office/drawing/2014/main" id="{5821CB71-A112-9047-97C9-2797EF5D609D}"/>
              </a:ext>
            </a:extLst>
          </p:cNvPr>
          <p:cNvGrpSpPr>
            <a:grpSpLocks noChangeAspect="1"/>
          </p:cNvGrpSpPr>
          <p:nvPr/>
        </p:nvGrpSpPr>
        <p:grpSpPr>
          <a:xfrm>
            <a:off x="5699304" y="2882615"/>
            <a:ext cx="437992" cy="437992"/>
            <a:chOff x="-126995" y="2990392"/>
            <a:chExt cx="762000" cy="762000"/>
          </a:xfrm>
        </p:grpSpPr>
        <p:sp>
          <p:nvSpPr>
            <p:cNvPr id="25" name="POWER_USER_SHAPE_ICON_STYLE_2">
              <a:extLst>
                <a:ext uri="{FF2B5EF4-FFF2-40B4-BE49-F238E27FC236}">
                  <a16:creationId xmlns:a16="http://schemas.microsoft.com/office/drawing/2014/main" id="{888931B0-8444-8710-7CC8-7629466BC7A9}"/>
                </a:ext>
              </a:extLst>
            </p:cNvPr>
            <p:cNvSpPr/>
            <p:nvPr/>
          </p:nvSpPr>
          <p:spPr>
            <a:xfrm>
              <a:off x="-126995" y="2990392"/>
              <a:ext cx="762000" cy="762000"/>
            </a:xfrm>
            <a:prstGeom prst="ellipse">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6" name="Car7" descr="{&quot;Key&quot;:&quot;POWER_USER_SHAPE_ICON&quot;,&quot;Value&quot;:&quot;POWER_USER_SHAPE_ICON_STYLE_1&quot;}">
              <a:extLst>
                <a:ext uri="{FF2B5EF4-FFF2-40B4-BE49-F238E27FC236}">
                  <a16:creationId xmlns:a16="http://schemas.microsoft.com/office/drawing/2014/main" id="{72CE4324-9E20-6986-CD2F-BF74E9A89858}"/>
                </a:ext>
              </a:extLst>
            </p:cNvPr>
            <p:cNvSpPr>
              <a:spLocks noChangeAspect="1" noEditPoints="1"/>
            </p:cNvSpPr>
            <p:nvPr>
              <p:custDataLst>
                <p:tags r:id="rId3"/>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7" name="Gruppieren 26" descr="{&quot;Key&quot;:&quot;POWER_USER_SHAPE_ICON&quot;,&quot;Value&quot;:&quot;POWER_USER_SHAPE_ICON_STYLE_2&quot;}">
            <a:extLst>
              <a:ext uri="{FF2B5EF4-FFF2-40B4-BE49-F238E27FC236}">
                <a16:creationId xmlns:a16="http://schemas.microsoft.com/office/drawing/2014/main" id="{67A6EF13-9082-F087-EFBB-FDA1D89508DA}"/>
              </a:ext>
            </a:extLst>
          </p:cNvPr>
          <p:cNvGrpSpPr>
            <a:grpSpLocks noChangeAspect="1"/>
          </p:cNvGrpSpPr>
          <p:nvPr/>
        </p:nvGrpSpPr>
        <p:grpSpPr>
          <a:xfrm>
            <a:off x="5699304" y="3311832"/>
            <a:ext cx="437992" cy="437992"/>
            <a:chOff x="-127000" y="2990387"/>
            <a:chExt cx="762000" cy="762000"/>
          </a:xfrm>
        </p:grpSpPr>
        <p:sp>
          <p:nvSpPr>
            <p:cNvPr id="28" name="POWER_USER_SHAPE_ICON_STYLE_2">
              <a:extLst>
                <a:ext uri="{FF2B5EF4-FFF2-40B4-BE49-F238E27FC236}">
                  <a16:creationId xmlns:a16="http://schemas.microsoft.com/office/drawing/2014/main" id="{806FD125-53AD-9425-224B-F4F72EC2415D}"/>
                </a:ext>
              </a:extLst>
            </p:cNvPr>
            <p:cNvSpPr/>
            <p:nvPr/>
          </p:nvSpPr>
          <p:spPr>
            <a:xfrm>
              <a:off x="-127000" y="2990387"/>
              <a:ext cx="762000" cy="762000"/>
            </a:xfrm>
            <a:prstGeom prst="ellipse">
              <a:avLst/>
            </a:prstGeom>
            <a:solidFill>
              <a:srgbClr val="00B0F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 name="Car7" descr="{&quot;Key&quot;:&quot;POWER_USER_SHAPE_ICON&quot;,&quot;Value&quot;:&quot;POWER_USER_SHAPE_ICON_STYLE_1&quot;}">
              <a:extLst>
                <a:ext uri="{FF2B5EF4-FFF2-40B4-BE49-F238E27FC236}">
                  <a16:creationId xmlns:a16="http://schemas.microsoft.com/office/drawing/2014/main" id="{4774913F-363E-FFA2-6B3A-D9663246B3E6}"/>
                </a:ext>
              </a:extLst>
            </p:cNvPr>
            <p:cNvSpPr>
              <a:spLocks noChangeAspect="1" noEditPoints="1"/>
            </p:cNvSpPr>
            <p:nvPr>
              <p:custDataLst>
                <p:tags r:id="rId2"/>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30" name="Gruppieren 29" descr="{&quot;Key&quot;:&quot;POWER_USER_SHAPE_ICON&quot;,&quot;Value&quot;:&quot;POWER_USER_SHAPE_ICON_STYLE_2&quot;}">
            <a:extLst>
              <a:ext uri="{FF2B5EF4-FFF2-40B4-BE49-F238E27FC236}">
                <a16:creationId xmlns:a16="http://schemas.microsoft.com/office/drawing/2014/main" id="{85A1F68C-90F5-D933-3B5C-EFAA4E3B68D2}"/>
              </a:ext>
            </a:extLst>
          </p:cNvPr>
          <p:cNvGrpSpPr>
            <a:grpSpLocks noChangeAspect="1"/>
          </p:cNvGrpSpPr>
          <p:nvPr/>
        </p:nvGrpSpPr>
        <p:grpSpPr>
          <a:xfrm>
            <a:off x="5699304" y="3741049"/>
            <a:ext cx="437992" cy="437992"/>
            <a:chOff x="-127000" y="2990387"/>
            <a:chExt cx="762000" cy="762000"/>
          </a:xfrm>
        </p:grpSpPr>
        <p:sp>
          <p:nvSpPr>
            <p:cNvPr id="31" name="POWER_USER_SHAPE_ICON_STYLE_2">
              <a:extLst>
                <a:ext uri="{FF2B5EF4-FFF2-40B4-BE49-F238E27FC236}">
                  <a16:creationId xmlns:a16="http://schemas.microsoft.com/office/drawing/2014/main" id="{3927B5BB-78D7-BE1F-C30F-CABCB666EAF6}"/>
                </a:ext>
              </a:extLst>
            </p:cNvPr>
            <p:cNvSpPr/>
            <p:nvPr/>
          </p:nvSpPr>
          <p:spPr>
            <a:xfrm>
              <a:off x="-127000" y="2990387"/>
              <a:ext cx="762000" cy="762000"/>
            </a:xfrm>
            <a:prstGeom prst="ellipse">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2" name="Car7" descr="{&quot;Key&quot;:&quot;POWER_USER_SHAPE_ICON&quot;,&quot;Value&quot;:&quot;POWER_USER_SHAPE_ICON_STYLE_1&quot;}">
              <a:extLst>
                <a:ext uri="{FF2B5EF4-FFF2-40B4-BE49-F238E27FC236}">
                  <a16:creationId xmlns:a16="http://schemas.microsoft.com/office/drawing/2014/main" id="{5215958B-1DFD-17AF-983A-BCB3F968A4B6}"/>
                </a:ext>
              </a:extLst>
            </p:cNvPr>
            <p:cNvSpPr>
              <a:spLocks noChangeAspect="1" noEditPoints="1"/>
            </p:cNvSpPr>
            <p:nvPr>
              <p:custDataLst>
                <p:tags r:id="rId1"/>
              </p:custDataLst>
            </p:nvPr>
          </p:nvSpPr>
          <p:spPr bwMode="auto">
            <a:xfrm>
              <a:off x="0" y="3157538"/>
              <a:ext cx="508000" cy="42769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3" name="Textfeld 32">
            <a:extLst>
              <a:ext uri="{FF2B5EF4-FFF2-40B4-BE49-F238E27FC236}">
                <a16:creationId xmlns:a16="http://schemas.microsoft.com/office/drawing/2014/main" id="{70E01B51-9A42-9E7E-0964-92D3823E0DD7}"/>
              </a:ext>
            </a:extLst>
          </p:cNvPr>
          <p:cNvSpPr txBox="1"/>
          <p:nvPr/>
        </p:nvSpPr>
        <p:spPr>
          <a:xfrm>
            <a:off x="6204436" y="2516553"/>
            <a:ext cx="1247152" cy="253916"/>
          </a:xfrm>
          <a:prstGeom prst="rect">
            <a:avLst/>
          </a:prstGeom>
          <a:noFill/>
        </p:spPr>
        <p:txBody>
          <a:bodyPr wrap="square">
            <a:spAutoFit/>
          </a:bodyPr>
          <a:lstStyle/>
          <a:p>
            <a:r>
              <a:rPr lang="de-DE" sz="1050">
                <a:latin typeface="Times New Roman" panose="02020603050405020304" pitchFamily="18" charset="0"/>
                <a:cs typeface="Times New Roman" panose="02020603050405020304" pitchFamily="18" charset="0"/>
              </a:rPr>
              <a:t>Share of Cars</a:t>
            </a:r>
            <a:endParaRPr lang="de-AT" sz="1050">
              <a:latin typeface="Times New Roman" panose="02020603050405020304" pitchFamily="18" charset="0"/>
              <a:cs typeface="Times New Roman" panose="02020603050405020304" pitchFamily="18" charset="0"/>
            </a:endParaRPr>
          </a:p>
        </p:txBody>
      </p:sp>
      <p:grpSp>
        <p:nvGrpSpPr>
          <p:cNvPr id="34" name="Gruppieren 33">
            <a:extLst>
              <a:ext uri="{FF2B5EF4-FFF2-40B4-BE49-F238E27FC236}">
                <a16:creationId xmlns:a16="http://schemas.microsoft.com/office/drawing/2014/main" id="{AACCC860-4B60-6240-8BA2-AAA6EDDBF568}"/>
              </a:ext>
            </a:extLst>
          </p:cNvPr>
          <p:cNvGrpSpPr/>
          <p:nvPr/>
        </p:nvGrpSpPr>
        <p:grpSpPr>
          <a:xfrm>
            <a:off x="12433473" y="2030097"/>
            <a:ext cx="1312293" cy="1690150"/>
            <a:chOff x="6697523" y="5543023"/>
            <a:chExt cx="1312293" cy="810275"/>
          </a:xfrm>
        </p:grpSpPr>
        <p:sp>
          <p:nvSpPr>
            <p:cNvPr id="35" name="Rechteck 34">
              <a:extLst>
                <a:ext uri="{FF2B5EF4-FFF2-40B4-BE49-F238E27FC236}">
                  <a16:creationId xmlns:a16="http://schemas.microsoft.com/office/drawing/2014/main" id="{DF843B9F-2B6A-8A56-C2F6-1445075728BC}"/>
                </a:ext>
              </a:extLst>
            </p:cNvPr>
            <p:cNvSpPr/>
            <p:nvPr/>
          </p:nvSpPr>
          <p:spPr>
            <a:xfrm>
              <a:off x="6697525" y="5543023"/>
              <a:ext cx="644156" cy="18079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36" name="Rechteck 35">
              <a:extLst>
                <a:ext uri="{FF2B5EF4-FFF2-40B4-BE49-F238E27FC236}">
                  <a16:creationId xmlns:a16="http://schemas.microsoft.com/office/drawing/2014/main" id="{B970F09A-D63F-655F-9083-F8155C6D67ED}"/>
                </a:ext>
              </a:extLst>
            </p:cNvPr>
            <p:cNvSpPr/>
            <p:nvPr/>
          </p:nvSpPr>
          <p:spPr>
            <a:xfrm>
              <a:off x="7365659" y="5543919"/>
              <a:ext cx="644156" cy="179902"/>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37" name="Rechteck 36">
              <a:extLst>
                <a:ext uri="{FF2B5EF4-FFF2-40B4-BE49-F238E27FC236}">
                  <a16:creationId xmlns:a16="http://schemas.microsoft.com/office/drawing/2014/main" id="{9081FF23-7F85-E049-3127-40AE4D18BF2B}"/>
                </a:ext>
              </a:extLst>
            </p:cNvPr>
            <p:cNvSpPr/>
            <p:nvPr/>
          </p:nvSpPr>
          <p:spPr>
            <a:xfrm>
              <a:off x="7365659" y="5753446"/>
              <a:ext cx="330541" cy="180798"/>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38" name="Rechteck 37">
              <a:extLst>
                <a:ext uri="{FF2B5EF4-FFF2-40B4-BE49-F238E27FC236}">
                  <a16:creationId xmlns:a16="http://schemas.microsoft.com/office/drawing/2014/main" id="{138A7A40-A449-64B8-1758-69E695936D35}"/>
                </a:ext>
              </a:extLst>
            </p:cNvPr>
            <p:cNvSpPr/>
            <p:nvPr/>
          </p:nvSpPr>
          <p:spPr>
            <a:xfrm>
              <a:off x="6697525" y="5754342"/>
              <a:ext cx="644156" cy="179902"/>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39" name="Rechteck 38">
              <a:extLst>
                <a:ext uri="{FF2B5EF4-FFF2-40B4-BE49-F238E27FC236}">
                  <a16:creationId xmlns:a16="http://schemas.microsoft.com/office/drawing/2014/main" id="{614A0846-7507-C9B6-A15D-8DA18CED1679}"/>
                </a:ext>
              </a:extLst>
            </p:cNvPr>
            <p:cNvSpPr/>
            <p:nvPr/>
          </p:nvSpPr>
          <p:spPr>
            <a:xfrm>
              <a:off x="7718792" y="5753446"/>
              <a:ext cx="291023" cy="179902"/>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0" name="Rechteck 39">
              <a:extLst>
                <a:ext uri="{FF2B5EF4-FFF2-40B4-BE49-F238E27FC236}">
                  <a16:creationId xmlns:a16="http://schemas.microsoft.com/office/drawing/2014/main" id="{94DEEDE6-D665-70A1-F998-E0C26034B7B8}"/>
                </a:ext>
              </a:extLst>
            </p:cNvPr>
            <p:cNvSpPr/>
            <p:nvPr/>
          </p:nvSpPr>
          <p:spPr>
            <a:xfrm>
              <a:off x="7717155" y="5962973"/>
              <a:ext cx="45719" cy="180798"/>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41" name="Rechteck 40">
              <a:extLst>
                <a:ext uri="{FF2B5EF4-FFF2-40B4-BE49-F238E27FC236}">
                  <a16:creationId xmlns:a16="http://schemas.microsoft.com/office/drawing/2014/main" id="{B06D5BA2-2553-F55B-767A-71DB8BE935C1}"/>
                </a:ext>
              </a:extLst>
            </p:cNvPr>
            <p:cNvSpPr/>
            <p:nvPr/>
          </p:nvSpPr>
          <p:spPr>
            <a:xfrm>
              <a:off x="6697524" y="5963869"/>
              <a:ext cx="998675" cy="179902"/>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2" name="Rechteck 41">
              <a:extLst>
                <a:ext uri="{FF2B5EF4-FFF2-40B4-BE49-F238E27FC236}">
                  <a16:creationId xmlns:a16="http://schemas.microsoft.com/office/drawing/2014/main" id="{81011B97-0179-7CE1-4CCF-A828D0A9218E}"/>
                </a:ext>
              </a:extLst>
            </p:cNvPr>
            <p:cNvSpPr/>
            <p:nvPr/>
          </p:nvSpPr>
          <p:spPr>
            <a:xfrm>
              <a:off x="7781926" y="5962973"/>
              <a:ext cx="227890" cy="179902"/>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3" name="Rechteck 42">
              <a:extLst>
                <a:ext uri="{FF2B5EF4-FFF2-40B4-BE49-F238E27FC236}">
                  <a16:creationId xmlns:a16="http://schemas.microsoft.com/office/drawing/2014/main" id="{47E533B9-5C9F-1FE9-40F5-2D0D83C06CF6}"/>
                </a:ext>
              </a:extLst>
            </p:cNvPr>
            <p:cNvSpPr/>
            <p:nvPr/>
          </p:nvSpPr>
          <p:spPr>
            <a:xfrm>
              <a:off x="6697523" y="6173396"/>
              <a:ext cx="1065351" cy="179902"/>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44" name="Rechteck 43">
              <a:extLst>
                <a:ext uri="{FF2B5EF4-FFF2-40B4-BE49-F238E27FC236}">
                  <a16:creationId xmlns:a16="http://schemas.microsoft.com/office/drawing/2014/main" id="{4949458A-AC47-008D-9905-FA020D91D405}"/>
                </a:ext>
              </a:extLst>
            </p:cNvPr>
            <p:cNvSpPr/>
            <p:nvPr/>
          </p:nvSpPr>
          <p:spPr>
            <a:xfrm>
              <a:off x="7781925" y="6172500"/>
              <a:ext cx="227890" cy="179902"/>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grpSp>
      <p:pic>
        <p:nvPicPr>
          <p:cNvPr id="45" name="Grafik 44">
            <a:extLst>
              <a:ext uri="{FF2B5EF4-FFF2-40B4-BE49-F238E27FC236}">
                <a16:creationId xmlns:a16="http://schemas.microsoft.com/office/drawing/2014/main" id="{594DC70D-D01D-A8C2-1371-8518FAA1EFAC}"/>
              </a:ext>
            </a:extLst>
          </p:cNvPr>
          <p:cNvPicPr>
            <a:picLocks noChangeAspect="1"/>
          </p:cNvPicPr>
          <p:nvPr/>
        </p:nvPicPr>
        <p:blipFill>
          <a:blip r:embed="rId10"/>
          <a:stretch>
            <a:fillRect/>
          </a:stretch>
        </p:blipFill>
        <p:spPr>
          <a:xfrm>
            <a:off x="6313913" y="2869359"/>
            <a:ext cx="480896" cy="1690150"/>
          </a:xfrm>
          <a:prstGeom prst="rect">
            <a:avLst/>
          </a:prstGeom>
          <a:solidFill>
            <a:schemeClr val="bg1"/>
          </a:solidFill>
        </p:spPr>
      </p:pic>
      <p:grpSp>
        <p:nvGrpSpPr>
          <p:cNvPr id="47" name="Gruppieren 46">
            <a:extLst>
              <a:ext uri="{FF2B5EF4-FFF2-40B4-BE49-F238E27FC236}">
                <a16:creationId xmlns:a16="http://schemas.microsoft.com/office/drawing/2014/main" id="{4BD78CE9-9DEC-0C8E-8216-809D5EFD6ED9}"/>
              </a:ext>
            </a:extLst>
          </p:cNvPr>
          <p:cNvGrpSpPr/>
          <p:nvPr/>
        </p:nvGrpSpPr>
        <p:grpSpPr>
          <a:xfrm>
            <a:off x="6736487" y="2638646"/>
            <a:ext cx="2521905" cy="1949891"/>
            <a:chOff x="5977890" y="2044737"/>
            <a:chExt cx="2289800" cy="1949891"/>
          </a:xfrm>
        </p:grpSpPr>
        <p:sp>
          <p:nvSpPr>
            <p:cNvPr id="48" name="Rechteck 47">
              <a:extLst>
                <a:ext uri="{FF2B5EF4-FFF2-40B4-BE49-F238E27FC236}">
                  <a16:creationId xmlns:a16="http://schemas.microsoft.com/office/drawing/2014/main" id="{26E19D68-2887-47ED-240A-8AC35231A8A2}"/>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49" name="Rechteck 48">
              <a:extLst>
                <a:ext uri="{FF2B5EF4-FFF2-40B4-BE49-F238E27FC236}">
                  <a16:creationId xmlns:a16="http://schemas.microsoft.com/office/drawing/2014/main" id="{C3A1EEC5-16D6-D26B-C2E0-F04583EF786E}"/>
                </a:ext>
              </a:extLst>
            </p:cNvPr>
            <p:cNvSpPr/>
            <p:nvPr/>
          </p:nvSpPr>
          <p:spPr>
            <a:xfrm>
              <a:off x="6987467"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Rechteck 49">
              <a:extLst>
                <a:ext uri="{FF2B5EF4-FFF2-40B4-BE49-F238E27FC236}">
                  <a16:creationId xmlns:a16="http://schemas.microsoft.com/office/drawing/2014/main" id="{5BCBA30B-EC2F-4496-0EB7-95838F88D873}"/>
                </a:ext>
              </a:extLst>
            </p:cNvPr>
            <p:cNvSpPr/>
            <p:nvPr/>
          </p:nvSpPr>
          <p:spPr>
            <a:xfrm>
              <a:off x="6418556"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51" name="Rechteck 50">
              <a:extLst>
                <a:ext uri="{FF2B5EF4-FFF2-40B4-BE49-F238E27FC236}">
                  <a16:creationId xmlns:a16="http://schemas.microsoft.com/office/drawing/2014/main" id="{EEB1CAA5-E668-197C-11EA-90840E790C18}"/>
                </a:ext>
              </a:extLst>
            </p:cNvPr>
            <p:cNvSpPr/>
            <p:nvPr/>
          </p:nvSpPr>
          <p:spPr>
            <a:xfrm>
              <a:off x="6987467"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Rechteck 51">
              <a:extLst>
                <a:ext uri="{FF2B5EF4-FFF2-40B4-BE49-F238E27FC236}">
                  <a16:creationId xmlns:a16="http://schemas.microsoft.com/office/drawing/2014/main" id="{67693ACF-8976-F981-ECC1-BB8B629C9BED}"/>
                </a:ext>
              </a:extLst>
            </p:cNvPr>
            <p:cNvSpPr/>
            <p:nvPr/>
          </p:nvSpPr>
          <p:spPr>
            <a:xfrm>
              <a:off x="6703378"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latin typeface="Times New Roman" panose="02020603050405020304" pitchFamily="18" charset="0"/>
                <a:cs typeface="Times New Roman" panose="02020603050405020304" pitchFamily="18" charset="0"/>
              </a:endParaRPr>
            </a:p>
          </p:txBody>
        </p:sp>
        <p:sp>
          <p:nvSpPr>
            <p:cNvPr id="53" name="Rechteck 52">
              <a:extLst>
                <a:ext uri="{FF2B5EF4-FFF2-40B4-BE49-F238E27FC236}">
                  <a16:creationId xmlns:a16="http://schemas.microsoft.com/office/drawing/2014/main" id="{26018213-5F3A-2E4B-B4E5-DBC8302A5ECB}"/>
                </a:ext>
              </a:extLst>
            </p:cNvPr>
            <p:cNvSpPr/>
            <p:nvPr/>
          </p:nvSpPr>
          <p:spPr>
            <a:xfrm>
              <a:off x="6987467"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Rechteck 53">
              <a:extLst>
                <a:ext uri="{FF2B5EF4-FFF2-40B4-BE49-F238E27FC236}">
                  <a16:creationId xmlns:a16="http://schemas.microsoft.com/office/drawing/2014/main" id="{FB36DF6F-32A8-E597-3FF0-D8489DB8F58F}"/>
                </a:ext>
              </a:extLst>
            </p:cNvPr>
            <p:cNvSpPr/>
            <p:nvPr/>
          </p:nvSpPr>
          <p:spPr>
            <a:xfrm>
              <a:off x="6987467"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Rechteck 54">
              <a:extLst>
                <a:ext uri="{FF2B5EF4-FFF2-40B4-BE49-F238E27FC236}">
                  <a16:creationId xmlns:a16="http://schemas.microsoft.com/office/drawing/2014/main" id="{1F2C1211-C9D8-8A58-28DB-CD7367E34E1C}"/>
                </a:ext>
              </a:extLst>
            </p:cNvPr>
            <p:cNvSpPr/>
            <p:nvPr/>
          </p:nvSpPr>
          <p:spPr>
            <a:xfrm>
              <a:off x="6521207"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Textfeld 55">
              <a:extLst>
                <a:ext uri="{FF2B5EF4-FFF2-40B4-BE49-F238E27FC236}">
                  <a16:creationId xmlns:a16="http://schemas.microsoft.com/office/drawing/2014/main" id="{948056F3-6BD4-A05B-F2F8-987759DFD4D1}"/>
                </a:ext>
              </a:extLst>
            </p:cNvPr>
            <p:cNvSpPr txBox="1"/>
            <p:nvPr/>
          </p:nvSpPr>
          <p:spPr>
            <a:xfrm>
              <a:off x="5977890" y="2044737"/>
              <a:ext cx="852445" cy="261610"/>
            </a:xfrm>
            <a:prstGeom prst="rect">
              <a:avLst/>
            </a:prstGeom>
            <a:noFill/>
          </p:spPr>
          <p:txBody>
            <a:bodyPr wrap="square">
              <a:spAutoFit/>
            </a:bodyPr>
            <a:lstStyle/>
            <a:p>
              <a:pPr algn="r"/>
              <a:r>
                <a:rPr kumimoji="0" lang="en-GB" sz="110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Present</a:t>
              </a:r>
              <a:endParaRPr lang="de-AT" sz="1100">
                <a:latin typeface="Times New Roman" panose="02020603050405020304" pitchFamily="18" charset="0"/>
                <a:cs typeface="Times New Roman" panose="02020603050405020304" pitchFamily="18" charset="0"/>
              </a:endParaRPr>
            </a:p>
          </p:txBody>
        </p:sp>
        <p:sp>
          <p:nvSpPr>
            <p:cNvPr id="57" name="Textfeld 56">
              <a:extLst>
                <a:ext uri="{FF2B5EF4-FFF2-40B4-BE49-F238E27FC236}">
                  <a16:creationId xmlns:a16="http://schemas.microsoft.com/office/drawing/2014/main" id="{AE37AEB1-77A3-B6BC-1650-193FE92CAE2D}"/>
                </a:ext>
              </a:extLst>
            </p:cNvPr>
            <p:cNvSpPr txBox="1"/>
            <p:nvPr/>
          </p:nvSpPr>
          <p:spPr>
            <a:xfrm>
              <a:off x="6933808" y="2049911"/>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rPr>
                <a:t>Away</a:t>
              </a:r>
              <a:endParaRPr lang="de-AT" sz="1100">
                <a:solidFill>
                  <a:schemeClr val="accent1"/>
                </a:solidFill>
                <a:latin typeface="Times New Roman" panose="02020603050405020304" pitchFamily="18" charset="0"/>
                <a:cs typeface="Times New Roman" panose="02020603050405020304" pitchFamily="18" charset="0"/>
              </a:endParaRPr>
            </a:p>
          </p:txBody>
        </p:sp>
      </p:grpSp>
      <p:sp>
        <p:nvSpPr>
          <p:cNvPr id="59" name="Textfeld 58">
            <a:extLst>
              <a:ext uri="{FF2B5EF4-FFF2-40B4-BE49-F238E27FC236}">
                <a16:creationId xmlns:a16="http://schemas.microsoft.com/office/drawing/2014/main" id="{AB3525BE-B696-23B9-EF50-C722C7C94E55}"/>
              </a:ext>
            </a:extLst>
          </p:cNvPr>
          <p:cNvSpPr txBox="1"/>
          <p:nvPr/>
        </p:nvSpPr>
        <p:spPr>
          <a:xfrm>
            <a:off x="6204436" y="649077"/>
            <a:ext cx="6281270" cy="369332"/>
          </a:xfrm>
          <a:prstGeom prst="rect">
            <a:avLst/>
          </a:prstGeom>
          <a:noFill/>
        </p:spPr>
        <p:txBody>
          <a:bodyPr wrap="square">
            <a:spAutoFit/>
          </a:bodyPr>
          <a:lstStyle/>
          <a:p>
            <a:r>
              <a:rPr kumimoji="0" lang="en-GB" sz="18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Fleet Presence</a:t>
            </a:r>
            <a:endParaRPr lang="de-AT"/>
          </a:p>
        </p:txBody>
      </p:sp>
      <p:grpSp>
        <p:nvGrpSpPr>
          <p:cNvPr id="61" name="Gruppieren 60">
            <a:extLst>
              <a:ext uri="{FF2B5EF4-FFF2-40B4-BE49-F238E27FC236}">
                <a16:creationId xmlns:a16="http://schemas.microsoft.com/office/drawing/2014/main" id="{933B357A-B0AF-0F1B-BD9F-88E5F13AA05C}"/>
              </a:ext>
            </a:extLst>
          </p:cNvPr>
          <p:cNvGrpSpPr/>
          <p:nvPr/>
        </p:nvGrpSpPr>
        <p:grpSpPr>
          <a:xfrm>
            <a:off x="7813100" y="1140800"/>
            <a:ext cx="1530626" cy="3654203"/>
            <a:chOff x="8414391" y="1316444"/>
            <a:chExt cx="1764865" cy="8968886"/>
          </a:xfrm>
        </p:grpSpPr>
        <p:sp>
          <p:nvSpPr>
            <p:cNvPr id="62" name="Rechteck 61">
              <a:extLst>
                <a:ext uri="{FF2B5EF4-FFF2-40B4-BE49-F238E27FC236}">
                  <a16:creationId xmlns:a16="http://schemas.microsoft.com/office/drawing/2014/main" id="{5B7A7875-0141-6FA1-2263-F4B7904AE994}"/>
                </a:ext>
              </a:extLst>
            </p:cNvPr>
            <p:cNvSpPr/>
            <p:nvPr/>
          </p:nvSpPr>
          <p:spPr>
            <a:xfrm>
              <a:off x="8418624" y="3438221"/>
              <a:ext cx="1759031" cy="127271"/>
            </a:xfrm>
            <a:prstGeom prst="rect">
              <a:avLst/>
            </a:prstGeom>
            <a:solidFill>
              <a:srgbClr val="D8D7B7"/>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4" name="Rechteck 63">
              <a:extLst>
                <a:ext uri="{FF2B5EF4-FFF2-40B4-BE49-F238E27FC236}">
                  <a16:creationId xmlns:a16="http://schemas.microsoft.com/office/drawing/2014/main" id="{E7B68080-90F6-489A-6F26-E11213927C2B}"/>
                </a:ext>
              </a:extLst>
            </p:cNvPr>
            <p:cNvSpPr/>
            <p:nvPr/>
          </p:nvSpPr>
          <p:spPr>
            <a:xfrm>
              <a:off x="8414391" y="1316444"/>
              <a:ext cx="1764865" cy="8968886"/>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AT" sz="12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65" name="Rechteck 64">
            <a:extLst>
              <a:ext uri="{FF2B5EF4-FFF2-40B4-BE49-F238E27FC236}">
                <a16:creationId xmlns:a16="http://schemas.microsoft.com/office/drawing/2014/main" id="{D2D68D83-BB61-9880-ADA3-6E6E1933C228}"/>
              </a:ext>
            </a:extLst>
          </p:cNvPr>
          <p:cNvSpPr/>
          <p:nvPr/>
        </p:nvSpPr>
        <p:spPr>
          <a:xfrm>
            <a:off x="3460395" y="2589048"/>
            <a:ext cx="2062293" cy="1987467"/>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70C0"/>
                </a:solidFill>
                <a:effectLst/>
                <a:uLnTx/>
                <a:uFillTx/>
                <a:latin typeface="Times New Roman" panose="02020603050405020304" pitchFamily="18" charset="0"/>
                <a:cs typeface="Times New Roman" panose="02020603050405020304" pitchFamily="18" charset="0"/>
              </a:rPr>
              <a:t>EVs in the district</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accent4"/>
                </a:solidFill>
                <a:latin typeface="Times New Roman" panose="02020603050405020304" pitchFamily="18" charset="0"/>
                <a:cs typeface="Times New Roman" panose="02020603050405020304" pitchFamily="18" charset="0"/>
              </a:rPr>
              <a:t>Residential</a:t>
            </a:r>
            <a:r>
              <a:rPr kumimoji="0" lang="en-GB" sz="1400" b="0" i="0" u="none" strike="noStrike" kern="1200" cap="none" spc="0" normalizeH="0" noProof="0">
                <a:ln>
                  <a:noFill/>
                </a:ln>
                <a:solidFill>
                  <a:srgbClr val="0070C0"/>
                </a:solidFill>
                <a:effectLst/>
                <a:uLnTx/>
                <a:uFillTx/>
                <a:latin typeface="Times New Roman" panose="02020603050405020304" pitchFamily="18" charset="0"/>
                <a:cs typeface="Times New Roman" panose="02020603050405020304" pitchFamily="18" charset="0"/>
              </a:rPr>
              <a:t> </a:t>
            </a:r>
            <a:endParaRPr lang="en-GB" sz="1400">
              <a:solidFill>
                <a:srgbClr val="0070C0"/>
              </a:solidFill>
              <a:latin typeface="Times New Roman" panose="02020603050405020304" pitchFamily="18" charset="0"/>
              <a:cs typeface="Times New Roman" panose="02020603050405020304" pitchFamily="18" charset="0"/>
            </a:endParaRP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rgbClr val="00B0F0"/>
                </a:solidFill>
                <a:effectLst/>
                <a:uLnTx/>
                <a:uFillTx/>
                <a:latin typeface="Times New Roman" panose="02020603050405020304" pitchFamily="18" charset="0"/>
                <a:cs typeface="Times New Roman" panose="02020603050405020304" pitchFamily="18" charset="0"/>
              </a:rPr>
              <a:t>Work</a:t>
            </a:r>
          </a:p>
          <a:p>
            <a:pPr marL="0" marR="0" lvl="0" indent="0" algn="r" defTabSz="685800" rtl="0" eaLnBrk="1" fontAlgn="auto" latinLnBrk="0" hangingPunct="1">
              <a:lnSpc>
                <a:spcPct val="200000"/>
              </a:lnSpc>
              <a:spcBef>
                <a:spcPts val="0"/>
              </a:spcBef>
              <a:spcAft>
                <a:spcPts val="0"/>
              </a:spcAft>
              <a:buClrTx/>
              <a:buSzTx/>
              <a:buFontTx/>
              <a:buNone/>
              <a:tabLst/>
              <a:defRPr/>
            </a:pPr>
            <a:r>
              <a:rPr lang="en-GB" sz="1400">
                <a:solidFill>
                  <a:schemeClr val="tx2"/>
                </a:solidFill>
                <a:latin typeface="Times New Roman" panose="02020603050405020304" pitchFamily="18" charset="0"/>
                <a:cs typeface="Times New Roman" panose="02020603050405020304" pitchFamily="18" charset="0"/>
              </a:rPr>
              <a:t>Education</a:t>
            </a:r>
          </a:p>
          <a:p>
            <a:pPr marL="0" marR="0" lvl="0" indent="0" algn="r" defTabSz="685800" rtl="0" eaLnBrk="1" fontAlgn="auto" latinLnBrk="0" hangingPunct="1">
              <a:lnSpc>
                <a:spcPct val="200000"/>
              </a:lnSpc>
              <a:spcBef>
                <a:spcPts val="0"/>
              </a:spcBef>
              <a:spcAft>
                <a:spcPts val="0"/>
              </a:spcAft>
              <a:buClrTx/>
              <a:buSzTx/>
              <a:buFontTx/>
              <a:buNone/>
              <a:tabLst/>
              <a:defRPr/>
            </a:pPr>
            <a:r>
              <a:rPr kumimoji="0" lang="en-GB" sz="1400" b="0" i="0" u="none" strike="noStrike" kern="1200" cap="none" spc="0" normalizeH="0" noProof="0">
                <a:ln>
                  <a:noFill/>
                </a:ln>
                <a:solidFill>
                  <a:schemeClr val="accent6"/>
                </a:solidFill>
                <a:effectLst/>
                <a:uLnTx/>
                <a:uFillTx/>
                <a:latin typeface="Times New Roman" panose="02020603050405020304" pitchFamily="18" charset="0"/>
                <a:cs typeface="Times New Roman" panose="02020603050405020304" pitchFamily="18" charset="0"/>
              </a:rPr>
              <a:t>Retail&amp;Shopping</a:t>
            </a:r>
          </a:p>
        </p:txBody>
      </p:sp>
      <p:grpSp>
        <p:nvGrpSpPr>
          <p:cNvPr id="72" name="Gruppieren 71">
            <a:extLst>
              <a:ext uri="{FF2B5EF4-FFF2-40B4-BE49-F238E27FC236}">
                <a16:creationId xmlns:a16="http://schemas.microsoft.com/office/drawing/2014/main" id="{845E7B2F-64FD-8455-B906-567861D57558}"/>
              </a:ext>
            </a:extLst>
          </p:cNvPr>
          <p:cNvGrpSpPr/>
          <p:nvPr/>
        </p:nvGrpSpPr>
        <p:grpSpPr>
          <a:xfrm rot="5400000">
            <a:off x="5616123" y="1700729"/>
            <a:ext cx="284579" cy="1430460"/>
            <a:chOff x="3864739" y="3052936"/>
            <a:chExt cx="284579" cy="1430460"/>
          </a:xfrm>
        </p:grpSpPr>
        <p:sp>
          <p:nvSpPr>
            <p:cNvPr id="68" name="Pfeil: nach unten 67">
              <a:extLst>
                <a:ext uri="{FF2B5EF4-FFF2-40B4-BE49-F238E27FC236}">
                  <a16:creationId xmlns:a16="http://schemas.microsoft.com/office/drawing/2014/main" id="{0DB980F5-26E3-EFD4-6E01-16ABD65AE455}"/>
                </a:ext>
              </a:extLst>
            </p:cNvPr>
            <p:cNvSpPr/>
            <p:nvPr/>
          </p:nvSpPr>
          <p:spPr>
            <a:xfrm rot="16200000">
              <a:off x="3917340" y="3000335"/>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69" name="Pfeil: nach unten 68">
              <a:extLst>
                <a:ext uri="{FF2B5EF4-FFF2-40B4-BE49-F238E27FC236}">
                  <a16:creationId xmlns:a16="http://schemas.microsoft.com/office/drawing/2014/main" id="{F3299DC9-9A8D-53CB-3B66-0D9B6D249022}"/>
                </a:ext>
              </a:extLst>
            </p:cNvPr>
            <p:cNvSpPr/>
            <p:nvPr/>
          </p:nvSpPr>
          <p:spPr>
            <a:xfrm rot="16200000">
              <a:off x="3924018" y="3376398"/>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70" name="Pfeil: nach unten 69">
              <a:extLst>
                <a:ext uri="{FF2B5EF4-FFF2-40B4-BE49-F238E27FC236}">
                  <a16:creationId xmlns:a16="http://schemas.microsoft.com/office/drawing/2014/main" id="{2C9DC936-0420-D5B0-EE07-3478167C196C}"/>
                </a:ext>
              </a:extLst>
            </p:cNvPr>
            <p:cNvSpPr/>
            <p:nvPr/>
          </p:nvSpPr>
          <p:spPr>
            <a:xfrm rot="16200000">
              <a:off x="3924018" y="3857969"/>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
          <p:nvSpPr>
            <p:cNvPr id="71" name="Pfeil: nach unten 70">
              <a:extLst>
                <a:ext uri="{FF2B5EF4-FFF2-40B4-BE49-F238E27FC236}">
                  <a16:creationId xmlns:a16="http://schemas.microsoft.com/office/drawing/2014/main" id="{DD684CE2-9EF1-A402-D1B0-D384C76204C6}"/>
                </a:ext>
              </a:extLst>
            </p:cNvPr>
            <p:cNvSpPr/>
            <p:nvPr/>
          </p:nvSpPr>
          <p:spPr>
            <a:xfrm rot="16200000">
              <a:off x="3931737" y="4265816"/>
              <a:ext cx="164979" cy="2701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grpSp>
      <p:sp>
        <p:nvSpPr>
          <p:cNvPr id="73" name="Pfeil: nach unten 72">
            <a:extLst>
              <a:ext uri="{FF2B5EF4-FFF2-40B4-BE49-F238E27FC236}">
                <a16:creationId xmlns:a16="http://schemas.microsoft.com/office/drawing/2014/main" id="{89B8B342-BE41-650E-D344-5FEE57B1E9CE}"/>
              </a:ext>
            </a:extLst>
          </p:cNvPr>
          <p:cNvSpPr/>
          <p:nvPr/>
        </p:nvSpPr>
        <p:spPr>
          <a:xfrm rot="10800000">
            <a:off x="5186994" y="2275184"/>
            <a:ext cx="164979" cy="270182"/>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21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736C4-297C-1722-EED2-D00BBBE42F46}"/>
              </a:ext>
            </a:extLst>
          </p:cNvPr>
          <p:cNvSpPr>
            <a:spLocks noGrp="1"/>
          </p:cNvSpPr>
          <p:nvPr>
            <p:ph type="title"/>
          </p:nvPr>
        </p:nvSpPr>
        <p:spPr/>
        <p:txBody>
          <a:bodyPr>
            <a:normAutofit fontScale="90000"/>
          </a:bodyPr>
          <a:lstStyle/>
          <a:p>
            <a:r>
              <a:rPr lang="de-DE"/>
              <a:t>🚗Mobilität: Verkehr vs Speicher</a:t>
            </a:r>
            <a:endParaRPr lang="de-AT"/>
          </a:p>
        </p:txBody>
      </p:sp>
      <p:sp>
        <p:nvSpPr>
          <p:cNvPr id="3" name="Inhaltsplatzhalter 2">
            <a:extLst>
              <a:ext uri="{FF2B5EF4-FFF2-40B4-BE49-F238E27FC236}">
                <a16:creationId xmlns:a16="http://schemas.microsoft.com/office/drawing/2014/main" id="{031C819A-6625-055C-8F4E-33D819B90F3F}"/>
              </a:ext>
            </a:extLst>
          </p:cNvPr>
          <p:cNvSpPr>
            <a:spLocks noGrp="1"/>
          </p:cNvSpPr>
          <p:nvPr>
            <p:ph idx="1"/>
          </p:nvPr>
        </p:nvSpPr>
        <p:spPr>
          <a:xfrm>
            <a:off x="239712" y="1219200"/>
            <a:ext cx="5968174" cy="5242560"/>
          </a:xfrm>
        </p:spPr>
        <p:txBody>
          <a:bodyPr/>
          <a:lstStyle/>
          <a:p>
            <a:r>
              <a:rPr lang="de-DE"/>
              <a:t>Speicher = Cars * specific cap</a:t>
            </a:r>
          </a:p>
          <a:p>
            <a:endParaRPr lang="de-DE"/>
          </a:p>
          <a:p>
            <a:pPr lvl="1"/>
            <a:endParaRPr lang="de-AT"/>
          </a:p>
        </p:txBody>
      </p:sp>
      <p:grpSp>
        <p:nvGrpSpPr>
          <p:cNvPr id="7" name="Gruppieren 6">
            <a:extLst>
              <a:ext uri="{FF2B5EF4-FFF2-40B4-BE49-F238E27FC236}">
                <a16:creationId xmlns:a16="http://schemas.microsoft.com/office/drawing/2014/main" id="{D6063F0E-C759-A0E6-4DAF-3C689B4DEC69}"/>
              </a:ext>
            </a:extLst>
          </p:cNvPr>
          <p:cNvGrpSpPr/>
          <p:nvPr/>
        </p:nvGrpSpPr>
        <p:grpSpPr>
          <a:xfrm>
            <a:off x="6736829" y="2291012"/>
            <a:ext cx="2186327" cy="1949891"/>
            <a:chOff x="5977890" y="2044737"/>
            <a:chExt cx="2186327" cy="1949891"/>
          </a:xfrm>
        </p:grpSpPr>
        <p:sp>
          <p:nvSpPr>
            <p:cNvPr id="49" name="Rechteck 48">
              <a:extLst>
                <a:ext uri="{FF2B5EF4-FFF2-40B4-BE49-F238E27FC236}">
                  <a16:creationId xmlns:a16="http://schemas.microsoft.com/office/drawing/2014/main" id="{4BE20546-C004-4C52-4039-1E388A520BC6}"/>
                </a:ext>
              </a:extLst>
            </p:cNvPr>
            <p:cNvSpPr/>
            <p:nvPr/>
          </p:nvSpPr>
          <p:spPr>
            <a:xfrm>
              <a:off x="6104941" y="2306347"/>
              <a:ext cx="644156" cy="3771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1" name="Rechteck 50">
              <a:extLst>
                <a:ext uri="{FF2B5EF4-FFF2-40B4-BE49-F238E27FC236}">
                  <a16:creationId xmlns:a16="http://schemas.microsoft.com/office/drawing/2014/main" id="{A1907E7B-0290-47AE-F5BC-E9A87F521B0D}"/>
                </a:ext>
              </a:extLst>
            </p:cNvPr>
            <p:cNvSpPr/>
            <p:nvPr/>
          </p:nvSpPr>
          <p:spPr>
            <a:xfrm>
              <a:off x="6937652" y="2306347"/>
              <a:ext cx="644156" cy="375257"/>
            </a:xfrm>
            <a:prstGeom prst="rect">
              <a:avLst/>
            </a:prstGeom>
            <a:pattFill prst="wdUpDiag">
              <a:fgClr>
                <a:schemeClr val="accent4"/>
              </a:fgClr>
              <a:bgClr>
                <a:schemeClr val="bg1"/>
              </a:bgClr>
            </a:patt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2" name="Rechteck 51">
              <a:extLst>
                <a:ext uri="{FF2B5EF4-FFF2-40B4-BE49-F238E27FC236}">
                  <a16:creationId xmlns:a16="http://schemas.microsoft.com/office/drawing/2014/main" id="{3115838C-DDC6-776B-07E3-33F4DDEC5F77}"/>
                </a:ext>
              </a:extLst>
            </p:cNvPr>
            <p:cNvSpPr/>
            <p:nvPr/>
          </p:nvSpPr>
          <p:spPr>
            <a:xfrm>
              <a:off x="6104941" y="2745268"/>
              <a:ext cx="330541" cy="377126"/>
            </a:xfrm>
            <a:prstGeom prst="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3" name="Rechteck 52">
              <a:extLst>
                <a:ext uri="{FF2B5EF4-FFF2-40B4-BE49-F238E27FC236}">
                  <a16:creationId xmlns:a16="http://schemas.microsoft.com/office/drawing/2014/main" id="{B5AC9DDC-5A97-9C63-BD2D-D0B738F5E299}"/>
                </a:ext>
              </a:extLst>
            </p:cNvPr>
            <p:cNvSpPr/>
            <p:nvPr/>
          </p:nvSpPr>
          <p:spPr>
            <a:xfrm>
              <a:off x="6937652" y="2745268"/>
              <a:ext cx="935179" cy="375257"/>
            </a:xfrm>
            <a:prstGeom prst="rect">
              <a:avLst/>
            </a:prstGeom>
            <a:pattFill prst="wdUpDiag">
              <a:fgClr>
                <a:srgbClr val="00B0F0"/>
              </a:fgClr>
              <a:bgClr>
                <a:schemeClr val="bg1"/>
              </a:bgClr>
            </a:patt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6" name="Rechteck 55">
              <a:extLst>
                <a:ext uri="{FF2B5EF4-FFF2-40B4-BE49-F238E27FC236}">
                  <a16:creationId xmlns:a16="http://schemas.microsoft.com/office/drawing/2014/main" id="{FF2EBF26-1502-DA5A-9180-A7C3B5CADB40}"/>
                </a:ext>
              </a:extLst>
            </p:cNvPr>
            <p:cNvSpPr/>
            <p:nvPr/>
          </p:nvSpPr>
          <p:spPr>
            <a:xfrm>
              <a:off x="6104941" y="3182319"/>
              <a:ext cx="45719" cy="377126"/>
            </a:xfrm>
            <a:prstGeom prst="rect">
              <a:avLst/>
            </a:prstGeom>
            <a:solidFill>
              <a:schemeClr val="tx2"/>
            </a:solid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p>
          </p:txBody>
        </p:sp>
        <p:sp>
          <p:nvSpPr>
            <p:cNvPr id="57" name="Rechteck 56">
              <a:extLst>
                <a:ext uri="{FF2B5EF4-FFF2-40B4-BE49-F238E27FC236}">
                  <a16:creationId xmlns:a16="http://schemas.microsoft.com/office/drawing/2014/main" id="{15E67D80-C836-5C33-99B2-A4F0049B4CE4}"/>
                </a:ext>
              </a:extLst>
            </p:cNvPr>
            <p:cNvSpPr/>
            <p:nvPr/>
          </p:nvSpPr>
          <p:spPr>
            <a:xfrm>
              <a:off x="6937652" y="3182319"/>
              <a:ext cx="1226565" cy="375257"/>
            </a:xfrm>
            <a:prstGeom prst="rect">
              <a:avLst/>
            </a:prstGeom>
            <a:pattFill prst="wdUpDiag">
              <a:fgClr>
                <a:schemeClr val="tx2"/>
              </a:fgClr>
              <a:bgClr>
                <a:schemeClr val="bg1"/>
              </a:bgClr>
            </a:pattFill>
            <a:ln>
              <a:solidFill>
                <a:schemeClr val="tx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9" name="Rechteck 58">
              <a:extLst>
                <a:ext uri="{FF2B5EF4-FFF2-40B4-BE49-F238E27FC236}">
                  <a16:creationId xmlns:a16="http://schemas.microsoft.com/office/drawing/2014/main" id="{881ED3E3-6DBD-73C9-8C5D-8D18EFF178C1}"/>
                </a:ext>
              </a:extLst>
            </p:cNvPr>
            <p:cNvSpPr/>
            <p:nvPr/>
          </p:nvSpPr>
          <p:spPr>
            <a:xfrm>
              <a:off x="6937652" y="3619371"/>
              <a:ext cx="1065351" cy="375257"/>
            </a:xfrm>
            <a:prstGeom prst="rect">
              <a:avLst/>
            </a:prstGeom>
            <a:pattFill prst="wdUpDiag">
              <a:fgClr>
                <a:schemeClr val="accent6"/>
              </a:fgClr>
              <a:bgClr>
                <a:schemeClr val="bg1"/>
              </a:bgClr>
            </a:patt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60" name="Rechteck 59">
              <a:extLst>
                <a:ext uri="{FF2B5EF4-FFF2-40B4-BE49-F238E27FC236}">
                  <a16:creationId xmlns:a16="http://schemas.microsoft.com/office/drawing/2014/main" id="{58F9B8A9-FA9F-1BFA-A1BA-A9841E34CCFF}"/>
                </a:ext>
              </a:extLst>
            </p:cNvPr>
            <p:cNvSpPr/>
            <p:nvPr/>
          </p:nvSpPr>
          <p:spPr>
            <a:xfrm>
              <a:off x="6104941" y="3619371"/>
              <a:ext cx="227890" cy="375257"/>
            </a:xfrm>
            <a:prstGeom prst="rect">
              <a:avLst/>
            </a:prstGeom>
            <a:solidFill>
              <a:schemeClr val="accent6"/>
            </a:solidFill>
            <a:ln>
              <a:solidFill>
                <a:schemeClr val="accent6">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AT" sz="1600">
                <a:solidFill>
                  <a:schemeClr val="bg2">
                    <a:lumMod val="25000"/>
                  </a:schemeClr>
                </a:solidFill>
              </a:endParaRPr>
            </a:p>
          </p:txBody>
        </p:sp>
        <p:sp>
          <p:nvSpPr>
            <p:cNvPr id="5" name="Textfeld 4">
              <a:extLst>
                <a:ext uri="{FF2B5EF4-FFF2-40B4-BE49-F238E27FC236}">
                  <a16:creationId xmlns:a16="http://schemas.microsoft.com/office/drawing/2014/main" id="{55858A96-314E-3BA9-12B7-1B12EF0FE841}"/>
                </a:ext>
              </a:extLst>
            </p:cNvPr>
            <p:cNvSpPr txBox="1"/>
            <p:nvPr/>
          </p:nvSpPr>
          <p:spPr>
            <a:xfrm>
              <a:off x="5977890" y="2044737"/>
              <a:ext cx="95976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Zielverkehr</a:t>
              </a:r>
              <a:endParaRPr lang="de-AT" sz="1100"/>
            </a:p>
          </p:txBody>
        </p:sp>
        <p:sp>
          <p:nvSpPr>
            <p:cNvPr id="6" name="Textfeld 5">
              <a:extLst>
                <a:ext uri="{FF2B5EF4-FFF2-40B4-BE49-F238E27FC236}">
                  <a16:creationId xmlns:a16="http://schemas.microsoft.com/office/drawing/2014/main" id="{2D5F853B-E5EC-DD3E-AA59-57739D851539}"/>
                </a:ext>
              </a:extLst>
            </p:cNvPr>
            <p:cNvSpPr txBox="1"/>
            <p:nvPr/>
          </p:nvSpPr>
          <p:spPr>
            <a:xfrm>
              <a:off x="6830335" y="2044737"/>
              <a:ext cx="1333882" cy="261610"/>
            </a:xfrm>
            <a:prstGeom prst="rect">
              <a:avLst/>
            </a:prstGeom>
            <a:noFill/>
          </p:spPr>
          <p:txBody>
            <a:bodyPr wrap="square">
              <a:spAutoFit/>
            </a:bodyPr>
            <a:lstStyle/>
            <a:p>
              <a:r>
                <a:rPr kumimoji="0" lang="en-GB" sz="1100" b="0" i="0" u="none" strike="noStrike" kern="1200" cap="none" spc="0" normalizeH="0" baseline="0" noProof="0">
                  <a:ln>
                    <a:noFill/>
                  </a:ln>
                  <a:solidFill>
                    <a:srgbClr val="0070C0"/>
                  </a:solidFill>
                  <a:effectLst/>
                  <a:uLnTx/>
                  <a:uFillTx/>
                  <a:latin typeface="Bahnschrift" panose="020B0502040204020203" pitchFamily="34" charset="0"/>
                  <a:ea typeface="+mn-ea"/>
                  <a:cs typeface="+mn-cs"/>
                </a:rPr>
                <a:t>Anderer Verkehr</a:t>
              </a:r>
              <a:endParaRPr lang="de-AT" sz="1100"/>
            </a:p>
          </p:txBody>
        </p:sp>
      </p:grpSp>
      <p:sp>
        <p:nvSpPr>
          <p:cNvPr id="8" name="Sprechblase: rechteckig mit abgerundeten Ecken 7">
            <a:extLst>
              <a:ext uri="{FF2B5EF4-FFF2-40B4-BE49-F238E27FC236}">
                <a16:creationId xmlns:a16="http://schemas.microsoft.com/office/drawing/2014/main" id="{9390B5F7-0F04-36B2-E4CD-BBDC6C5DB196}"/>
              </a:ext>
            </a:extLst>
          </p:cNvPr>
          <p:cNvSpPr/>
          <p:nvPr/>
        </p:nvSpPr>
        <p:spPr>
          <a:xfrm>
            <a:off x="6261544" y="1616070"/>
            <a:ext cx="1432561" cy="568674"/>
          </a:xfrm>
          <a:prstGeom prst="wedgeRoundRectCallout">
            <a:avLst>
              <a:gd name="adj1" fmla="val 9919"/>
              <a:gd name="adj2" fmla="val 773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t>Muss gedeckt und  bilanziert werden, mit Gutschrift</a:t>
            </a:r>
            <a:endParaRPr lang="de-AT" sz="1200"/>
          </a:p>
        </p:txBody>
      </p:sp>
      <p:sp>
        <p:nvSpPr>
          <p:cNvPr id="9" name="Sprechblase: rechteckig mit abgerundeten Ecken 8">
            <a:extLst>
              <a:ext uri="{FF2B5EF4-FFF2-40B4-BE49-F238E27FC236}">
                <a16:creationId xmlns:a16="http://schemas.microsoft.com/office/drawing/2014/main" id="{159AE93C-EA76-C739-6CFE-A0AECE24088D}"/>
              </a:ext>
            </a:extLst>
          </p:cNvPr>
          <p:cNvSpPr/>
          <p:nvPr/>
        </p:nvSpPr>
        <p:spPr>
          <a:xfrm>
            <a:off x="7902338" y="1061021"/>
            <a:ext cx="1899202" cy="1074420"/>
          </a:xfrm>
          <a:prstGeom prst="wedgeRoundRectCallout">
            <a:avLst>
              <a:gd name="adj1" fmla="val -38724"/>
              <a:gd name="adj2" fmla="val 639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Kann „besser als mit Netzstrom mitgedeckt werden“</a:t>
            </a:r>
            <a:endParaRPr lang="de-AT"/>
          </a:p>
        </p:txBody>
      </p:sp>
      <p:grpSp>
        <p:nvGrpSpPr>
          <p:cNvPr id="4" name="Gruppieren 3">
            <a:extLst>
              <a:ext uri="{FF2B5EF4-FFF2-40B4-BE49-F238E27FC236}">
                <a16:creationId xmlns:a16="http://schemas.microsoft.com/office/drawing/2014/main" id="{2A1062F2-0368-2FA6-128D-C9949C3241DC}"/>
              </a:ext>
            </a:extLst>
          </p:cNvPr>
          <p:cNvGrpSpPr/>
          <p:nvPr/>
        </p:nvGrpSpPr>
        <p:grpSpPr>
          <a:xfrm>
            <a:off x="9627863" y="36251"/>
            <a:ext cx="2870062" cy="1184226"/>
            <a:chOff x="6757802" y="701722"/>
            <a:chExt cx="2870062" cy="1184226"/>
          </a:xfrm>
        </p:grpSpPr>
        <p:sp>
          <p:nvSpPr>
            <p:cNvPr id="10" name="Band: nach unten gekippt 9">
              <a:extLst>
                <a:ext uri="{FF2B5EF4-FFF2-40B4-BE49-F238E27FC236}">
                  <a16:creationId xmlns:a16="http://schemas.microsoft.com/office/drawing/2014/main" id="{838F7BE8-7A1F-0021-86C4-822ED6BA5FB5}"/>
                </a:ext>
              </a:extLst>
            </p:cNvPr>
            <p:cNvSpPr/>
            <p:nvPr/>
          </p:nvSpPr>
          <p:spPr>
            <a:xfrm>
              <a:off x="7005512" y="1302776"/>
              <a:ext cx="2404606" cy="540298"/>
            </a:xfrm>
            <a:prstGeom prst="ribbon">
              <a:avLst>
                <a:gd name="adj1" fmla="val 19017"/>
                <a:gd name="adj2" fmla="val 75000"/>
              </a:avLst>
            </a:prstGeom>
            <a:solidFill>
              <a:srgbClr val="71C2FF"/>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B04066D5-DD1A-7A75-094E-5000293456E6}"/>
                </a:ext>
              </a:extLst>
            </p:cNvPr>
            <p:cNvSpPr/>
            <p:nvPr/>
          </p:nvSpPr>
          <p:spPr>
            <a:xfrm>
              <a:off x="6757802" y="1424283"/>
              <a:ext cx="2870062"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Positive Energy District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with mobility </a:t>
              </a:r>
            </a:p>
          </p:txBody>
        </p:sp>
        <p:grpSp>
          <p:nvGrpSpPr>
            <p:cNvPr id="12" name="Gruppieren 11">
              <a:extLst>
                <a:ext uri="{FF2B5EF4-FFF2-40B4-BE49-F238E27FC236}">
                  <a16:creationId xmlns:a16="http://schemas.microsoft.com/office/drawing/2014/main" id="{9E8A1F65-12B0-D13D-95A0-2EB11C902C27}"/>
                </a:ext>
              </a:extLst>
            </p:cNvPr>
            <p:cNvGrpSpPr/>
            <p:nvPr/>
          </p:nvGrpSpPr>
          <p:grpSpPr>
            <a:xfrm>
              <a:off x="7815229" y="701722"/>
              <a:ext cx="785172" cy="778492"/>
              <a:chOff x="4399640" y="1160186"/>
              <a:chExt cx="785172" cy="778492"/>
            </a:xfrm>
            <a:effectLst>
              <a:outerShdw blurRad="50800" dist="38100" dir="2700000" algn="tl" rotWithShape="0">
                <a:prstClr val="black">
                  <a:alpha val="40000"/>
                </a:prstClr>
              </a:outerShdw>
            </a:effectLst>
          </p:grpSpPr>
          <p:sp>
            <p:nvSpPr>
              <p:cNvPr id="13" name="Stern: 10 Zacken 12">
                <a:extLst>
                  <a:ext uri="{FF2B5EF4-FFF2-40B4-BE49-F238E27FC236}">
                    <a16:creationId xmlns:a16="http://schemas.microsoft.com/office/drawing/2014/main" id="{45FAD63C-2D19-1AB7-07FE-9ABE25176AD8}"/>
                  </a:ext>
                </a:extLst>
              </p:cNvPr>
              <p:cNvSpPr/>
              <p:nvPr/>
            </p:nvSpPr>
            <p:spPr>
              <a:xfrm>
                <a:off x="4399640" y="1160186"/>
                <a:ext cx="785172" cy="778492"/>
              </a:xfrm>
              <a:prstGeom prst="star10">
                <a:avLst>
                  <a:gd name="adj" fmla="val 44491"/>
                  <a:gd name="hf" fmla="val 105146"/>
                </a:avLst>
              </a:prstGeom>
              <a:solidFill>
                <a:srgbClr val="1D9EFF"/>
              </a:solidFill>
              <a:ln w="19050">
                <a:solidFill>
                  <a:srgbClr val="0081E2"/>
                </a:solidFill>
              </a:ln>
              <a:effectLst>
                <a:innerShdw blurRad="63500" dist="50800" dir="13500000">
                  <a:srgbClr val="71C2FF">
                    <a:alpha val="77000"/>
                  </a:srgbClr>
                </a:inn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Zehneck 13">
                <a:extLst>
                  <a:ext uri="{FF2B5EF4-FFF2-40B4-BE49-F238E27FC236}">
                    <a16:creationId xmlns:a16="http://schemas.microsoft.com/office/drawing/2014/main" id="{652756B5-F0D9-2B36-E580-023D82E20F34}"/>
                  </a:ext>
                </a:extLst>
              </p:cNvPr>
              <p:cNvSpPr/>
              <p:nvPr/>
            </p:nvSpPr>
            <p:spPr>
              <a:xfrm>
                <a:off x="4477894" y="1237287"/>
                <a:ext cx="620528" cy="620530"/>
              </a:xfrm>
              <a:prstGeom prst="decagon">
                <a:avLst/>
              </a:prstGeom>
              <a:solidFill>
                <a:srgbClr val="FFC000"/>
              </a:solidFill>
              <a:ln>
                <a:solidFill>
                  <a:srgbClr val="F59C00"/>
                </a:solidFill>
              </a:ln>
              <a:effectLst>
                <a:innerShdw blurRad="63500" dist="50800" dir="13500000">
                  <a:schemeClr val="accent4">
                    <a:lumMod val="20000"/>
                    <a:lumOff val="80000"/>
                    <a:alpha val="72000"/>
                  </a:schemeClr>
                </a:inn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uilding5" descr="{&quot;Key&quot;:&quot;POWER_USER_SHAPE_ICON&quot;,&quot;Value&quot;:&quot;POWER_USER_SHAPE_ICON_STYLE_1&quot;}">
                <a:extLst>
                  <a:ext uri="{FF2B5EF4-FFF2-40B4-BE49-F238E27FC236}">
                    <a16:creationId xmlns:a16="http://schemas.microsoft.com/office/drawing/2014/main" id="{691DB30F-BDCF-6551-139C-86C4526970B5}"/>
                  </a:ext>
                </a:extLst>
              </p:cNvPr>
              <p:cNvSpPr>
                <a:spLocks noChangeAspect="1" noEditPoints="1"/>
              </p:cNvSpPr>
              <p:nvPr>
                <p:custDataLst>
                  <p:tags r:id="rId1"/>
                </p:custDataLst>
              </p:nvPr>
            </p:nvSpPr>
            <p:spPr bwMode="auto">
              <a:xfrm>
                <a:off x="4550947" y="1318362"/>
                <a:ext cx="461320" cy="410937"/>
              </a:xfrm>
              <a:custGeom>
                <a:avLst/>
                <a:gdLst>
                  <a:gd name="T0" fmla="*/ 915 w 1250"/>
                  <a:gd name="T1" fmla="*/ 250 h 1187"/>
                  <a:gd name="T2" fmla="*/ 915 w 1250"/>
                  <a:gd name="T3" fmla="*/ 1053 h 1187"/>
                  <a:gd name="T4" fmla="*/ 848 w 1250"/>
                  <a:gd name="T5" fmla="*/ 1053 h 1187"/>
                  <a:gd name="T6" fmla="*/ 850 w 1250"/>
                  <a:gd name="T7" fmla="*/ 0 h 1187"/>
                  <a:gd name="T8" fmla="*/ 448 w 1250"/>
                  <a:gd name="T9" fmla="*/ 0 h 1187"/>
                  <a:gd name="T10" fmla="*/ 446 w 1250"/>
                  <a:gd name="T11" fmla="*/ 1053 h 1187"/>
                  <a:gd name="T12" fmla="*/ 379 w 1250"/>
                  <a:gd name="T13" fmla="*/ 1053 h 1187"/>
                  <a:gd name="T14" fmla="*/ 379 w 1250"/>
                  <a:gd name="T15" fmla="*/ 361 h 1187"/>
                  <a:gd name="T16" fmla="*/ 0 w 1250"/>
                  <a:gd name="T17" fmla="*/ 361 h 1187"/>
                  <a:gd name="T18" fmla="*/ 0 w 1250"/>
                  <a:gd name="T19" fmla="*/ 1187 h 1187"/>
                  <a:gd name="T20" fmla="*/ 1250 w 1250"/>
                  <a:gd name="T21" fmla="*/ 1187 h 1187"/>
                  <a:gd name="T22" fmla="*/ 1250 w 1250"/>
                  <a:gd name="T23" fmla="*/ 250 h 1187"/>
                  <a:gd name="T24" fmla="*/ 915 w 1250"/>
                  <a:gd name="T25" fmla="*/ 250 h 1187"/>
                  <a:gd name="T26" fmla="*/ 982 w 1250"/>
                  <a:gd name="T27" fmla="*/ 339 h 1187"/>
                  <a:gd name="T28" fmla="*/ 1183 w 1250"/>
                  <a:gd name="T29" fmla="*/ 339 h 1187"/>
                  <a:gd name="T30" fmla="*/ 1183 w 1250"/>
                  <a:gd name="T31" fmla="*/ 584 h 1187"/>
                  <a:gd name="T32" fmla="*/ 982 w 1250"/>
                  <a:gd name="T33" fmla="*/ 584 h 1187"/>
                  <a:gd name="T34" fmla="*/ 982 w 1250"/>
                  <a:gd name="T35" fmla="*/ 339 h 1187"/>
                  <a:gd name="T36" fmla="*/ 982 w 1250"/>
                  <a:gd name="T37" fmla="*/ 674 h 1187"/>
                  <a:gd name="T38" fmla="*/ 1183 w 1250"/>
                  <a:gd name="T39" fmla="*/ 674 h 1187"/>
                  <a:gd name="T40" fmla="*/ 1183 w 1250"/>
                  <a:gd name="T41" fmla="*/ 919 h 1187"/>
                  <a:gd name="T42" fmla="*/ 982 w 1250"/>
                  <a:gd name="T43" fmla="*/ 919 h 1187"/>
                  <a:gd name="T44" fmla="*/ 982 w 1250"/>
                  <a:gd name="T45" fmla="*/ 674 h 1187"/>
                  <a:gd name="T46" fmla="*/ 513 w 1250"/>
                  <a:gd name="T47" fmla="*/ 71 h 1187"/>
                  <a:gd name="T48" fmla="*/ 781 w 1250"/>
                  <a:gd name="T49" fmla="*/ 71 h 1187"/>
                  <a:gd name="T50" fmla="*/ 781 w 1250"/>
                  <a:gd name="T51" fmla="*/ 183 h 1187"/>
                  <a:gd name="T52" fmla="*/ 513 w 1250"/>
                  <a:gd name="T53" fmla="*/ 183 h 1187"/>
                  <a:gd name="T54" fmla="*/ 513 w 1250"/>
                  <a:gd name="T55" fmla="*/ 71 h 1187"/>
                  <a:gd name="T56" fmla="*/ 513 w 1250"/>
                  <a:gd name="T57" fmla="*/ 294 h 1187"/>
                  <a:gd name="T58" fmla="*/ 781 w 1250"/>
                  <a:gd name="T59" fmla="*/ 294 h 1187"/>
                  <a:gd name="T60" fmla="*/ 781 w 1250"/>
                  <a:gd name="T61" fmla="*/ 406 h 1187"/>
                  <a:gd name="T62" fmla="*/ 513 w 1250"/>
                  <a:gd name="T63" fmla="*/ 406 h 1187"/>
                  <a:gd name="T64" fmla="*/ 513 w 1250"/>
                  <a:gd name="T65" fmla="*/ 294 h 1187"/>
                  <a:gd name="T66" fmla="*/ 513 w 1250"/>
                  <a:gd name="T67" fmla="*/ 517 h 1187"/>
                  <a:gd name="T68" fmla="*/ 781 w 1250"/>
                  <a:gd name="T69" fmla="*/ 517 h 1187"/>
                  <a:gd name="T70" fmla="*/ 781 w 1250"/>
                  <a:gd name="T71" fmla="*/ 629 h 1187"/>
                  <a:gd name="T72" fmla="*/ 513 w 1250"/>
                  <a:gd name="T73" fmla="*/ 629 h 1187"/>
                  <a:gd name="T74" fmla="*/ 513 w 1250"/>
                  <a:gd name="T75" fmla="*/ 517 h 1187"/>
                  <a:gd name="T76" fmla="*/ 513 w 1250"/>
                  <a:gd name="T77" fmla="*/ 741 h 1187"/>
                  <a:gd name="T78" fmla="*/ 781 w 1250"/>
                  <a:gd name="T79" fmla="*/ 741 h 1187"/>
                  <a:gd name="T80" fmla="*/ 781 w 1250"/>
                  <a:gd name="T81" fmla="*/ 852 h 1187"/>
                  <a:gd name="T82" fmla="*/ 513 w 1250"/>
                  <a:gd name="T83" fmla="*/ 852 h 1187"/>
                  <a:gd name="T84" fmla="*/ 513 w 1250"/>
                  <a:gd name="T85" fmla="*/ 741 h 1187"/>
                  <a:gd name="T86" fmla="*/ 67 w 1250"/>
                  <a:gd name="T87" fmla="*/ 450 h 1187"/>
                  <a:gd name="T88" fmla="*/ 156 w 1250"/>
                  <a:gd name="T89" fmla="*/ 450 h 1187"/>
                  <a:gd name="T90" fmla="*/ 156 w 1250"/>
                  <a:gd name="T91" fmla="*/ 607 h 1187"/>
                  <a:gd name="T92" fmla="*/ 67 w 1250"/>
                  <a:gd name="T93" fmla="*/ 607 h 1187"/>
                  <a:gd name="T94" fmla="*/ 67 w 1250"/>
                  <a:gd name="T95" fmla="*/ 450 h 1187"/>
                  <a:gd name="T96" fmla="*/ 223 w 1250"/>
                  <a:gd name="T97" fmla="*/ 450 h 1187"/>
                  <a:gd name="T98" fmla="*/ 313 w 1250"/>
                  <a:gd name="T99" fmla="*/ 450 h 1187"/>
                  <a:gd name="T100" fmla="*/ 313 w 1250"/>
                  <a:gd name="T101" fmla="*/ 607 h 1187"/>
                  <a:gd name="T102" fmla="*/ 223 w 1250"/>
                  <a:gd name="T103" fmla="*/ 607 h 1187"/>
                  <a:gd name="T104" fmla="*/ 223 w 1250"/>
                  <a:gd name="T105" fmla="*/ 450 h 1187"/>
                  <a:gd name="T106" fmla="*/ 67 w 1250"/>
                  <a:gd name="T107" fmla="*/ 718 h 1187"/>
                  <a:gd name="T108" fmla="*/ 156 w 1250"/>
                  <a:gd name="T109" fmla="*/ 718 h 1187"/>
                  <a:gd name="T110" fmla="*/ 156 w 1250"/>
                  <a:gd name="T111" fmla="*/ 875 h 1187"/>
                  <a:gd name="T112" fmla="*/ 67 w 1250"/>
                  <a:gd name="T113" fmla="*/ 875 h 1187"/>
                  <a:gd name="T114" fmla="*/ 67 w 1250"/>
                  <a:gd name="T115" fmla="*/ 718 h 1187"/>
                  <a:gd name="T116" fmla="*/ 223 w 1250"/>
                  <a:gd name="T117" fmla="*/ 718 h 1187"/>
                  <a:gd name="T118" fmla="*/ 313 w 1250"/>
                  <a:gd name="T119" fmla="*/ 718 h 1187"/>
                  <a:gd name="T120" fmla="*/ 313 w 1250"/>
                  <a:gd name="T121" fmla="*/ 875 h 1187"/>
                  <a:gd name="T122" fmla="*/ 223 w 1250"/>
                  <a:gd name="T123" fmla="*/ 875 h 1187"/>
                  <a:gd name="T124" fmla="*/ 223 w 1250"/>
                  <a:gd name="T125" fmla="*/ 718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0" h="1187">
                    <a:moveTo>
                      <a:pt x="915" y="250"/>
                    </a:moveTo>
                    <a:lnTo>
                      <a:pt x="915" y="1053"/>
                    </a:lnTo>
                    <a:lnTo>
                      <a:pt x="848" y="1053"/>
                    </a:lnTo>
                    <a:lnTo>
                      <a:pt x="850" y="0"/>
                    </a:lnTo>
                    <a:lnTo>
                      <a:pt x="448" y="0"/>
                    </a:lnTo>
                    <a:lnTo>
                      <a:pt x="446" y="1053"/>
                    </a:lnTo>
                    <a:lnTo>
                      <a:pt x="379" y="1053"/>
                    </a:lnTo>
                    <a:lnTo>
                      <a:pt x="379" y="361"/>
                    </a:lnTo>
                    <a:lnTo>
                      <a:pt x="0" y="361"/>
                    </a:lnTo>
                    <a:lnTo>
                      <a:pt x="0" y="1187"/>
                    </a:lnTo>
                    <a:lnTo>
                      <a:pt x="1250" y="1187"/>
                    </a:lnTo>
                    <a:lnTo>
                      <a:pt x="1250" y="250"/>
                    </a:lnTo>
                    <a:lnTo>
                      <a:pt x="915" y="250"/>
                    </a:lnTo>
                    <a:close/>
                    <a:moveTo>
                      <a:pt x="982" y="339"/>
                    </a:moveTo>
                    <a:lnTo>
                      <a:pt x="1183" y="339"/>
                    </a:lnTo>
                    <a:lnTo>
                      <a:pt x="1183" y="584"/>
                    </a:lnTo>
                    <a:lnTo>
                      <a:pt x="982" y="584"/>
                    </a:lnTo>
                    <a:lnTo>
                      <a:pt x="982" y="339"/>
                    </a:lnTo>
                    <a:close/>
                    <a:moveTo>
                      <a:pt x="982" y="674"/>
                    </a:moveTo>
                    <a:lnTo>
                      <a:pt x="1183" y="674"/>
                    </a:lnTo>
                    <a:lnTo>
                      <a:pt x="1183" y="919"/>
                    </a:lnTo>
                    <a:lnTo>
                      <a:pt x="982" y="919"/>
                    </a:lnTo>
                    <a:lnTo>
                      <a:pt x="982" y="674"/>
                    </a:lnTo>
                    <a:close/>
                    <a:moveTo>
                      <a:pt x="513" y="71"/>
                    </a:moveTo>
                    <a:lnTo>
                      <a:pt x="781" y="71"/>
                    </a:lnTo>
                    <a:lnTo>
                      <a:pt x="781" y="183"/>
                    </a:lnTo>
                    <a:lnTo>
                      <a:pt x="513" y="183"/>
                    </a:lnTo>
                    <a:lnTo>
                      <a:pt x="513" y="71"/>
                    </a:lnTo>
                    <a:close/>
                    <a:moveTo>
                      <a:pt x="513" y="294"/>
                    </a:moveTo>
                    <a:lnTo>
                      <a:pt x="781" y="294"/>
                    </a:lnTo>
                    <a:lnTo>
                      <a:pt x="781" y="406"/>
                    </a:lnTo>
                    <a:lnTo>
                      <a:pt x="513" y="406"/>
                    </a:lnTo>
                    <a:lnTo>
                      <a:pt x="513" y="294"/>
                    </a:lnTo>
                    <a:close/>
                    <a:moveTo>
                      <a:pt x="513" y="517"/>
                    </a:moveTo>
                    <a:lnTo>
                      <a:pt x="781" y="517"/>
                    </a:lnTo>
                    <a:lnTo>
                      <a:pt x="781" y="629"/>
                    </a:lnTo>
                    <a:lnTo>
                      <a:pt x="513" y="629"/>
                    </a:lnTo>
                    <a:lnTo>
                      <a:pt x="513" y="517"/>
                    </a:lnTo>
                    <a:close/>
                    <a:moveTo>
                      <a:pt x="513" y="741"/>
                    </a:moveTo>
                    <a:lnTo>
                      <a:pt x="781" y="741"/>
                    </a:lnTo>
                    <a:lnTo>
                      <a:pt x="781" y="852"/>
                    </a:lnTo>
                    <a:lnTo>
                      <a:pt x="513" y="852"/>
                    </a:lnTo>
                    <a:lnTo>
                      <a:pt x="513" y="741"/>
                    </a:lnTo>
                    <a:close/>
                    <a:moveTo>
                      <a:pt x="67" y="450"/>
                    </a:moveTo>
                    <a:lnTo>
                      <a:pt x="156" y="450"/>
                    </a:lnTo>
                    <a:lnTo>
                      <a:pt x="156" y="607"/>
                    </a:lnTo>
                    <a:lnTo>
                      <a:pt x="67" y="607"/>
                    </a:lnTo>
                    <a:lnTo>
                      <a:pt x="67" y="450"/>
                    </a:lnTo>
                    <a:close/>
                    <a:moveTo>
                      <a:pt x="223" y="450"/>
                    </a:moveTo>
                    <a:lnTo>
                      <a:pt x="313" y="450"/>
                    </a:lnTo>
                    <a:lnTo>
                      <a:pt x="313" y="607"/>
                    </a:lnTo>
                    <a:lnTo>
                      <a:pt x="223" y="607"/>
                    </a:lnTo>
                    <a:lnTo>
                      <a:pt x="223" y="450"/>
                    </a:lnTo>
                    <a:close/>
                    <a:moveTo>
                      <a:pt x="67" y="718"/>
                    </a:moveTo>
                    <a:lnTo>
                      <a:pt x="156" y="718"/>
                    </a:lnTo>
                    <a:lnTo>
                      <a:pt x="156" y="875"/>
                    </a:lnTo>
                    <a:lnTo>
                      <a:pt x="67" y="875"/>
                    </a:lnTo>
                    <a:lnTo>
                      <a:pt x="67" y="718"/>
                    </a:lnTo>
                    <a:close/>
                    <a:moveTo>
                      <a:pt x="223" y="718"/>
                    </a:moveTo>
                    <a:lnTo>
                      <a:pt x="313" y="718"/>
                    </a:lnTo>
                    <a:lnTo>
                      <a:pt x="313" y="875"/>
                    </a:lnTo>
                    <a:lnTo>
                      <a:pt x="223" y="875"/>
                    </a:lnTo>
                    <a:lnTo>
                      <a:pt x="223" y="718"/>
                    </a:lnTo>
                    <a:close/>
                  </a:path>
                </a:pathLst>
              </a:custGeom>
              <a:solidFill>
                <a:srgbClr val="1D9EFF"/>
              </a:solidFill>
              <a:ln>
                <a:noFill/>
              </a:ln>
              <a:effectLst>
                <a:glow rad="76200">
                  <a:schemeClr val="accent4">
                    <a:lumMod val="20000"/>
                    <a:lumOff val="80000"/>
                    <a:alpha val="88000"/>
                  </a:schemeClr>
                </a:glow>
              </a:effec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69150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Grafik 7" descr="Ein Bild, das Text, Screenshot, Cartoon enthält.&#10;&#10;KI-generierte Inhalte können fehlerhaft sein.">
            <a:extLst>
              <a:ext uri="{FF2B5EF4-FFF2-40B4-BE49-F238E27FC236}">
                <a16:creationId xmlns:a16="http://schemas.microsoft.com/office/drawing/2014/main" id="{02C91AAA-B7A2-6C6B-32FA-81EC4F46D477}"/>
              </a:ext>
            </a:extLst>
          </p:cNvPr>
          <p:cNvPicPr>
            <a:picLocks noChangeAspect="1"/>
          </p:cNvPicPr>
          <p:nvPr/>
        </p:nvPicPr>
        <p:blipFill>
          <a:blip r:embed="rId2"/>
          <a:stretch>
            <a:fillRect/>
          </a:stretch>
        </p:blipFill>
        <p:spPr>
          <a:xfrm>
            <a:off x="5141013" y="1447722"/>
            <a:ext cx="7050987" cy="4760007"/>
          </a:xfrm>
          <a:prstGeom prst="rect">
            <a:avLst/>
          </a:prstGeom>
        </p:spPr>
      </p:pic>
      <p:sp>
        <p:nvSpPr>
          <p:cNvPr id="4" name="Titel 1"/>
          <p:cNvSpPr>
            <a:spLocks noGrp="1"/>
          </p:cNvSpPr>
          <p:nvPr>
            <p:ph type="title"/>
          </p:nvPr>
        </p:nvSpPr>
        <p:spPr bwMode="auto"/>
        <p:txBody>
          <a:bodyPr>
            <a:normAutofit fontScale="90000"/>
          </a:bodyPr>
          <a:lstStyle/>
          <a:p>
            <a:pPr>
              <a:defRPr/>
            </a:pPr>
            <a:r>
              <a:rPr lang="de-AT"/>
              <a:t>Goals of the Assessment framework</a:t>
            </a:r>
            <a:endParaRPr/>
          </a:p>
        </p:txBody>
      </p:sp>
      <p:sp>
        <p:nvSpPr>
          <p:cNvPr id="6" name="Foliennummernplatzhalter 4"/>
          <p:cNvSpPr>
            <a:spLocks noGrp="1"/>
          </p:cNvSpPr>
          <p:nvPr>
            <p:ph type="sldNum" sz="quarter" idx="10"/>
          </p:nvPr>
        </p:nvSpPr>
        <p:spPr bwMode="auto"/>
        <p:txBody>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cs typeface="Arial"/>
            </a:endParaRPr>
          </a:p>
          <a:p>
            <a:pPr marL="0" marR="0" lvl="0" indent="0" algn="r" defTabSz="914400" eaLnBrk="1" fontAlgn="auto" latinLnBrk="0" hangingPunct="1">
              <a:lnSpc>
                <a:spcPct val="100000"/>
              </a:lnSpc>
              <a:spcBef>
                <a:spcPts val="0"/>
              </a:spcBef>
              <a:spcAft>
                <a:spcPts val="0"/>
              </a:spcAft>
              <a:buClrTx/>
              <a:buSzTx/>
              <a:buFontTx/>
              <a:buNone/>
              <a:tabLst/>
              <a:defRPr/>
            </a:pPr>
            <a:fld id="{716B0330-54C3-40D9-A6AA-F6B8906A4121}" type="slidenum">
              <a:rPr kumimoji="0" lang="de-AT" sz="1000" b="0" i="0" u="none" strike="noStrike" kern="0" cap="none" spc="0" normalizeH="0" baseline="0" noProof="0">
                <a:ln>
                  <a:noFill/>
                </a:ln>
                <a:solidFill>
                  <a:prstClr val="black"/>
                </a:solidFill>
                <a:effectLst/>
                <a:uLnTx/>
                <a:uFillTx/>
                <a:latin typeface="Calibri Light"/>
                <a:cs typeface="Arial"/>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de-AT" sz="1000" b="0" i="0" u="none" strike="noStrike" kern="0" cap="none" spc="0" normalizeH="0" baseline="0" noProof="0">
              <a:ln>
                <a:noFill/>
              </a:ln>
              <a:solidFill>
                <a:prstClr val="black"/>
              </a:solidFill>
              <a:effectLst/>
              <a:uLnTx/>
              <a:uFillTx/>
              <a:latin typeface="Calibri Light"/>
              <a:cs typeface="Arial"/>
            </a:endParaRPr>
          </a:p>
        </p:txBody>
      </p:sp>
      <p:sp>
        <p:nvSpPr>
          <p:cNvPr id="5" name="Inhaltsplatzhalter 8"/>
          <p:cNvSpPr>
            <a:spLocks noGrp="1"/>
          </p:cNvSpPr>
          <p:nvPr>
            <p:ph idx="1"/>
          </p:nvPr>
        </p:nvSpPr>
        <p:spPr bwMode="auto">
          <a:xfrm>
            <a:off x="239712" y="1910080"/>
            <a:ext cx="5225161" cy="4109723"/>
          </a:xfrm>
        </p:spPr>
        <p:txBody>
          <a:bodyPr/>
          <a:lstStyle/>
          <a:p>
            <a:pPr marL="380019" indent="-380019">
              <a:lnSpc>
                <a:spcPct val="100000"/>
              </a:lnSpc>
              <a:spcBef>
                <a:spcPts val="536"/>
              </a:spcBef>
              <a:spcAft>
                <a:spcPts val="600"/>
              </a:spcAft>
              <a:defRPr/>
            </a:pPr>
            <a:r>
              <a:rPr lang="en-US" sz="1600" b="1" dirty="0"/>
              <a:t>Assessment of PED definition consistent with 100% Renewable Energy and Climate Neutrality 2040</a:t>
            </a:r>
            <a:endParaRPr lang="en-US" dirty="0"/>
          </a:p>
          <a:p>
            <a:pPr marL="380019" indent="-380019">
              <a:lnSpc>
                <a:spcPct val="100000"/>
              </a:lnSpc>
              <a:spcBef>
                <a:spcPts val="536"/>
              </a:spcBef>
              <a:spcAft>
                <a:spcPts val="600"/>
              </a:spcAft>
              <a:defRPr/>
            </a:pPr>
            <a:r>
              <a:rPr lang="de-AT" sz="1600" b="1" dirty="0"/>
              <a:t>Transient Simulation </a:t>
            </a:r>
            <a:r>
              <a:rPr lang="de-AT" sz="1600" dirty="0" err="1"/>
              <a:t>of</a:t>
            </a:r>
            <a:r>
              <a:rPr lang="de-AT" sz="1600" dirty="0"/>
              <a:t> all </a:t>
            </a:r>
            <a:r>
              <a:rPr lang="de-AT" sz="1600" dirty="0" err="1"/>
              <a:t>energy</a:t>
            </a:r>
            <a:r>
              <a:rPr lang="de-AT" sz="1600" dirty="0"/>
              <a:t> </a:t>
            </a:r>
            <a:r>
              <a:rPr lang="de-AT" sz="1600" dirty="0" err="1"/>
              <a:t>flows</a:t>
            </a:r>
            <a:r>
              <a:rPr lang="de-AT" sz="1600" dirty="0"/>
              <a:t> </a:t>
            </a:r>
            <a:r>
              <a:rPr lang="de-AT" sz="1600" dirty="0" err="1"/>
              <a:t>including</a:t>
            </a:r>
            <a:r>
              <a:rPr lang="de-AT" sz="1600" dirty="0"/>
              <a:t> e-</a:t>
            </a:r>
            <a:r>
              <a:rPr lang="de-AT" sz="1600" dirty="0" err="1"/>
              <a:t>mobility</a:t>
            </a:r>
            <a:endParaRPr lang="de-AT" sz="1600" dirty="0"/>
          </a:p>
          <a:p>
            <a:pPr marL="380019" indent="-380019">
              <a:lnSpc>
                <a:spcPct val="100000"/>
              </a:lnSpc>
              <a:spcBef>
                <a:spcPts val="536"/>
              </a:spcBef>
              <a:spcAft>
                <a:spcPts val="600"/>
              </a:spcAft>
              <a:defRPr/>
            </a:pPr>
            <a:r>
              <a:rPr lang="en-US" sz="1600" dirty="0"/>
              <a:t>Accessibility and transparency</a:t>
            </a:r>
          </a:p>
          <a:p>
            <a:pPr marL="380019" indent="-380019">
              <a:lnSpc>
                <a:spcPct val="100000"/>
              </a:lnSpc>
              <a:spcBef>
                <a:spcPts val="536"/>
              </a:spcBef>
              <a:spcAft>
                <a:spcPts val="600"/>
              </a:spcAft>
              <a:defRPr/>
            </a:pPr>
            <a:r>
              <a:rPr lang="en-US" sz="1600" dirty="0"/>
              <a:t>Inclusion of </a:t>
            </a:r>
            <a:r>
              <a:rPr lang="en-US" sz="1600" b="1" dirty="0"/>
              <a:t>energy flexible control schemes and DSM </a:t>
            </a:r>
            <a:r>
              <a:rPr lang="en-US" sz="1600" dirty="0"/>
              <a:t>to increase utilization of volatile RES and increase PED target score</a:t>
            </a:r>
          </a:p>
          <a:p>
            <a:pPr marL="380019" indent="-380019">
              <a:lnSpc>
                <a:spcPct val="100000"/>
              </a:lnSpc>
              <a:spcBef>
                <a:spcPts val="536"/>
              </a:spcBef>
              <a:spcAft>
                <a:spcPts val="600"/>
              </a:spcAft>
              <a:defRPr/>
            </a:pPr>
            <a:r>
              <a:rPr lang="en-US" sz="1600" dirty="0"/>
              <a:t>Inclusion of </a:t>
            </a:r>
            <a:r>
              <a:rPr lang="en-US" sz="1600" b="1" dirty="0"/>
              <a:t>building thermal storage potential  </a:t>
            </a:r>
            <a:r>
              <a:rPr lang="en-US" sz="1600" dirty="0"/>
              <a:t>to increase utilization of volatile RES and increase PED target score</a:t>
            </a:r>
          </a:p>
          <a:p>
            <a:pPr marL="380019" indent="-380019">
              <a:lnSpc>
                <a:spcPct val="100000"/>
              </a:lnSpc>
              <a:spcBef>
                <a:spcPts val="536"/>
              </a:spcBef>
              <a:spcAft>
                <a:spcPts val="600"/>
              </a:spcAft>
              <a:defRPr/>
            </a:pPr>
            <a:endParaRPr lang="en-US" sz="1600" dirty="0"/>
          </a:p>
          <a:p>
            <a:pPr marL="380019" indent="-380019">
              <a:lnSpc>
                <a:spcPct val="100000"/>
              </a:lnSpc>
              <a:spcBef>
                <a:spcPts val="536"/>
              </a:spcBef>
              <a:spcAft>
                <a:spcPts val="600"/>
              </a:spcAft>
              <a:defRPr/>
            </a:pPr>
            <a:endParaRPr lang="en-GB" sz="1600" dirty="0"/>
          </a:p>
        </p:txBody>
      </p:sp>
      <p:sp>
        <p:nvSpPr>
          <p:cNvPr id="7" name="Inhaltsplatzhalter 8"/>
          <p:cNvSpPr/>
          <p:nvPr/>
        </p:nvSpPr>
        <p:spPr bwMode="auto">
          <a:xfrm>
            <a:off x="10098978" y="-481306"/>
            <a:ext cx="3480752" cy="1126991"/>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a:lnSpc>
                <a:spcPct val="150000"/>
              </a:lnSpc>
              <a:spcBef>
                <a:spcPts val="0"/>
              </a:spcBef>
              <a:spcAft>
                <a:spcPts val="0"/>
              </a:spcAft>
              <a:buClr>
                <a:schemeClr val="accent6"/>
              </a:buClr>
              <a:buFont typeface="Calibri"/>
              <a:buChar char="⌂"/>
              <a:defRPr sz="2200">
                <a:solidFill>
                  <a:schemeClr val="tx1"/>
                </a:solidFill>
                <a:latin typeface="+mn-lt"/>
                <a:ea typeface="+mn-ea"/>
                <a:cs typeface="+mn-cs"/>
              </a:defRPr>
            </a:lvl1pPr>
            <a:lvl2pPr marL="742950" indent="-285750" algn="l">
              <a:lnSpc>
                <a:spcPct val="150000"/>
              </a:lnSpc>
              <a:spcBef>
                <a:spcPts val="0"/>
              </a:spcBef>
              <a:spcAft>
                <a:spcPts val="0"/>
              </a:spcAft>
              <a:buClr>
                <a:schemeClr val="accent6"/>
              </a:buClr>
              <a:buFontTx/>
              <a:buChar char="►"/>
              <a:defRPr sz="2000">
                <a:solidFill>
                  <a:schemeClr val="tx1"/>
                </a:solidFill>
                <a:latin typeface="+mn-lt"/>
                <a:cs typeface="+mn-cs"/>
              </a:defRPr>
            </a:lvl2pPr>
            <a:lvl3pPr marL="1143000" indent="-228600" algn="l">
              <a:lnSpc>
                <a:spcPct val="150000"/>
              </a:lnSpc>
              <a:spcBef>
                <a:spcPts val="0"/>
              </a:spcBef>
              <a:spcAft>
                <a:spcPts val="0"/>
              </a:spcAft>
              <a:buClr>
                <a:schemeClr val="accent6"/>
              </a:buClr>
              <a:buSzPct val="120000"/>
              <a:buFont typeface="Wingdings"/>
              <a:buChar char="§"/>
              <a:defRPr>
                <a:solidFill>
                  <a:schemeClr val="tx1"/>
                </a:solidFill>
                <a:latin typeface="+mn-lt"/>
                <a:cs typeface="+mn-cs"/>
              </a:defRPr>
            </a:lvl3pPr>
            <a:lvl4pPr marL="1600200" indent="-228600" algn="l">
              <a:lnSpc>
                <a:spcPct val="150000"/>
              </a:lnSpc>
              <a:spcBef>
                <a:spcPts val="0"/>
              </a:spcBef>
              <a:spcAft>
                <a:spcPts val="0"/>
              </a:spcAft>
              <a:buClr>
                <a:schemeClr val="accent6"/>
              </a:buClr>
              <a:buFont typeface="Arial"/>
              <a:buChar char="–"/>
              <a:defRPr sz="1600">
                <a:solidFill>
                  <a:schemeClr val="tx1"/>
                </a:solidFill>
                <a:latin typeface="+mn-lt"/>
                <a:cs typeface="+mn-cs"/>
              </a:defRPr>
            </a:lvl4pPr>
            <a:lvl5pPr marL="2057400" indent="-228600" algn="l">
              <a:lnSpc>
                <a:spcPct val="150000"/>
              </a:lnSpc>
              <a:spcBef>
                <a:spcPts val="0"/>
              </a:spcBef>
              <a:spcAft>
                <a:spcPts val="0"/>
              </a:spcAft>
              <a:buClr>
                <a:srgbClr val="008462"/>
              </a:buClr>
              <a:buFont typeface="Arial"/>
              <a:buChar char="»"/>
              <a:defRPr sz="1600">
                <a:solidFill>
                  <a:schemeClr val="tx1"/>
                </a:solidFill>
                <a:latin typeface="+mn-lt"/>
                <a:cs typeface="+mn-cs"/>
              </a:defRPr>
            </a:lvl5pPr>
            <a:lvl6pPr marL="2514600" indent="-228600" algn="l">
              <a:spcBef>
                <a:spcPts val="0"/>
              </a:spcBef>
              <a:spcAft>
                <a:spcPts val="0"/>
              </a:spcAft>
              <a:buClr>
                <a:srgbClr val="008462"/>
              </a:buClr>
              <a:buFont typeface="Arial"/>
              <a:buChar char="»"/>
              <a:defRPr sz="1600">
                <a:solidFill>
                  <a:schemeClr val="tx1"/>
                </a:solidFill>
                <a:latin typeface="+mn-lt"/>
                <a:cs typeface="+mn-cs"/>
              </a:defRPr>
            </a:lvl6pPr>
            <a:lvl7pPr marL="2971800" indent="-228600" algn="l">
              <a:spcBef>
                <a:spcPts val="0"/>
              </a:spcBef>
              <a:spcAft>
                <a:spcPts val="0"/>
              </a:spcAft>
              <a:buClr>
                <a:srgbClr val="008462"/>
              </a:buClr>
              <a:buFont typeface="Arial"/>
              <a:buChar char="»"/>
              <a:defRPr sz="1600">
                <a:solidFill>
                  <a:schemeClr val="tx1"/>
                </a:solidFill>
                <a:latin typeface="+mn-lt"/>
                <a:cs typeface="+mn-cs"/>
              </a:defRPr>
            </a:lvl7pPr>
            <a:lvl8pPr marL="3429000" indent="-228600" algn="l">
              <a:spcBef>
                <a:spcPts val="0"/>
              </a:spcBef>
              <a:spcAft>
                <a:spcPts val="0"/>
              </a:spcAft>
              <a:buClr>
                <a:srgbClr val="008462"/>
              </a:buClr>
              <a:buFont typeface="Arial"/>
              <a:buChar char="»"/>
              <a:defRPr sz="1600">
                <a:solidFill>
                  <a:schemeClr val="tx1"/>
                </a:solidFill>
                <a:latin typeface="+mn-lt"/>
                <a:cs typeface="+mn-cs"/>
              </a:defRPr>
            </a:lvl8pPr>
            <a:lvl9pPr marL="3886200" indent="-228600" algn="l">
              <a:spcBef>
                <a:spcPts val="0"/>
              </a:spcBef>
              <a:spcAft>
                <a:spcPts val="0"/>
              </a:spcAft>
              <a:buClr>
                <a:srgbClr val="008462"/>
              </a:buClr>
              <a:buFont typeface="Arial"/>
              <a:buChar char="»"/>
              <a:defRPr sz="1600">
                <a:solidFill>
                  <a:schemeClr val="tx1"/>
                </a:solidFill>
                <a:latin typeface="+mn-lt"/>
                <a:cs typeface="+mn-cs"/>
              </a:defRPr>
            </a:lvl9pPr>
          </a:lstStyle>
          <a:p>
            <a:pPr marL="0" marR="0" lvl="0" indent="0" algn="l" defTabSz="914400" eaLnBrk="1" fontAlgn="auto" latinLnBrk="0" hangingPunct="1">
              <a:lnSpc>
                <a:spcPct val="150000"/>
              </a:lnSpc>
              <a:spcBef>
                <a:spcPts val="0"/>
              </a:spcBef>
              <a:spcAft>
                <a:spcPts val="0"/>
              </a:spcAft>
              <a:buClr>
                <a:srgbClr val="51C3F9"/>
              </a:buClr>
              <a:buSzTx/>
              <a:buFont typeface="Calibri"/>
              <a:buNone/>
              <a:tabLst/>
              <a:defRPr/>
            </a:pPr>
            <a:r>
              <a:rPr kumimoji="0" lang="de-AT" sz="1000" b="0" i="0" u="none" strike="noStrike" kern="0" cap="none" spc="0" normalizeH="0" baseline="0" noProof="0">
                <a:ln>
                  <a:noFill/>
                </a:ln>
                <a:solidFill>
                  <a:srgbClr val="FF0000"/>
                </a:solidFill>
                <a:effectLst/>
                <a:uLnTx/>
                <a:uFillTx/>
                <a:latin typeface="Calibri"/>
                <a:cs typeface="Arial"/>
              </a:rPr>
              <a:t>Tz: grafisch typische Ergebnisse darstellen</a:t>
            </a:r>
            <a:endParaRPr kumimoji="0" sz="2200" b="0" i="0" u="none" strike="noStrike" kern="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3108480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0274-FDD8-FEA4-3EC2-C0FDAA927608}"/>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1D423188-40D5-2648-53DD-34C714A9CED3}"/>
              </a:ext>
            </a:extLst>
          </p:cNvPr>
          <p:cNvSpPr/>
          <p:nvPr/>
        </p:nvSpPr>
        <p:spPr>
          <a:xfrm>
            <a:off x="7427555" y="1054445"/>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B6301B68-0C61-B37A-9640-645F7DF802F9}"/>
              </a:ext>
            </a:extLst>
          </p:cNvPr>
          <p:cNvSpPr/>
          <p:nvPr/>
        </p:nvSpPr>
        <p:spPr>
          <a:xfrm>
            <a:off x="268476" y="1055275"/>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5388913E-5467-538E-8039-46EEF0E2C244}"/>
              </a:ext>
            </a:extLst>
          </p:cNvPr>
          <p:cNvSpPr/>
          <p:nvPr/>
        </p:nvSpPr>
        <p:spPr>
          <a:xfrm>
            <a:off x="252776" y="4206608"/>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16AA9B4C-B91F-5BD3-75E3-097E5AF95766}"/>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5592D46A-F023-F16E-2FEF-1589B04CF6A6}"/>
              </a:ext>
            </a:extLst>
          </p:cNvPr>
          <p:cNvCxnSpPr>
            <a:cxnSpLocks/>
          </p:cNvCxnSpPr>
          <p:nvPr/>
        </p:nvCxnSpPr>
        <p:spPr>
          <a:xfrm rot="5400000" flipH="1" flipV="1">
            <a:off x="9937886" y="1769080"/>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760B7615-1C88-19D2-66D9-841D74DCA236}"/>
              </a:ext>
            </a:extLst>
          </p:cNvPr>
          <p:cNvSpPr txBox="1"/>
          <p:nvPr/>
        </p:nvSpPr>
        <p:spPr>
          <a:xfrm>
            <a:off x="2055349" y="6216185"/>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8C7F7EE9-8835-7DB9-2425-A306D84B71C3}"/>
              </a:ext>
            </a:extLst>
          </p:cNvPr>
          <p:cNvSpPr txBox="1"/>
          <p:nvPr/>
        </p:nvSpPr>
        <p:spPr>
          <a:xfrm>
            <a:off x="2032798" y="4341543"/>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DE6DA7EB-8769-8DB9-459F-7CF9C42E0759}"/>
              </a:ext>
            </a:extLst>
          </p:cNvPr>
          <p:cNvSpPr txBox="1"/>
          <p:nvPr/>
        </p:nvSpPr>
        <p:spPr>
          <a:xfrm>
            <a:off x="1423942" y="3576304"/>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6A5589B4-CF39-A182-0C8B-B0E1730AF9BF}"/>
              </a:ext>
            </a:extLst>
          </p:cNvPr>
          <p:cNvSpPr>
            <a:spLocks noChangeAspect="1" noEditPoints="1"/>
          </p:cNvSpPr>
          <p:nvPr>
            <p:custDataLst>
              <p:tags r:id="rId1"/>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B5AAFFDE-795D-1213-AB15-5EE9FCADEAF5}"/>
              </a:ext>
            </a:extLst>
          </p:cNvPr>
          <p:cNvSpPr txBox="1"/>
          <p:nvPr/>
        </p:nvSpPr>
        <p:spPr>
          <a:xfrm>
            <a:off x="3867289" y="1163647"/>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4D49774F-1508-4DCF-04E0-2A505A301FBE}"/>
              </a:ext>
            </a:extLst>
          </p:cNvPr>
          <p:cNvCxnSpPr>
            <a:cxnSpLocks/>
          </p:cNvCxnSpPr>
          <p:nvPr/>
        </p:nvCxnSpPr>
        <p:spPr>
          <a:xfrm>
            <a:off x="1156591" y="1246522"/>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46FB202F-451E-67EC-A821-C5615C368A06}"/>
              </a:ext>
            </a:extLst>
          </p:cNvPr>
          <p:cNvCxnSpPr>
            <a:cxnSpLocks/>
          </p:cNvCxnSpPr>
          <p:nvPr/>
        </p:nvCxnSpPr>
        <p:spPr>
          <a:xfrm>
            <a:off x="4140770" y="316522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44BB62BB-4A9B-8E3B-519E-5BCF9063A6DE}"/>
              </a:ext>
            </a:extLst>
          </p:cNvPr>
          <p:cNvCxnSpPr>
            <a:cxnSpLocks/>
          </p:cNvCxnSpPr>
          <p:nvPr/>
        </p:nvCxnSpPr>
        <p:spPr>
          <a:xfrm>
            <a:off x="5495983" y="318787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5AFEF28C-2A6D-9FBF-3CE7-83E6655F4A21}"/>
              </a:ext>
            </a:extLst>
          </p:cNvPr>
          <p:cNvCxnSpPr>
            <a:cxnSpLocks/>
            <a:endCxn id="47" idx="2"/>
          </p:cNvCxnSpPr>
          <p:nvPr/>
        </p:nvCxnSpPr>
        <p:spPr>
          <a:xfrm>
            <a:off x="6855405" y="3193502"/>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499D516E-8F1D-2A78-5526-9BF077C1663E}"/>
              </a:ext>
            </a:extLst>
          </p:cNvPr>
          <p:cNvCxnSpPr>
            <a:cxnSpLocks/>
          </p:cNvCxnSpPr>
          <p:nvPr/>
        </p:nvCxnSpPr>
        <p:spPr>
          <a:xfrm>
            <a:off x="8153677" y="3208491"/>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8B3EC7F8-6F02-A2D8-72E9-0E6B006F49E6}"/>
              </a:ext>
            </a:extLst>
          </p:cNvPr>
          <p:cNvCxnSpPr>
            <a:cxnSpLocks/>
          </p:cNvCxnSpPr>
          <p:nvPr/>
        </p:nvCxnSpPr>
        <p:spPr>
          <a:xfrm flipV="1">
            <a:off x="9456410" y="3187315"/>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6168FA36-E5F7-C314-819F-C71B8C9002A4}"/>
              </a:ext>
            </a:extLst>
          </p:cNvPr>
          <p:cNvCxnSpPr>
            <a:cxnSpLocks/>
          </p:cNvCxnSpPr>
          <p:nvPr/>
        </p:nvCxnSpPr>
        <p:spPr>
          <a:xfrm flipH="1">
            <a:off x="3884677" y="3176794"/>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F161482D-2C5C-5B45-D37D-5FA0791222A0}"/>
              </a:ext>
            </a:extLst>
          </p:cNvPr>
          <p:cNvCxnSpPr>
            <a:cxnSpLocks/>
          </p:cNvCxnSpPr>
          <p:nvPr/>
        </p:nvCxnSpPr>
        <p:spPr>
          <a:xfrm flipH="1">
            <a:off x="3884677" y="3920415"/>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D0BA63A8-284C-4F5F-1367-BA63B41D2F21}"/>
              </a:ext>
            </a:extLst>
          </p:cNvPr>
          <p:cNvCxnSpPr>
            <a:cxnSpLocks/>
            <a:endCxn id="147" idx="2"/>
          </p:cNvCxnSpPr>
          <p:nvPr/>
        </p:nvCxnSpPr>
        <p:spPr>
          <a:xfrm flipH="1">
            <a:off x="3828938" y="5835480"/>
            <a:ext cx="3002590" cy="741697"/>
          </a:xfrm>
          <a:prstGeom prst="bentConnector5">
            <a:avLst>
              <a:gd name="adj1" fmla="val -14719"/>
              <a:gd name="adj2" fmla="val 36833"/>
              <a:gd name="adj3" fmla="val 107613"/>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D8CCFB48-955E-A25C-AA95-2EE9AC1BFFAE}"/>
              </a:ext>
            </a:extLst>
          </p:cNvPr>
          <p:cNvSpPr txBox="1"/>
          <p:nvPr/>
        </p:nvSpPr>
        <p:spPr>
          <a:xfrm>
            <a:off x="7848835" y="6303745"/>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C5B941A8-4DFA-F8BF-771A-62B9E8361755}"/>
              </a:ext>
            </a:extLst>
          </p:cNvPr>
          <p:cNvSpPr>
            <a:spLocks noChangeAspect="1" noEditPoints="1"/>
          </p:cNvSpPr>
          <p:nvPr>
            <p:custDataLst>
              <p:tags r:id="rId2"/>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44F3D0D3-02DA-DCA0-9840-35B7350DAE5C}"/>
              </a:ext>
            </a:extLst>
          </p:cNvPr>
          <p:cNvSpPr>
            <a:spLocks noChangeAspect="1" noEditPoints="1"/>
          </p:cNvSpPr>
          <p:nvPr>
            <p:custDataLst>
              <p:tags r:id="rId3"/>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2418F2F7-6F50-0063-D13F-900874DDDE37}"/>
              </a:ext>
            </a:extLst>
          </p:cNvPr>
          <p:cNvGrpSpPr/>
          <p:nvPr/>
        </p:nvGrpSpPr>
        <p:grpSpPr>
          <a:xfrm>
            <a:off x="3803718" y="2817008"/>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AF2330C7-010C-58A5-D5B2-BB8C4C49F44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4E92A971-D16B-111F-DAD3-500B79754250}"/>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E5493C93-FD82-5A9E-7D90-9EF81002D8AB}"/>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DF868DDF-A4F9-2DBC-9713-59B12FA73921}"/>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2F6E65A2-E4F1-F74D-72C4-3E7F3CFF100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DADBB1E8-0CC8-90EF-6DF4-C282814FCA71}"/>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99E36C54-243E-3345-A62A-7C7B881F4970}"/>
              </a:ext>
            </a:extLst>
          </p:cNvPr>
          <p:cNvCxnSpPr>
            <a:cxnSpLocks/>
          </p:cNvCxnSpPr>
          <p:nvPr/>
        </p:nvCxnSpPr>
        <p:spPr>
          <a:xfrm>
            <a:off x="7186481" y="6579398"/>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F35EDC29-7462-AA4D-F86A-17EEF456CCB6}"/>
              </a:ext>
            </a:extLst>
          </p:cNvPr>
          <p:cNvGrpSpPr/>
          <p:nvPr/>
        </p:nvGrpSpPr>
        <p:grpSpPr>
          <a:xfrm>
            <a:off x="3841026" y="3587766"/>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3DE26A7C-80E0-8D86-E467-74FB6C361AA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B0E0EED1-5D66-CCC4-1F35-3D921CA22CEA}"/>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0478BA0D-1E0C-C186-A941-C9E14E22EFCC}"/>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857D81D3-1EC2-18CD-1083-9F9C4FD9632C}"/>
              </a:ext>
            </a:extLst>
          </p:cNvPr>
          <p:cNvGrpSpPr/>
          <p:nvPr/>
        </p:nvGrpSpPr>
        <p:grpSpPr>
          <a:xfrm>
            <a:off x="3867289" y="4379291"/>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2ED79B4C-B82C-3265-2A5B-C888B16BF58C}"/>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200ADB1D-064F-5BEF-FD44-18E9FC50D444}"/>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41F0FDD0-9EEF-1B55-575E-287051C46F1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8FAC179F-AED9-FB32-E6B7-FE3D1BD12D17}"/>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EC833CCF-4A0E-C7CA-A1C0-0B3AF3CA50C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47C67AEE-B617-086F-AFDF-0F90838A59D2}"/>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3422B91F-8150-2695-DB98-CCE641ECE242}"/>
              </a:ext>
            </a:extLst>
          </p:cNvPr>
          <p:cNvGrpSpPr/>
          <p:nvPr/>
        </p:nvGrpSpPr>
        <p:grpSpPr>
          <a:xfrm>
            <a:off x="3828938" y="6185694"/>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D157F56A-1913-3FE1-B057-FD5DFAD5D81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8AAB7954-C978-EDBB-A40C-46EA5D1D68E6}"/>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EABC972E-436A-5076-E0D9-AB6F68455CB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D5821159-5FEB-1682-A9AF-FC748570738A}"/>
              </a:ext>
            </a:extLst>
          </p:cNvPr>
          <p:cNvCxnSpPr>
            <a:cxnSpLocks/>
          </p:cNvCxnSpPr>
          <p:nvPr/>
        </p:nvCxnSpPr>
        <p:spPr>
          <a:xfrm>
            <a:off x="4202919" y="3942132"/>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B2BA081B-F8FB-17EA-4565-F62D864663A1}"/>
              </a:ext>
            </a:extLst>
          </p:cNvPr>
          <p:cNvCxnSpPr>
            <a:cxnSpLocks/>
          </p:cNvCxnSpPr>
          <p:nvPr/>
        </p:nvCxnSpPr>
        <p:spPr>
          <a:xfrm>
            <a:off x="5558132" y="3964775"/>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B079FF8B-E7F2-8023-84E9-83F6B4536D60}"/>
              </a:ext>
            </a:extLst>
          </p:cNvPr>
          <p:cNvCxnSpPr>
            <a:cxnSpLocks/>
          </p:cNvCxnSpPr>
          <p:nvPr/>
        </p:nvCxnSpPr>
        <p:spPr>
          <a:xfrm>
            <a:off x="4276883" y="4738347"/>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0627CB22-A3FD-1956-5DCB-45DEDC264AA2}"/>
              </a:ext>
            </a:extLst>
          </p:cNvPr>
          <p:cNvCxnSpPr>
            <a:cxnSpLocks/>
          </p:cNvCxnSpPr>
          <p:nvPr/>
        </p:nvCxnSpPr>
        <p:spPr>
          <a:xfrm>
            <a:off x="5632096" y="4760990"/>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061A9D66-97BB-23D9-EE5F-E3F1AFA0270D}"/>
              </a:ext>
            </a:extLst>
          </p:cNvPr>
          <p:cNvCxnSpPr>
            <a:cxnSpLocks/>
          </p:cNvCxnSpPr>
          <p:nvPr/>
        </p:nvCxnSpPr>
        <p:spPr>
          <a:xfrm>
            <a:off x="4212204" y="656598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D31F96F7-F4F9-F43E-7AE5-9910E9087B2D}"/>
              </a:ext>
            </a:extLst>
          </p:cNvPr>
          <p:cNvCxnSpPr>
            <a:cxnSpLocks/>
          </p:cNvCxnSpPr>
          <p:nvPr/>
        </p:nvCxnSpPr>
        <p:spPr>
          <a:xfrm>
            <a:off x="5567417" y="658862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F7EC811F-EB28-E224-3B36-BE8E34DDDD8C}"/>
              </a:ext>
            </a:extLst>
          </p:cNvPr>
          <p:cNvCxnSpPr>
            <a:cxnSpLocks/>
          </p:cNvCxnSpPr>
          <p:nvPr/>
        </p:nvCxnSpPr>
        <p:spPr>
          <a:xfrm>
            <a:off x="6936254" y="474303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04AC312A-0E07-5F90-F2F7-DB26857FFB2A}"/>
              </a:ext>
            </a:extLst>
          </p:cNvPr>
          <p:cNvCxnSpPr>
            <a:cxnSpLocks/>
          </p:cNvCxnSpPr>
          <p:nvPr/>
        </p:nvCxnSpPr>
        <p:spPr>
          <a:xfrm>
            <a:off x="8234526" y="475802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E187853E-D4CA-93FB-2B1C-BC573B94E1AB}"/>
              </a:ext>
            </a:extLst>
          </p:cNvPr>
          <p:cNvCxnSpPr>
            <a:cxnSpLocks/>
          </p:cNvCxnSpPr>
          <p:nvPr/>
        </p:nvCxnSpPr>
        <p:spPr>
          <a:xfrm flipV="1">
            <a:off x="9537259" y="473685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D407981-19EE-A985-7F7E-AE78DB6D1234}"/>
              </a:ext>
            </a:extLst>
          </p:cNvPr>
          <p:cNvSpPr txBox="1"/>
          <p:nvPr/>
        </p:nvSpPr>
        <p:spPr>
          <a:xfrm>
            <a:off x="7577497" y="3650985"/>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DC25C731-C80A-9C8F-9BCB-D677ACE05497}"/>
              </a:ext>
            </a:extLst>
          </p:cNvPr>
          <p:cNvSpPr/>
          <p:nvPr/>
        </p:nvSpPr>
        <p:spPr>
          <a:xfrm>
            <a:off x="-2552186" y="4216427"/>
            <a:ext cx="3049272"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879700E8-7F17-B4D9-6451-53BBBDDFB1A9}"/>
              </a:ext>
            </a:extLst>
          </p:cNvPr>
          <p:cNvSpPr/>
          <p:nvPr/>
        </p:nvSpPr>
        <p:spPr>
          <a:xfrm>
            <a:off x="2340926" y="6108106"/>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4EEFD493-CD3F-ED8F-B3E3-F91C104FB59F}"/>
              </a:ext>
            </a:extLst>
          </p:cNvPr>
          <p:cNvSpPr txBox="1"/>
          <p:nvPr/>
        </p:nvSpPr>
        <p:spPr>
          <a:xfrm>
            <a:off x="1490501" y="6216185"/>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D0DF79AD-EBF8-1A43-3D4C-04E55A0BC81F}"/>
              </a:ext>
            </a:extLst>
          </p:cNvPr>
          <p:cNvSpPr txBox="1"/>
          <p:nvPr/>
        </p:nvSpPr>
        <p:spPr>
          <a:xfrm>
            <a:off x="1229211" y="6422560"/>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FAF35B82-C033-05B2-ACE0-500557DD353C}"/>
              </a:ext>
            </a:extLst>
          </p:cNvPr>
          <p:cNvSpPr/>
          <p:nvPr/>
        </p:nvSpPr>
        <p:spPr>
          <a:xfrm>
            <a:off x="2318375" y="446153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9D300C85-DFFE-09DE-1164-DF357CC4614F}"/>
              </a:ext>
            </a:extLst>
          </p:cNvPr>
          <p:cNvSpPr txBox="1"/>
          <p:nvPr/>
        </p:nvSpPr>
        <p:spPr>
          <a:xfrm>
            <a:off x="52499" y="4387666"/>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3F1DFB88-FE34-FD63-A5F7-B3539D7FF390}"/>
              </a:ext>
            </a:extLst>
          </p:cNvPr>
          <p:cNvSpPr txBox="1"/>
          <p:nvPr/>
        </p:nvSpPr>
        <p:spPr>
          <a:xfrm>
            <a:off x="525385" y="4723737"/>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9C1B4DC2-4110-2302-31E8-30F2027DCA28}"/>
              </a:ext>
            </a:extLst>
          </p:cNvPr>
          <p:cNvSpPr/>
          <p:nvPr/>
        </p:nvSpPr>
        <p:spPr>
          <a:xfrm rot="5400000">
            <a:off x="2278515" y="3579506"/>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FFE94362-BF25-1382-571D-FA8C444D174C}"/>
              </a:ext>
            </a:extLst>
          </p:cNvPr>
          <p:cNvSpPr txBox="1"/>
          <p:nvPr/>
        </p:nvSpPr>
        <p:spPr>
          <a:xfrm>
            <a:off x="861467" y="3576304"/>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6C081E25-34AC-BE5E-290F-FBAA24B5AB7A}"/>
              </a:ext>
            </a:extLst>
          </p:cNvPr>
          <p:cNvSpPr txBox="1"/>
          <p:nvPr/>
        </p:nvSpPr>
        <p:spPr>
          <a:xfrm>
            <a:off x="1608467" y="3782679"/>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5739A526-836C-5AB0-F755-E14FD87F3826}"/>
              </a:ext>
            </a:extLst>
          </p:cNvPr>
          <p:cNvSpPr/>
          <p:nvPr/>
        </p:nvSpPr>
        <p:spPr>
          <a:xfrm>
            <a:off x="2266531" y="2811096"/>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3A34B3DC-DAB4-A5FF-8930-B46EB675875F}"/>
              </a:ext>
            </a:extLst>
          </p:cNvPr>
          <p:cNvSpPr txBox="1"/>
          <p:nvPr/>
        </p:nvSpPr>
        <p:spPr>
          <a:xfrm>
            <a:off x="983296" y="2884151"/>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04AD68D7-4E8D-6FA9-ABC8-90340B1B4DA8}"/>
              </a:ext>
            </a:extLst>
          </p:cNvPr>
          <p:cNvSpPr txBox="1"/>
          <p:nvPr/>
        </p:nvSpPr>
        <p:spPr>
          <a:xfrm>
            <a:off x="816583" y="3090526"/>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781CD1E8-8AA9-104B-D99E-C435C74E3EE0}"/>
              </a:ext>
            </a:extLst>
          </p:cNvPr>
          <p:cNvSpPr>
            <a:spLocks noChangeAspect="1" noEditPoints="1"/>
          </p:cNvSpPr>
          <p:nvPr>
            <p:custDataLst>
              <p:tags r:id="rId4"/>
            </p:custDataLst>
          </p:nvPr>
        </p:nvSpPr>
        <p:spPr bwMode="auto">
          <a:xfrm>
            <a:off x="2367202" y="2910051"/>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C4FB2B05-6320-0A4E-F6DF-A8601A505A40}"/>
              </a:ext>
            </a:extLst>
          </p:cNvPr>
          <p:cNvSpPr/>
          <p:nvPr/>
        </p:nvSpPr>
        <p:spPr>
          <a:xfrm rot="5400000">
            <a:off x="10233211" y="1626592"/>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7AAD6007-F2BF-D730-CEC9-9383AB4F2C03}"/>
              </a:ext>
            </a:extLst>
          </p:cNvPr>
          <p:cNvGrpSpPr/>
          <p:nvPr/>
        </p:nvGrpSpPr>
        <p:grpSpPr>
          <a:xfrm>
            <a:off x="3485006" y="1200444"/>
            <a:ext cx="1045351" cy="1387463"/>
            <a:chOff x="3722275" y="1600596"/>
            <a:chExt cx="1045351" cy="1387463"/>
          </a:xfrm>
        </p:grpSpPr>
        <p:grpSp>
          <p:nvGrpSpPr>
            <p:cNvPr id="60" name="Gruppieren 59">
              <a:extLst>
                <a:ext uri="{FF2B5EF4-FFF2-40B4-BE49-F238E27FC236}">
                  <a16:creationId xmlns:a16="http://schemas.microsoft.com/office/drawing/2014/main" id="{D546BA28-643C-5739-3959-180267737407}"/>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C8495B8D-D3C2-106D-53DF-922E6BDF2EEA}"/>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6DBDB294-CFB3-62C4-246D-2A24F229387A}"/>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898265AB-2E7A-99E2-9651-069CE8F18F2A}"/>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BE70EB1E-D0A1-A35C-ED60-567E11EF8227}"/>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28CE66DD-5221-8968-720E-2200FF5ADFF5}"/>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2A209864-A78C-4819-75D2-EFAB1171B45F}"/>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BE3D2053-3FE9-A00E-6D08-66D86FFC1B7E}"/>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761608E1-447D-E104-0067-30B3EFBF802B}"/>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5C0D3AAF-B7C6-A84E-AFB3-07ED7239146F}"/>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FB76E225-9AED-9F9A-8A1E-8BA29C19FDCA}"/>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FA3BFFC1-F119-B897-33B8-CAB4CD65DF07}"/>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C95185BA-E8DC-72D5-A2DE-4A94AB7AE5CC}"/>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7F891E78-544E-541E-095D-45F5CF96E4D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5CA0A27A-5609-8D54-6323-0063F487DC64}"/>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CABBBCCD-962E-E238-5A93-E146F832F90D}"/>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3B4D91B8-00E7-140A-9100-640BE698B84D}"/>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17B5D217-C67D-BD25-4599-D40C41F5376A}"/>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4D13F7DE-0500-21D7-394E-0DCD20C5A780}"/>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645AA2D1-B588-D3D1-EEB6-59936D5D0BA1}"/>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F829336C-18E4-FD22-4882-64E3275A48FA}"/>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285C8C8B-4EC9-817E-08E1-0F1CE6059235}"/>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0C008420-48B2-A593-3B28-7513F8F4F0A4}"/>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E0EDB36F-C850-0E26-0A34-8D303C6FB29B}"/>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EB71E8AD-8613-9966-C447-DB0B7AE4E86F}"/>
              </a:ext>
            </a:extLst>
          </p:cNvPr>
          <p:cNvGrpSpPr/>
          <p:nvPr/>
        </p:nvGrpSpPr>
        <p:grpSpPr>
          <a:xfrm>
            <a:off x="5028710" y="1200444"/>
            <a:ext cx="1048685" cy="1424123"/>
            <a:chOff x="5265979" y="1600596"/>
            <a:chExt cx="1048685" cy="1424123"/>
          </a:xfrm>
        </p:grpSpPr>
        <p:grpSp>
          <p:nvGrpSpPr>
            <p:cNvPr id="123" name="Gruppieren 122">
              <a:extLst>
                <a:ext uri="{FF2B5EF4-FFF2-40B4-BE49-F238E27FC236}">
                  <a16:creationId xmlns:a16="http://schemas.microsoft.com/office/drawing/2014/main" id="{C47C2D5B-3003-6C93-7836-F93F3BB397E0}"/>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658FC8B8-CBAE-2E80-7901-6C9C95898184}"/>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BFD7BFA2-B761-D1A0-61CD-61C2D201D458}"/>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F0A63C0B-AB49-AEBC-D94E-F756A519EC5B}"/>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160E8423-8D54-7542-C2BB-272C06980915}"/>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943F64B4-B0D7-DCBC-AC52-77F0164BA368}"/>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FB0963AB-89A5-27BC-1ABD-673D855B8885}"/>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3F807A0D-BDCB-3FE6-9474-12E577005F9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0C79AB66-37E8-F60B-2A07-9A20A5C8A6DC}"/>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E65E6C89-8F62-D168-687D-60BC5C6CDF16}"/>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0E324CF5-C94E-22BA-15A2-6755CFF472A4}"/>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986C50A4-289E-F645-6FD0-09ED13F40602}"/>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7C7E6174-A830-1F3F-E2EF-C055ED3408BB}"/>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0B1E77E9-390D-D345-A114-0C11E259E8C8}"/>
              </a:ext>
            </a:extLst>
          </p:cNvPr>
          <p:cNvGrpSpPr/>
          <p:nvPr/>
        </p:nvGrpSpPr>
        <p:grpSpPr>
          <a:xfrm>
            <a:off x="7626610" y="1200444"/>
            <a:ext cx="1048685" cy="1424123"/>
            <a:chOff x="7863879" y="1600596"/>
            <a:chExt cx="1048685" cy="1424123"/>
          </a:xfrm>
        </p:grpSpPr>
        <p:grpSp>
          <p:nvGrpSpPr>
            <p:cNvPr id="167" name="Gruppieren 166">
              <a:extLst>
                <a:ext uri="{FF2B5EF4-FFF2-40B4-BE49-F238E27FC236}">
                  <a16:creationId xmlns:a16="http://schemas.microsoft.com/office/drawing/2014/main" id="{8E11B029-18E0-64E5-9F18-B1D88AF58F58}"/>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9EB46C79-2461-7DF2-F056-C4AACD8514F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0E064ECF-9D2F-4BD9-4A60-3EACC66A4F3A}"/>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D208BB53-C847-FDD1-3C9A-3409E4362711}"/>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D4CC45AC-C37E-77C1-03A7-A6BBBC316552}"/>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F4B95FE3-E5F0-2F18-414A-FD051831A207}"/>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3CF9E316-E8D7-5E1B-1C11-BEF1F3E65E4B}"/>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49578807-428D-43A2-5B73-21C35B1A0FB1}"/>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244CA033-6D23-9345-3C9C-674E82C98D4B}"/>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22B881FA-34A5-EBC3-C5AD-D019C7928F5E}"/>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33FB85EC-948C-6026-B4B0-3215C9F80EB6}"/>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1BD8B54F-8FA0-782A-A15C-52B34CAB6901}"/>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71D71488-F82E-7591-C330-79D3290616BE}"/>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428120D0-4152-341B-246B-E0E3028ABC51}"/>
              </a:ext>
            </a:extLst>
          </p:cNvPr>
          <p:cNvGrpSpPr/>
          <p:nvPr/>
        </p:nvGrpSpPr>
        <p:grpSpPr>
          <a:xfrm>
            <a:off x="6293547" y="1200444"/>
            <a:ext cx="1228220" cy="1434733"/>
            <a:chOff x="6442096" y="1600596"/>
            <a:chExt cx="1228220" cy="1434733"/>
          </a:xfrm>
        </p:grpSpPr>
        <p:grpSp>
          <p:nvGrpSpPr>
            <p:cNvPr id="197" name="Gruppieren 196">
              <a:extLst>
                <a:ext uri="{FF2B5EF4-FFF2-40B4-BE49-F238E27FC236}">
                  <a16:creationId xmlns:a16="http://schemas.microsoft.com/office/drawing/2014/main" id="{9D8818F0-8575-F983-8BCF-DB85B943F413}"/>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19DFC6B7-A464-39BB-FD20-86C3F68BC34F}"/>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4D07AEB-84C2-A22F-CEE7-A779C73876A0}"/>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6BF681C3-AEE1-7AE9-E28A-8CE1F3A99597}"/>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C6B52D99-A7FF-A773-CF95-976F6B30888B}"/>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2C3C06D6-591C-A161-DE28-42895A893A08}"/>
              </a:ext>
            </a:extLst>
          </p:cNvPr>
          <p:cNvGrpSpPr/>
          <p:nvPr/>
        </p:nvGrpSpPr>
        <p:grpSpPr>
          <a:xfrm>
            <a:off x="9963522" y="1200444"/>
            <a:ext cx="1369286" cy="525934"/>
            <a:chOff x="10617396" y="1600596"/>
            <a:chExt cx="1369286" cy="525934"/>
          </a:xfrm>
        </p:grpSpPr>
        <p:sp>
          <p:nvSpPr>
            <p:cNvPr id="203" name="Textfeld 202">
              <a:extLst>
                <a:ext uri="{FF2B5EF4-FFF2-40B4-BE49-F238E27FC236}">
                  <a16:creationId xmlns:a16="http://schemas.microsoft.com/office/drawing/2014/main" id="{7798090E-E749-001A-5CF2-F89A9C5102C2}"/>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1DF440A2-B426-D46E-C2EF-26220C48DC8E}"/>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4D410D31-3115-A6C9-E180-2F7D17C92902}"/>
              </a:ext>
            </a:extLst>
          </p:cNvPr>
          <p:cNvGrpSpPr/>
          <p:nvPr/>
        </p:nvGrpSpPr>
        <p:grpSpPr>
          <a:xfrm>
            <a:off x="8755957" y="1200444"/>
            <a:ext cx="1255472" cy="1457760"/>
            <a:chOff x="8993226" y="1600596"/>
            <a:chExt cx="1255472" cy="1457760"/>
          </a:xfrm>
        </p:grpSpPr>
        <p:grpSp>
          <p:nvGrpSpPr>
            <p:cNvPr id="206" name="Gruppieren 205">
              <a:extLst>
                <a:ext uri="{FF2B5EF4-FFF2-40B4-BE49-F238E27FC236}">
                  <a16:creationId xmlns:a16="http://schemas.microsoft.com/office/drawing/2014/main" id="{77814308-A7B2-4E8E-65DE-D16179D86F5B}"/>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D9E8881B-68F1-BDF7-90F4-B151B771A495}"/>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433B2A44-8B97-E010-882D-6AB232695062}"/>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4E4DB189-5ACF-CC9E-60DA-3795039C1512}"/>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9CFAED1A-7A58-4A8B-8E40-E92B513C58EF}"/>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9C4C696-FF87-5115-86E5-988E28338978}"/>
              </a:ext>
            </a:extLst>
          </p:cNvPr>
          <p:cNvSpPr txBox="1"/>
          <p:nvPr/>
        </p:nvSpPr>
        <p:spPr>
          <a:xfrm>
            <a:off x="1109079" y="2316909"/>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BBBFA6F4-AE6F-DFFA-DEDA-3494A4BB9DEB}"/>
              </a:ext>
            </a:extLst>
          </p:cNvPr>
          <p:cNvSpPr txBox="1"/>
          <p:nvPr/>
        </p:nvSpPr>
        <p:spPr>
          <a:xfrm>
            <a:off x="1361046" y="1159254"/>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46563EAD-1747-5D99-DA43-395CAF2361D0}"/>
              </a:ext>
            </a:extLst>
          </p:cNvPr>
          <p:cNvSpPr txBox="1"/>
          <p:nvPr/>
        </p:nvSpPr>
        <p:spPr>
          <a:xfrm>
            <a:off x="7602252" y="6380688"/>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2CDBE828-911E-E656-7D34-0B057767AED8}"/>
              </a:ext>
            </a:extLst>
          </p:cNvPr>
          <p:cNvSpPr txBox="1"/>
          <p:nvPr/>
        </p:nvSpPr>
        <p:spPr>
          <a:xfrm>
            <a:off x="7615139" y="6549762"/>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0D5F34CC-D516-3368-046B-5E71A145015E}"/>
              </a:ext>
            </a:extLst>
          </p:cNvPr>
          <p:cNvSpPr txBox="1"/>
          <p:nvPr/>
        </p:nvSpPr>
        <p:spPr>
          <a:xfrm>
            <a:off x="10138897" y="185004"/>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3BD4C12B-C14D-8F7B-3E0F-1C0A8834DB87}"/>
              </a:ext>
            </a:extLst>
          </p:cNvPr>
          <p:cNvSpPr txBox="1"/>
          <p:nvPr/>
        </p:nvSpPr>
        <p:spPr>
          <a:xfrm>
            <a:off x="10441865" y="542288"/>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28173207-B3B1-5440-52D8-E3D377E781E9}"/>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B95BDDD8-517B-F3D4-E0F4-A57F1637C200}"/>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C4547B26-816F-EEED-6A0C-E016B13978C8}"/>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0145ED8E-E21C-2AA0-6AF3-6F0418348F79}"/>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55272EA2-7D4A-08CB-8167-F6DEE5B31BA2}"/>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DAE83D66-5784-56B1-82F2-26EF4769F002}"/>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22CBCB5B-3BA1-9F5A-6200-1B76B2D4AF93}"/>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BE6957BB-AFAE-C213-BA6B-D6CD457A693C}"/>
              </a:ext>
            </a:extLst>
          </p:cNvPr>
          <p:cNvSpPr txBox="1"/>
          <p:nvPr/>
        </p:nvSpPr>
        <p:spPr>
          <a:xfrm>
            <a:off x="237022" y="0"/>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47632A59-641F-C219-7134-891D0179D9DB}"/>
              </a:ext>
            </a:extLst>
          </p:cNvPr>
          <p:cNvSpPr/>
          <p:nvPr/>
        </p:nvSpPr>
        <p:spPr>
          <a:xfrm>
            <a:off x="10094066" y="6088301"/>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BBBEAD42-7BD2-6C57-1248-9A976AB59C4A}"/>
              </a:ext>
            </a:extLst>
          </p:cNvPr>
          <p:cNvSpPr>
            <a:spLocks noChangeAspect="1" noEditPoints="1"/>
          </p:cNvSpPr>
          <p:nvPr>
            <p:custDataLst>
              <p:tags r:id="rId5"/>
            </p:custDataLst>
          </p:nvPr>
        </p:nvSpPr>
        <p:spPr bwMode="auto">
          <a:xfrm>
            <a:off x="2477766" y="618286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56E38A4D-1A98-CC9F-75F9-88A902FB5840}"/>
              </a:ext>
            </a:extLst>
          </p:cNvPr>
          <p:cNvSpPr>
            <a:spLocks noChangeAspect="1" noEditPoints="1"/>
          </p:cNvSpPr>
          <p:nvPr>
            <p:custDataLst>
              <p:tags r:id="rId6"/>
            </p:custDataLst>
          </p:nvPr>
        </p:nvSpPr>
        <p:spPr bwMode="auto">
          <a:xfrm>
            <a:off x="2400546" y="4542723"/>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385BA46A-F558-EB6C-4575-1C81D75E0C78}"/>
              </a:ext>
            </a:extLst>
          </p:cNvPr>
          <p:cNvSpPr>
            <a:spLocks noChangeAspect="1" noEditPoints="1"/>
          </p:cNvSpPr>
          <p:nvPr>
            <p:custDataLst>
              <p:tags r:id="rId7"/>
            </p:custDataLst>
          </p:nvPr>
        </p:nvSpPr>
        <p:spPr bwMode="auto">
          <a:xfrm>
            <a:off x="2460113" y="3733715"/>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566F6F39-4AAC-E43C-6885-E300C43CF312}"/>
              </a:ext>
            </a:extLst>
          </p:cNvPr>
          <p:cNvSpPr>
            <a:spLocks noChangeAspect="1" noEditPoints="1"/>
          </p:cNvSpPr>
          <p:nvPr>
            <p:custDataLst>
              <p:tags r:id="rId8"/>
            </p:custDataLst>
          </p:nvPr>
        </p:nvSpPr>
        <p:spPr bwMode="auto">
          <a:xfrm>
            <a:off x="10541498" y="1879000"/>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9E9E0C24-8895-AA62-C35C-4D944E02CDE4}"/>
              </a:ext>
            </a:extLst>
          </p:cNvPr>
          <p:cNvCxnSpPr>
            <a:cxnSpLocks/>
          </p:cNvCxnSpPr>
          <p:nvPr/>
        </p:nvCxnSpPr>
        <p:spPr>
          <a:xfrm>
            <a:off x="2894439" y="4736285"/>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BBD89C96-93DD-8C45-7B4C-526DD825F019}"/>
              </a:ext>
            </a:extLst>
          </p:cNvPr>
          <p:cNvCxnSpPr>
            <a:cxnSpLocks/>
          </p:cNvCxnSpPr>
          <p:nvPr/>
        </p:nvCxnSpPr>
        <p:spPr>
          <a:xfrm>
            <a:off x="3002967" y="6380688"/>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uppieren 4">
            <a:extLst>
              <a:ext uri="{FF2B5EF4-FFF2-40B4-BE49-F238E27FC236}">
                <a16:creationId xmlns:a16="http://schemas.microsoft.com/office/drawing/2014/main" id="{EFD8F9A1-3727-F71F-C409-EE1F320D117B}"/>
              </a:ext>
            </a:extLst>
          </p:cNvPr>
          <p:cNvGrpSpPr/>
          <p:nvPr/>
        </p:nvGrpSpPr>
        <p:grpSpPr>
          <a:xfrm>
            <a:off x="491338" y="5180566"/>
            <a:ext cx="2470505" cy="731132"/>
            <a:chOff x="6253183" y="2104168"/>
            <a:chExt cx="3861044" cy="1074899"/>
          </a:xfrm>
        </p:grpSpPr>
        <p:grpSp>
          <p:nvGrpSpPr>
            <p:cNvPr id="6" name="Gruppieren 5">
              <a:extLst>
                <a:ext uri="{FF2B5EF4-FFF2-40B4-BE49-F238E27FC236}">
                  <a16:creationId xmlns:a16="http://schemas.microsoft.com/office/drawing/2014/main" id="{BC486EF2-8416-B263-C348-94B276FC4BBF}"/>
                </a:ext>
              </a:extLst>
            </p:cNvPr>
            <p:cNvGrpSpPr/>
            <p:nvPr/>
          </p:nvGrpSpPr>
          <p:grpSpPr>
            <a:xfrm>
              <a:off x="9151817" y="2104168"/>
              <a:ext cx="962410" cy="954188"/>
              <a:chOff x="8230696" y="575606"/>
              <a:chExt cx="825646" cy="818592"/>
            </a:xfrm>
          </p:grpSpPr>
          <p:sp>
            <p:nvSpPr>
              <p:cNvPr id="10" name="Flussdiagramm: Anzeige 9">
                <a:extLst>
                  <a:ext uri="{FF2B5EF4-FFF2-40B4-BE49-F238E27FC236}">
                    <a16:creationId xmlns:a16="http://schemas.microsoft.com/office/drawing/2014/main" id="{E465A4ED-F55F-CF68-1814-9AB982EE4863}"/>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 name="Car7" descr="{&quot;Key&quot;:&quot;POWER_USER_SHAPE_ICON&quot;,&quot;Value&quot;:&quot;POWER_USER_SHAPE_ICON_STYLE_1&quot;}">
                <a:extLst>
                  <a:ext uri="{FF2B5EF4-FFF2-40B4-BE49-F238E27FC236}">
                    <a16:creationId xmlns:a16="http://schemas.microsoft.com/office/drawing/2014/main" id="{401E13F4-0133-D66E-FC8C-76C806497C8F}"/>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8" name="Textfeld 7">
              <a:extLst>
                <a:ext uri="{FF2B5EF4-FFF2-40B4-BE49-F238E27FC236}">
                  <a16:creationId xmlns:a16="http://schemas.microsoft.com/office/drawing/2014/main" id="{E4D58E41-0372-DDD1-3D2F-81E4A15D1545}"/>
                </a:ext>
              </a:extLst>
            </p:cNvPr>
            <p:cNvSpPr txBox="1"/>
            <p:nvPr/>
          </p:nvSpPr>
          <p:spPr>
            <a:xfrm>
              <a:off x="6287961" y="2189819"/>
              <a:ext cx="2732476"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 name="Textfeld 8">
              <a:extLst>
                <a:ext uri="{FF2B5EF4-FFF2-40B4-BE49-F238E27FC236}">
                  <a16:creationId xmlns:a16="http://schemas.microsoft.com/office/drawing/2014/main" id="{80405D40-70BA-1922-92B4-1AE527D863F5}"/>
                </a:ext>
              </a:extLst>
            </p:cNvPr>
            <p:cNvSpPr txBox="1"/>
            <p:nvPr/>
          </p:nvSpPr>
          <p:spPr>
            <a:xfrm>
              <a:off x="6253183" y="2545584"/>
              <a:ext cx="2879544" cy="633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3" name="Gruppieren 12">
            <a:extLst>
              <a:ext uri="{FF2B5EF4-FFF2-40B4-BE49-F238E27FC236}">
                <a16:creationId xmlns:a16="http://schemas.microsoft.com/office/drawing/2014/main" id="{EB5C5E47-1D98-7511-F743-366C17E6B652}"/>
              </a:ext>
            </a:extLst>
          </p:cNvPr>
          <p:cNvGrpSpPr/>
          <p:nvPr/>
        </p:nvGrpSpPr>
        <p:grpSpPr>
          <a:xfrm>
            <a:off x="3884677" y="5343464"/>
            <a:ext cx="1815785"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C12F6E1F-BDB1-AE76-DAB3-EC64F84C7A89}"/>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 name="Pfeil: gebogen 14">
              <a:extLst>
                <a:ext uri="{FF2B5EF4-FFF2-40B4-BE49-F238E27FC236}">
                  <a16:creationId xmlns:a16="http://schemas.microsoft.com/office/drawing/2014/main" id="{960656A2-134B-75B6-8A2C-BB2E41016627}"/>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16" name="Textfeld 15">
            <a:extLst>
              <a:ext uri="{FF2B5EF4-FFF2-40B4-BE49-F238E27FC236}">
                <a16:creationId xmlns:a16="http://schemas.microsoft.com/office/drawing/2014/main" id="{710507AF-0A94-1404-C47D-0210B88489CA}"/>
              </a:ext>
            </a:extLst>
          </p:cNvPr>
          <p:cNvSpPr txBox="1"/>
          <p:nvPr/>
        </p:nvSpPr>
        <p:spPr>
          <a:xfrm>
            <a:off x="3336358" y="67538"/>
            <a:ext cx="6251388" cy="646331"/>
          </a:xfrm>
          <a:prstGeom prst="rect">
            <a:avLst/>
          </a:prstGeom>
          <a:noFill/>
        </p:spPr>
        <p:txBody>
          <a:bodyPr wrap="square">
            <a:spAutoFit/>
          </a:bodyPr>
          <a:lstStyle/>
          <a:p>
            <a:r>
              <a:rPr lang="de-DE" sz="3600">
                <a:solidFill>
                  <a:schemeClr val="accent4"/>
                </a:solidFill>
              </a:rPr>
              <a:t>Mit🚗bidirektionalem Laden</a:t>
            </a:r>
            <a:endParaRPr lang="de-AT" sz="3600">
              <a:solidFill>
                <a:schemeClr val="accent4"/>
              </a:solidFill>
            </a:endParaRPr>
          </a:p>
        </p:txBody>
      </p:sp>
      <p:sp>
        <p:nvSpPr>
          <p:cNvPr id="22" name="Rechteck 21">
            <a:extLst>
              <a:ext uri="{FF2B5EF4-FFF2-40B4-BE49-F238E27FC236}">
                <a16:creationId xmlns:a16="http://schemas.microsoft.com/office/drawing/2014/main" id="{966FF0B2-47D4-0610-EC9F-356EE11FEC72}"/>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3" name="Gewinkelter Verbinder 271">
            <a:extLst>
              <a:ext uri="{FF2B5EF4-FFF2-40B4-BE49-F238E27FC236}">
                <a16:creationId xmlns:a16="http://schemas.microsoft.com/office/drawing/2014/main" id="{90CC0927-77BC-2FB6-0EAD-C6D9D27952A6}"/>
              </a:ext>
            </a:extLst>
          </p:cNvPr>
          <p:cNvCxnSpPr>
            <a:cxnSpLocks/>
          </p:cNvCxnSpPr>
          <p:nvPr/>
        </p:nvCxnSpPr>
        <p:spPr>
          <a:xfrm flipH="1">
            <a:off x="3903039" y="4783059"/>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3A95BCF7-8836-6311-D18B-63A51E3F0DEC}"/>
              </a:ext>
            </a:extLst>
          </p:cNvPr>
          <p:cNvCxnSpPr>
            <a:cxnSpLocks/>
          </p:cNvCxnSpPr>
          <p:nvPr/>
        </p:nvCxnSpPr>
        <p:spPr>
          <a:xfrm>
            <a:off x="4276883" y="5671809"/>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322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BAAE1-451C-5BC8-D378-444474100F01}"/>
            </a:ext>
          </a:extLst>
        </p:cNvPr>
        <p:cNvGrpSpPr/>
        <p:nvPr/>
      </p:nvGrpSpPr>
      <p:grpSpPr>
        <a:xfrm>
          <a:off x="0" y="0"/>
          <a:ext cx="0" cy="0"/>
          <a:chOff x="0" y="0"/>
          <a:chExt cx="0" cy="0"/>
        </a:xfrm>
      </p:grpSpPr>
      <p:sp>
        <p:nvSpPr>
          <p:cNvPr id="17" name="Rechteck 16">
            <a:extLst>
              <a:ext uri="{FF2B5EF4-FFF2-40B4-BE49-F238E27FC236}">
                <a16:creationId xmlns:a16="http://schemas.microsoft.com/office/drawing/2014/main" id="{BCA3BA24-A830-A225-AB4A-94F703B60B92}"/>
              </a:ext>
            </a:extLst>
          </p:cNvPr>
          <p:cNvSpPr/>
          <p:nvPr/>
        </p:nvSpPr>
        <p:spPr>
          <a:xfrm>
            <a:off x="3156989" y="5239488"/>
            <a:ext cx="5114451"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3" name="Rechteck 292">
            <a:extLst>
              <a:ext uri="{FF2B5EF4-FFF2-40B4-BE49-F238E27FC236}">
                <a16:creationId xmlns:a16="http://schemas.microsoft.com/office/drawing/2014/main" id="{906F4186-E592-1932-F8BD-0E0C4F3EF35D}"/>
              </a:ext>
            </a:extLst>
          </p:cNvPr>
          <p:cNvSpPr/>
          <p:nvPr/>
        </p:nvSpPr>
        <p:spPr>
          <a:xfrm>
            <a:off x="519826" y="390327"/>
            <a:ext cx="7751614" cy="4954381"/>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feld 8">
            <a:extLst>
              <a:ext uri="{FF2B5EF4-FFF2-40B4-BE49-F238E27FC236}">
                <a16:creationId xmlns:a16="http://schemas.microsoft.com/office/drawing/2014/main" id="{B5C17FF5-A4DE-6F09-C682-166FAFD923CA}"/>
              </a:ext>
            </a:extLst>
          </p:cNvPr>
          <p:cNvSpPr txBox="1"/>
          <p:nvPr/>
        </p:nvSpPr>
        <p:spPr>
          <a:xfrm>
            <a:off x="402860" y="4580346"/>
            <a:ext cx="18424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BiDi Discharge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 name="Rechteck 17">
            <a:extLst>
              <a:ext uri="{FF2B5EF4-FFF2-40B4-BE49-F238E27FC236}">
                <a16:creationId xmlns:a16="http://schemas.microsoft.com/office/drawing/2014/main" id="{FB335C84-C246-04B4-49A1-3F297E8096C7}"/>
              </a:ext>
            </a:extLst>
          </p:cNvPr>
          <p:cNvSpPr/>
          <p:nvPr/>
        </p:nvSpPr>
        <p:spPr>
          <a:xfrm>
            <a:off x="3156988" y="5200637"/>
            <a:ext cx="5114451" cy="159222"/>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Rechteck 1">
            <a:extLst>
              <a:ext uri="{FF2B5EF4-FFF2-40B4-BE49-F238E27FC236}">
                <a16:creationId xmlns:a16="http://schemas.microsoft.com/office/drawing/2014/main" id="{90027BFC-814C-28A2-41AC-F357A93740AC}"/>
              </a:ext>
            </a:extLst>
          </p:cNvPr>
          <p:cNvSpPr/>
          <p:nvPr/>
        </p:nvSpPr>
        <p:spPr>
          <a:xfrm>
            <a:off x="5663520" y="595730"/>
            <a:ext cx="2332084" cy="405205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72" name="Rechteck: abgerundete Ecken 71">
            <a:extLst>
              <a:ext uri="{FF2B5EF4-FFF2-40B4-BE49-F238E27FC236}">
                <a16:creationId xmlns:a16="http://schemas.microsoft.com/office/drawing/2014/main" id="{6386E5EE-88B2-E23D-D23E-ABE044F73C0C}"/>
              </a:ext>
            </a:extLst>
          </p:cNvPr>
          <p:cNvSpPr/>
          <p:nvPr/>
        </p:nvSpPr>
        <p:spPr>
          <a:xfrm>
            <a:off x="4836372" y="339047"/>
            <a:ext cx="870906" cy="5782425"/>
          </a:xfrm>
          <a:prstGeom prst="roundRect">
            <a:avLst/>
          </a:prstGeom>
          <a:solidFill>
            <a:srgbClr val="F59C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7" name="Rechteck: abgerundete Ecken 76">
            <a:extLst>
              <a:ext uri="{FF2B5EF4-FFF2-40B4-BE49-F238E27FC236}">
                <a16:creationId xmlns:a16="http://schemas.microsoft.com/office/drawing/2014/main" id="{C168A304-40FF-B3C6-66D9-F6EEDE8028E8}"/>
              </a:ext>
            </a:extLst>
          </p:cNvPr>
          <p:cNvSpPr/>
          <p:nvPr/>
        </p:nvSpPr>
        <p:spPr>
          <a:xfrm>
            <a:off x="6403561" y="348300"/>
            <a:ext cx="870906" cy="5782425"/>
          </a:xfrm>
          <a:prstGeom prst="roundRect">
            <a:avLst/>
          </a:prstGeom>
          <a:solidFill>
            <a:srgbClr val="F59C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4" name="Rechteck 293">
            <a:extLst>
              <a:ext uri="{FF2B5EF4-FFF2-40B4-BE49-F238E27FC236}">
                <a16:creationId xmlns:a16="http://schemas.microsoft.com/office/drawing/2014/main" id="{458D73FF-A5A6-B0C5-1903-9ACC2048E7AF}"/>
              </a:ext>
            </a:extLst>
          </p:cNvPr>
          <p:cNvSpPr/>
          <p:nvPr/>
        </p:nvSpPr>
        <p:spPr>
          <a:xfrm>
            <a:off x="596834" y="3555332"/>
            <a:ext cx="2410977"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95" name="Rechteck 294">
            <a:extLst>
              <a:ext uri="{FF2B5EF4-FFF2-40B4-BE49-F238E27FC236}">
                <a16:creationId xmlns:a16="http://schemas.microsoft.com/office/drawing/2014/main" id="{36E14749-52D6-1421-1E87-3EF1232631AB}"/>
              </a:ext>
            </a:extLst>
          </p:cNvPr>
          <p:cNvSpPr/>
          <p:nvPr/>
        </p:nvSpPr>
        <p:spPr>
          <a:xfrm>
            <a:off x="-4014730" y="6380688"/>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99" name="Textfeld 98">
            <a:extLst>
              <a:ext uri="{FF2B5EF4-FFF2-40B4-BE49-F238E27FC236}">
                <a16:creationId xmlns:a16="http://schemas.microsoft.com/office/drawing/2014/main" id="{70F3916D-E818-BF7D-1758-B2129FF51BAC}"/>
              </a:ext>
            </a:extLst>
          </p:cNvPr>
          <p:cNvSpPr txBox="1"/>
          <p:nvPr/>
        </p:nvSpPr>
        <p:spPr>
          <a:xfrm>
            <a:off x="2055349" y="5564909"/>
            <a:ext cx="18473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3" name="Textfeld 102">
            <a:extLst>
              <a:ext uri="{FF2B5EF4-FFF2-40B4-BE49-F238E27FC236}">
                <a16:creationId xmlns:a16="http://schemas.microsoft.com/office/drawing/2014/main" id="{D6E69708-CA31-FC2E-1FDC-4DD84749A31B}"/>
              </a:ext>
            </a:extLst>
          </p:cNvPr>
          <p:cNvSpPr txBox="1"/>
          <p:nvPr/>
        </p:nvSpPr>
        <p:spPr>
          <a:xfrm>
            <a:off x="2032798" y="3690267"/>
            <a:ext cx="18473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1" name="Textfeld 110">
            <a:extLst>
              <a:ext uri="{FF2B5EF4-FFF2-40B4-BE49-F238E27FC236}">
                <a16:creationId xmlns:a16="http://schemas.microsoft.com/office/drawing/2014/main" id="{7D8FB7ED-B15A-54CE-E401-078224896323}"/>
              </a:ext>
            </a:extLst>
          </p:cNvPr>
          <p:cNvSpPr txBox="1"/>
          <p:nvPr/>
        </p:nvSpPr>
        <p:spPr>
          <a:xfrm>
            <a:off x="1423942" y="2925028"/>
            <a:ext cx="1847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328DB3F1-664D-50ED-C5C3-BC7DF1995104}"/>
              </a:ext>
            </a:extLst>
          </p:cNvPr>
          <p:cNvSpPr>
            <a:spLocks noChangeAspect="1" noEditPoints="1"/>
          </p:cNvSpPr>
          <p:nvPr>
            <p:custDataLst>
              <p:tags r:id="rId1"/>
            </p:custDataLst>
          </p:nvPr>
        </p:nvSpPr>
        <p:spPr bwMode="auto">
          <a:xfrm>
            <a:off x="2367202" y="2258775"/>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8" name="Gerade Verbindung mit Pfeil 207">
            <a:extLst>
              <a:ext uri="{FF2B5EF4-FFF2-40B4-BE49-F238E27FC236}">
                <a16:creationId xmlns:a16="http://schemas.microsoft.com/office/drawing/2014/main" id="{50097538-3844-8F36-3D3C-E1DD919BAC3A}"/>
              </a:ext>
            </a:extLst>
          </p:cNvPr>
          <p:cNvCxnSpPr>
            <a:cxnSpLocks/>
            <a:endCxn id="3" idx="2"/>
          </p:cNvCxnSpPr>
          <p:nvPr/>
        </p:nvCxnSpPr>
        <p:spPr>
          <a:xfrm>
            <a:off x="2179640" y="1066388"/>
            <a:ext cx="1257373" cy="1504051"/>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1" name="High_voltage3" descr="{&quot;Key&quot;:&quot;POWER_USER_SHAPE_ICON&quot;,&quot;Value&quot;:&quot;POWER_USER_SHAPE_ICON_STYLE_1&quot;}">
            <a:extLst>
              <a:ext uri="{FF2B5EF4-FFF2-40B4-BE49-F238E27FC236}">
                <a16:creationId xmlns:a16="http://schemas.microsoft.com/office/drawing/2014/main" id="{FBD497C5-7EBB-1616-0234-5E204189E9E3}"/>
              </a:ext>
            </a:extLst>
          </p:cNvPr>
          <p:cNvSpPr>
            <a:spLocks noChangeAspect="1" noEditPoints="1"/>
          </p:cNvSpPr>
          <p:nvPr>
            <p:custDataLst>
              <p:tags r:id="rId2"/>
            </p:custDataLst>
          </p:nvPr>
        </p:nvSpPr>
        <p:spPr bwMode="auto">
          <a:xfrm>
            <a:off x="2477766" y="5531592"/>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AD79EF32-8355-BBC7-F3C1-26396DF438D6}"/>
              </a:ext>
            </a:extLst>
          </p:cNvPr>
          <p:cNvSpPr>
            <a:spLocks noChangeAspect="1" noEditPoints="1"/>
          </p:cNvSpPr>
          <p:nvPr>
            <p:custDataLst>
              <p:tags r:id="rId3"/>
            </p:custDataLst>
          </p:nvPr>
        </p:nvSpPr>
        <p:spPr bwMode="auto">
          <a:xfrm>
            <a:off x="2460113" y="3082439"/>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8" name="Rechteck 27">
            <a:extLst>
              <a:ext uri="{FF2B5EF4-FFF2-40B4-BE49-F238E27FC236}">
                <a16:creationId xmlns:a16="http://schemas.microsoft.com/office/drawing/2014/main" id="{2282591F-EA4D-1029-DEBA-7D0BFF9A2083}"/>
              </a:ext>
            </a:extLst>
          </p:cNvPr>
          <p:cNvSpPr/>
          <p:nvPr/>
        </p:nvSpPr>
        <p:spPr>
          <a:xfrm>
            <a:off x="-2552187" y="4216427"/>
            <a:ext cx="3210605" cy="872165"/>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CAABF6A7-55E1-93D9-C6F2-DF75C1DBB0C6}"/>
              </a:ext>
            </a:extLst>
          </p:cNvPr>
          <p:cNvSpPr/>
          <p:nvPr/>
        </p:nvSpPr>
        <p:spPr>
          <a:xfrm>
            <a:off x="2340926" y="5456830"/>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2" name="Textfeld 31">
            <a:extLst>
              <a:ext uri="{FF2B5EF4-FFF2-40B4-BE49-F238E27FC236}">
                <a16:creationId xmlns:a16="http://schemas.microsoft.com/office/drawing/2014/main" id="{90885750-9A0E-334E-8181-2420C187710F}"/>
              </a:ext>
            </a:extLst>
          </p:cNvPr>
          <p:cNvSpPr txBox="1"/>
          <p:nvPr/>
        </p:nvSpPr>
        <p:spPr>
          <a:xfrm>
            <a:off x="773470" y="5543928"/>
            <a:ext cx="147187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Electricity Grid</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9" name="Ellipse 38">
            <a:extLst>
              <a:ext uri="{FF2B5EF4-FFF2-40B4-BE49-F238E27FC236}">
                <a16:creationId xmlns:a16="http://schemas.microsoft.com/office/drawing/2014/main" id="{94EBF0E0-0789-1BF7-F0E7-0E9C975D6787}"/>
              </a:ext>
            </a:extLst>
          </p:cNvPr>
          <p:cNvSpPr/>
          <p:nvPr/>
        </p:nvSpPr>
        <p:spPr>
          <a:xfrm>
            <a:off x="2318375" y="3810257"/>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2" name="Textfeld 41">
            <a:extLst>
              <a:ext uri="{FF2B5EF4-FFF2-40B4-BE49-F238E27FC236}">
                <a16:creationId xmlns:a16="http://schemas.microsoft.com/office/drawing/2014/main" id="{2607F835-5B1B-1A7A-8F72-DCF7A070F58B}"/>
              </a:ext>
            </a:extLst>
          </p:cNvPr>
          <p:cNvSpPr txBox="1"/>
          <p:nvPr/>
        </p:nvSpPr>
        <p:spPr>
          <a:xfrm>
            <a:off x="218322" y="3567599"/>
            <a:ext cx="2027026"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(DSM, Wind Peaks)</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4" name="Flussdiagramm: Anzeige 9">
            <a:extLst>
              <a:ext uri="{FF2B5EF4-FFF2-40B4-BE49-F238E27FC236}">
                <a16:creationId xmlns:a16="http://schemas.microsoft.com/office/drawing/2014/main" id="{CFCBBC7E-5D49-0CE8-827B-85C6D0D2B155}"/>
              </a:ext>
            </a:extLst>
          </p:cNvPr>
          <p:cNvSpPr/>
          <p:nvPr/>
        </p:nvSpPr>
        <p:spPr>
          <a:xfrm rot="5400000">
            <a:off x="2278515" y="2928230"/>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0" name="Textfeld 49">
            <a:extLst>
              <a:ext uri="{FF2B5EF4-FFF2-40B4-BE49-F238E27FC236}">
                <a16:creationId xmlns:a16="http://schemas.microsoft.com/office/drawing/2014/main" id="{E7A3CFF0-6C7F-FC5A-7DD5-C6D9557F7B71}"/>
              </a:ext>
            </a:extLst>
          </p:cNvPr>
          <p:cNvSpPr txBox="1"/>
          <p:nvPr/>
        </p:nvSpPr>
        <p:spPr>
          <a:xfrm>
            <a:off x="1454747" y="3082864"/>
            <a:ext cx="79060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Battery</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5" name="Ellipse 54">
            <a:extLst>
              <a:ext uri="{FF2B5EF4-FFF2-40B4-BE49-F238E27FC236}">
                <a16:creationId xmlns:a16="http://schemas.microsoft.com/office/drawing/2014/main" id="{9BFDE490-76B3-2016-8106-7012FDF56599}"/>
              </a:ext>
            </a:extLst>
          </p:cNvPr>
          <p:cNvSpPr/>
          <p:nvPr/>
        </p:nvSpPr>
        <p:spPr>
          <a:xfrm>
            <a:off x="2266531" y="2159820"/>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7" name="Textfeld 56">
            <a:extLst>
              <a:ext uri="{FF2B5EF4-FFF2-40B4-BE49-F238E27FC236}">
                <a16:creationId xmlns:a16="http://schemas.microsoft.com/office/drawing/2014/main" id="{54820146-8358-796A-26B1-54EAB252F61C}"/>
              </a:ext>
            </a:extLst>
          </p:cNvPr>
          <p:cNvSpPr txBox="1"/>
          <p:nvPr/>
        </p:nvSpPr>
        <p:spPr>
          <a:xfrm>
            <a:off x="749349" y="2168800"/>
            <a:ext cx="1475372"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Local PV production</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4DA63843-16F2-3FBC-8CCF-06372C6D9C72}"/>
              </a:ext>
            </a:extLst>
          </p:cNvPr>
          <p:cNvSpPr>
            <a:spLocks noChangeAspect="1" noEditPoints="1"/>
          </p:cNvSpPr>
          <p:nvPr>
            <p:custDataLst>
              <p:tags r:id="rId4"/>
            </p:custDataLst>
          </p:nvPr>
        </p:nvSpPr>
        <p:spPr bwMode="auto">
          <a:xfrm>
            <a:off x="2367202" y="2258775"/>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4" name="Textfeld 213">
            <a:extLst>
              <a:ext uri="{FF2B5EF4-FFF2-40B4-BE49-F238E27FC236}">
                <a16:creationId xmlns:a16="http://schemas.microsoft.com/office/drawing/2014/main" id="{F1048384-18DA-F2CF-2150-82767D107067}"/>
              </a:ext>
            </a:extLst>
          </p:cNvPr>
          <p:cNvSpPr txBox="1"/>
          <p:nvPr/>
        </p:nvSpPr>
        <p:spPr>
          <a:xfrm>
            <a:off x="1297864" y="1828070"/>
            <a:ext cx="92685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Supplies</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5" name="Textfeld 214">
            <a:extLst>
              <a:ext uri="{FF2B5EF4-FFF2-40B4-BE49-F238E27FC236}">
                <a16:creationId xmlns:a16="http://schemas.microsoft.com/office/drawing/2014/main" id="{19B8D5A2-7073-6125-7AD4-CF110B577506}"/>
              </a:ext>
            </a:extLst>
          </p:cNvPr>
          <p:cNvSpPr txBox="1"/>
          <p:nvPr/>
        </p:nvSpPr>
        <p:spPr>
          <a:xfrm>
            <a:off x="1276485" y="592913"/>
            <a:ext cx="197531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Demands</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23" name="Gruppieren 222">
            <a:extLst>
              <a:ext uri="{FF2B5EF4-FFF2-40B4-BE49-F238E27FC236}">
                <a16:creationId xmlns:a16="http://schemas.microsoft.com/office/drawing/2014/main" id="{B467DB39-E8FE-25C6-72E8-16FD4FEEC3C7}"/>
              </a:ext>
            </a:extLst>
          </p:cNvPr>
          <p:cNvGrpSpPr/>
          <p:nvPr/>
        </p:nvGrpSpPr>
        <p:grpSpPr>
          <a:xfrm>
            <a:off x="10541293" y="-624844"/>
            <a:ext cx="1244025" cy="277375"/>
            <a:chOff x="783683" y="1118083"/>
            <a:chExt cx="1244025" cy="277375"/>
          </a:xfrm>
        </p:grpSpPr>
        <p:cxnSp>
          <p:nvCxnSpPr>
            <p:cNvPr id="224" name="Gerade Verbindung mit Pfeil 223">
              <a:extLst>
                <a:ext uri="{FF2B5EF4-FFF2-40B4-BE49-F238E27FC236}">
                  <a16:creationId xmlns:a16="http://schemas.microsoft.com/office/drawing/2014/main" id="{D0BDAE60-722E-2BCC-94A8-10B9C19FB1C2}"/>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AC468FA6-709D-D911-4510-D3CF6B988AA5}"/>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E581C21B-691A-7F36-74AE-F506B26F77A4}"/>
              </a:ext>
            </a:extLst>
          </p:cNvPr>
          <p:cNvGrpSpPr/>
          <p:nvPr/>
        </p:nvGrpSpPr>
        <p:grpSpPr>
          <a:xfrm>
            <a:off x="9011054" y="-627297"/>
            <a:ext cx="1244025" cy="277375"/>
            <a:chOff x="783683" y="1118083"/>
            <a:chExt cx="1244025" cy="277375"/>
          </a:xfrm>
        </p:grpSpPr>
        <p:cxnSp>
          <p:nvCxnSpPr>
            <p:cNvPr id="227" name="Gerade Verbindung mit Pfeil 226">
              <a:extLst>
                <a:ext uri="{FF2B5EF4-FFF2-40B4-BE49-F238E27FC236}">
                  <a16:creationId xmlns:a16="http://schemas.microsoft.com/office/drawing/2014/main" id="{9A7B7DAF-51E6-02A2-1AE6-261171C140E4}"/>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2DB9BA62-C7C4-292A-ADA3-9B65D531802F}"/>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DC807A42-39D5-3CF6-1676-6C2AC5C9DE58}"/>
              </a:ext>
            </a:extLst>
          </p:cNvPr>
          <p:cNvSpPr txBox="1"/>
          <p:nvPr/>
        </p:nvSpPr>
        <p:spPr>
          <a:xfrm>
            <a:off x="9351238" y="-98895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CA5CE8D1-3B0B-3A31-416B-73E07C4FB862}"/>
              </a:ext>
            </a:extLst>
          </p:cNvPr>
          <p:cNvSpPr txBox="1"/>
          <p:nvPr/>
        </p:nvSpPr>
        <p:spPr>
          <a:xfrm>
            <a:off x="596834" y="592913"/>
            <a:ext cx="20086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Prioritization of demand coverage</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1" name="Rechteck 230">
            <a:extLst>
              <a:ext uri="{FF2B5EF4-FFF2-40B4-BE49-F238E27FC236}">
                <a16:creationId xmlns:a16="http://schemas.microsoft.com/office/drawing/2014/main" id="{A962AB0C-8833-6DA9-8638-06496C3CBC94}"/>
              </a:ext>
            </a:extLst>
          </p:cNvPr>
          <p:cNvSpPr/>
          <p:nvPr/>
        </p:nvSpPr>
        <p:spPr>
          <a:xfrm>
            <a:off x="518599" y="54268"/>
            <a:ext cx="326491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srgbClr val="E6EFF3">
                    <a:lumMod val="50000"/>
                  </a:srgbClr>
                </a:solidFill>
                <a:effectLst/>
                <a:uLnTx/>
                <a:uFillTx/>
                <a:latin typeface="Times New Roman" panose="02020603050405020304" pitchFamily="18" charset="0"/>
                <a:cs typeface="Times New Roman" panose="02020603050405020304" pitchFamily="18" charset="0"/>
              </a:rPr>
              <a:t>PED Balancing 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675B8FDD-06A3-AE35-70C6-A72E67654B2F}"/>
              </a:ext>
            </a:extLst>
          </p:cNvPr>
          <p:cNvSpPr>
            <a:spLocks noChangeAspect="1" noEditPoints="1"/>
          </p:cNvSpPr>
          <p:nvPr>
            <p:custDataLst>
              <p:tags r:id="rId5"/>
            </p:custDataLst>
          </p:nvPr>
        </p:nvSpPr>
        <p:spPr bwMode="auto">
          <a:xfrm>
            <a:off x="2477766" y="5531592"/>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A6B52B8A-305A-9A66-F5FA-22FCC57B12AD}"/>
              </a:ext>
            </a:extLst>
          </p:cNvPr>
          <p:cNvSpPr>
            <a:spLocks noChangeAspect="1" noEditPoints="1"/>
          </p:cNvSpPr>
          <p:nvPr>
            <p:custDataLst>
              <p:tags r:id="rId6"/>
            </p:custDataLst>
          </p:nvPr>
        </p:nvSpPr>
        <p:spPr bwMode="auto">
          <a:xfrm>
            <a:off x="2400546" y="3891447"/>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F7EC1B14-7E36-9A27-D99B-78375971351F}"/>
              </a:ext>
            </a:extLst>
          </p:cNvPr>
          <p:cNvSpPr>
            <a:spLocks noChangeAspect="1" noEditPoints="1"/>
          </p:cNvSpPr>
          <p:nvPr>
            <p:custDataLst>
              <p:tags r:id="rId7"/>
            </p:custDataLst>
          </p:nvPr>
        </p:nvSpPr>
        <p:spPr bwMode="auto">
          <a:xfrm>
            <a:off x="2460113" y="3082439"/>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300" name="Gerade Verbindung mit Pfeil 299">
            <a:extLst>
              <a:ext uri="{FF2B5EF4-FFF2-40B4-BE49-F238E27FC236}">
                <a16:creationId xmlns:a16="http://schemas.microsoft.com/office/drawing/2014/main" id="{18DAF067-F76E-F1DB-D12C-13E532FCC7FB}"/>
              </a:ext>
            </a:extLst>
          </p:cNvPr>
          <p:cNvCxnSpPr>
            <a:cxnSpLocks/>
          </p:cNvCxnSpPr>
          <p:nvPr/>
        </p:nvCxnSpPr>
        <p:spPr>
          <a:xfrm>
            <a:off x="2703475" y="4074300"/>
            <a:ext cx="66678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ieren 5">
            <a:extLst>
              <a:ext uri="{FF2B5EF4-FFF2-40B4-BE49-F238E27FC236}">
                <a16:creationId xmlns:a16="http://schemas.microsoft.com/office/drawing/2014/main" id="{86C92D5D-2EDF-C296-4FBE-F82E296A0997}"/>
              </a:ext>
            </a:extLst>
          </p:cNvPr>
          <p:cNvGrpSpPr/>
          <p:nvPr/>
        </p:nvGrpSpPr>
        <p:grpSpPr>
          <a:xfrm>
            <a:off x="2346041" y="4529290"/>
            <a:ext cx="615802" cy="649026"/>
            <a:chOff x="8230696" y="575606"/>
            <a:chExt cx="825646" cy="818592"/>
          </a:xfrm>
        </p:grpSpPr>
        <p:sp>
          <p:nvSpPr>
            <p:cNvPr id="10" name="Flussdiagramm: Anzeige 9">
              <a:extLst>
                <a:ext uri="{FF2B5EF4-FFF2-40B4-BE49-F238E27FC236}">
                  <a16:creationId xmlns:a16="http://schemas.microsoft.com/office/drawing/2014/main" id="{68A3753E-5020-90F9-04F6-B011D5356E92}"/>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 name="Car7" descr="{&quot;Key&quot;:&quot;POWER_USER_SHAPE_ICON&quot;,&quot;Value&quot;:&quot;POWER_USER_SHAPE_ICON_STYLE_1&quot;}">
              <a:extLst>
                <a:ext uri="{FF2B5EF4-FFF2-40B4-BE49-F238E27FC236}">
                  <a16:creationId xmlns:a16="http://schemas.microsoft.com/office/drawing/2014/main" id="{09BA0504-770C-F6F3-5CF6-367E7A265677}"/>
                </a:ext>
              </a:extLst>
            </p:cNvPr>
            <p:cNvSpPr>
              <a:spLocks noChangeAspect="1" noEditPoints="1"/>
            </p:cNvSpPr>
            <p:nvPr>
              <p:custDataLst>
                <p:tags r:id="rId23"/>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6" name="Textfeld 15">
            <a:extLst>
              <a:ext uri="{FF2B5EF4-FFF2-40B4-BE49-F238E27FC236}">
                <a16:creationId xmlns:a16="http://schemas.microsoft.com/office/drawing/2014/main" id="{BE9A1FC1-7196-1889-328D-BA1837737908}"/>
              </a:ext>
            </a:extLst>
          </p:cNvPr>
          <p:cNvSpPr txBox="1"/>
          <p:nvPr/>
        </p:nvSpPr>
        <p:spPr>
          <a:xfrm>
            <a:off x="2554562" y="-705858"/>
            <a:ext cx="6251388" cy="646331"/>
          </a:xfrm>
          <a:prstGeom prst="rect">
            <a:avLst/>
          </a:prstGeom>
          <a:noFill/>
        </p:spPr>
        <p:txBody>
          <a:bodyPr wrap="square">
            <a:spAutoFit/>
          </a:bodyPr>
          <a:lstStyle/>
          <a:p>
            <a:r>
              <a:rPr lang="de-DE" sz="3600">
                <a:solidFill>
                  <a:schemeClr val="accent4"/>
                </a:solidFill>
              </a:rPr>
              <a:t>Mit🚗bidirektionalem Laden</a:t>
            </a:r>
            <a:endParaRPr lang="de-AT" sz="3600">
              <a:solidFill>
                <a:schemeClr val="accent4"/>
              </a:solidFill>
            </a:endParaRPr>
          </a:p>
        </p:txBody>
      </p:sp>
      <p:sp>
        <p:nvSpPr>
          <p:cNvPr id="22" name="Rechteck 21">
            <a:extLst>
              <a:ext uri="{FF2B5EF4-FFF2-40B4-BE49-F238E27FC236}">
                <a16:creationId xmlns:a16="http://schemas.microsoft.com/office/drawing/2014/main" id="{ED730078-878F-C8E8-A359-D5528818C938}"/>
              </a:ext>
            </a:extLst>
          </p:cNvPr>
          <p:cNvSpPr/>
          <p:nvPr/>
        </p:nvSpPr>
        <p:spPr>
          <a:xfrm>
            <a:off x="-3445080" y="6484123"/>
            <a:ext cx="2755036" cy="881984"/>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7D76D9A3-1460-5CE8-4A27-A5B085B899B8}"/>
              </a:ext>
            </a:extLst>
          </p:cNvPr>
          <p:cNvCxnSpPr>
            <a:cxnSpLocks/>
          </p:cNvCxnSpPr>
          <p:nvPr/>
        </p:nvCxnSpPr>
        <p:spPr>
          <a:xfrm rot="5400000" flipH="1" flipV="1">
            <a:off x="6714924" y="1171165"/>
            <a:ext cx="2546507" cy="204177"/>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16C6C7FE-2D48-314B-2AB9-E35365D14C8D}"/>
              </a:ext>
            </a:extLst>
          </p:cNvPr>
          <p:cNvSpPr txBox="1"/>
          <p:nvPr/>
        </p:nvSpPr>
        <p:spPr>
          <a:xfrm>
            <a:off x="3476072" y="501662"/>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9" name="Gerade Verbindung mit Pfeil 208">
            <a:extLst>
              <a:ext uri="{FF2B5EF4-FFF2-40B4-BE49-F238E27FC236}">
                <a16:creationId xmlns:a16="http://schemas.microsoft.com/office/drawing/2014/main" id="{B79FF243-0BEB-BFF5-CD17-7EF8EE609402}"/>
              </a:ext>
            </a:extLst>
          </p:cNvPr>
          <p:cNvCxnSpPr>
            <a:cxnSpLocks/>
          </p:cNvCxnSpPr>
          <p:nvPr/>
        </p:nvCxnSpPr>
        <p:spPr>
          <a:xfrm>
            <a:off x="3644100" y="2503242"/>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71A64A46-9CB6-C59E-F6F0-44A113537DCD}"/>
              </a:ext>
            </a:extLst>
          </p:cNvPr>
          <p:cNvCxnSpPr>
            <a:cxnSpLocks/>
          </p:cNvCxnSpPr>
          <p:nvPr/>
        </p:nvCxnSpPr>
        <p:spPr>
          <a:xfrm>
            <a:off x="4476751" y="2525885"/>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EF8C70FA-2F1C-74DC-6CC1-34181F3939EE}"/>
              </a:ext>
            </a:extLst>
          </p:cNvPr>
          <p:cNvCxnSpPr>
            <a:cxnSpLocks/>
            <a:endCxn id="47" idx="2"/>
          </p:cNvCxnSpPr>
          <p:nvPr/>
        </p:nvCxnSpPr>
        <p:spPr>
          <a:xfrm>
            <a:off x="5311988" y="2531517"/>
            <a:ext cx="578186" cy="14989"/>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B96F0E08-49A1-D562-141C-A53766D6A446}"/>
              </a:ext>
            </a:extLst>
          </p:cNvPr>
          <p:cNvCxnSpPr>
            <a:cxnSpLocks/>
          </p:cNvCxnSpPr>
          <p:nvPr/>
        </p:nvCxnSpPr>
        <p:spPr>
          <a:xfrm>
            <a:off x="6109654" y="2546506"/>
            <a:ext cx="588541" cy="113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DB60DBB2-C52E-0C92-71B1-2E0B8CA14C30}"/>
              </a:ext>
            </a:extLst>
          </p:cNvPr>
          <p:cNvCxnSpPr>
            <a:cxnSpLocks/>
          </p:cNvCxnSpPr>
          <p:nvPr/>
        </p:nvCxnSpPr>
        <p:spPr>
          <a:xfrm flipV="1">
            <a:off x="6910061" y="2525330"/>
            <a:ext cx="630839" cy="805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4F4E57F6-1B07-04E9-96EB-AF351B95B314}"/>
              </a:ext>
            </a:extLst>
          </p:cNvPr>
          <p:cNvCxnSpPr>
            <a:cxnSpLocks/>
          </p:cNvCxnSpPr>
          <p:nvPr/>
        </p:nvCxnSpPr>
        <p:spPr>
          <a:xfrm flipH="1">
            <a:off x="3486755" y="2514809"/>
            <a:ext cx="4232375" cy="744754"/>
          </a:xfrm>
          <a:prstGeom prst="bentConnector5">
            <a:avLst>
              <a:gd name="adj1" fmla="val -3319"/>
              <a:gd name="adj2" fmla="val 43954"/>
              <a:gd name="adj3" fmla="val 103319"/>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C8252272-6C3A-0E07-F837-A503EEB7B402}"/>
              </a:ext>
            </a:extLst>
          </p:cNvPr>
          <p:cNvCxnSpPr>
            <a:cxnSpLocks/>
          </p:cNvCxnSpPr>
          <p:nvPr/>
        </p:nvCxnSpPr>
        <p:spPr>
          <a:xfrm flipH="1">
            <a:off x="3486755" y="3258430"/>
            <a:ext cx="1917358" cy="753804"/>
          </a:xfrm>
          <a:prstGeom prst="bentConnector5">
            <a:avLst>
              <a:gd name="adj1" fmla="val -7325"/>
              <a:gd name="adj2" fmla="val 45150"/>
              <a:gd name="adj3" fmla="val 107325"/>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001307F7-049B-D0D1-BCE4-5F9C24FFE0F5}"/>
              </a:ext>
            </a:extLst>
          </p:cNvPr>
          <p:cNvSpPr txBox="1"/>
          <p:nvPr/>
        </p:nvSpPr>
        <p:spPr>
          <a:xfrm>
            <a:off x="5922357" y="5641760"/>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52" name="Gruppieren 51">
            <a:extLst>
              <a:ext uri="{FF2B5EF4-FFF2-40B4-BE49-F238E27FC236}">
                <a16:creationId xmlns:a16="http://schemas.microsoft.com/office/drawing/2014/main" id="{CC00CFD0-4231-44D5-33D6-3CA23C69EB37}"/>
              </a:ext>
            </a:extLst>
          </p:cNvPr>
          <p:cNvGrpSpPr/>
          <p:nvPr/>
        </p:nvGrpSpPr>
        <p:grpSpPr>
          <a:xfrm>
            <a:off x="3437013" y="2155023"/>
            <a:ext cx="4390947"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69E080C8-8894-7F92-FBCC-84317BE011EE}"/>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 name="Pfeil: gebogen 20">
              <a:extLst>
                <a:ext uri="{FF2B5EF4-FFF2-40B4-BE49-F238E27FC236}">
                  <a16:creationId xmlns:a16="http://schemas.microsoft.com/office/drawing/2014/main" id="{EF5F347A-4210-76DF-2644-4D79E699C431}"/>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6" name="Pfeil: gebogen 45">
              <a:extLst>
                <a:ext uri="{FF2B5EF4-FFF2-40B4-BE49-F238E27FC236}">
                  <a16:creationId xmlns:a16="http://schemas.microsoft.com/office/drawing/2014/main" id="{F714D832-8ED5-F68A-4D73-DB558A1ABB75}"/>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7" name="Pfeil: gebogen 46">
              <a:extLst>
                <a:ext uri="{FF2B5EF4-FFF2-40B4-BE49-F238E27FC236}">
                  <a16:creationId xmlns:a16="http://schemas.microsoft.com/office/drawing/2014/main" id="{9C9D5DF9-6A50-2131-A9AE-348900961DB1}"/>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8" name="Pfeil: gebogen 47">
              <a:extLst>
                <a:ext uri="{FF2B5EF4-FFF2-40B4-BE49-F238E27FC236}">
                  <a16:creationId xmlns:a16="http://schemas.microsoft.com/office/drawing/2014/main" id="{D69B6B6B-47F8-7D45-C972-349CCD47BBEA}"/>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9" name="Pfeil: gebogen 48">
              <a:extLst>
                <a:ext uri="{FF2B5EF4-FFF2-40B4-BE49-F238E27FC236}">
                  <a16:creationId xmlns:a16="http://schemas.microsoft.com/office/drawing/2014/main" id="{1918F8CE-8EEA-794D-6AC3-3F5F41454F74}"/>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115" name="Gerade Verbindung mit Pfeil 114">
            <a:extLst>
              <a:ext uri="{FF2B5EF4-FFF2-40B4-BE49-F238E27FC236}">
                <a16:creationId xmlns:a16="http://schemas.microsoft.com/office/drawing/2014/main" id="{C4570A92-09D1-979E-2650-E7D1B3206D33}"/>
              </a:ext>
            </a:extLst>
          </p:cNvPr>
          <p:cNvCxnSpPr>
            <a:cxnSpLocks/>
          </p:cNvCxnSpPr>
          <p:nvPr/>
        </p:nvCxnSpPr>
        <p:spPr>
          <a:xfrm>
            <a:off x="5515403" y="5917413"/>
            <a:ext cx="277054"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CEEFD324-3752-8429-6172-A3427E848E71}"/>
              </a:ext>
            </a:extLst>
          </p:cNvPr>
          <p:cNvGrpSpPr/>
          <p:nvPr/>
        </p:nvGrpSpPr>
        <p:grpSpPr>
          <a:xfrm>
            <a:off x="3459936" y="2925781"/>
            <a:ext cx="1937787"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83AFBC4B-5260-10F3-BB9A-626F816C5522}"/>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8" name="Pfeil: gebogen 127">
              <a:extLst>
                <a:ext uri="{FF2B5EF4-FFF2-40B4-BE49-F238E27FC236}">
                  <a16:creationId xmlns:a16="http://schemas.microsoft.com/office/drawing/2014/main" id="{4DB1179F-C1C9-8A8D-A2A2-6A0EE08DC56A}"/>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9" name="Pfeil: gebogen 128">
              <a:extLst>
                <a:ext uri="{FF2B5EF4-FFF2-40B4-BE49-F238E27FC236}">
                  <a16:creationId xmlns:a16="http://schemas.microsoft.com/office/drawing/2014/main" id="{3381FC82-B079-96DA-5DAC-D2F11E1028C1}"/>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133" name="Gruppieren 132">
            <a:extLst>
              <a:ext uri="{FF2B5EF4-FFF2-40B4-BE49-F238E27FC236}">
                <a16:creationId xmlns:a16="http://schemas.microsoft.com/office/drawing/2014/main" id="{446EC00F-AA0E-3C1D-4A38-89C845C1EF06}"/>
              </a:ext>
            </a:extLst>
          </p:cNvPr>
          <p:cNvGrpSpPr/>
          <p:nvPr/>
        </p:nvGrpSpPr>
        <p:grpSpPr>
          <a:xfrm>
            <a:off x="3476072" y="3717306"/>
            <a:ext cx="4390947"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E5EF1A68-2612-CB11-3927-1AB33DF0D078}"/>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5" name="Pfeil: gebogen 134">
              <a:extLst>
                <a:ext uri="{FF2B5EF4-FFF2-40B4-BE49-F238E27FC236}">
                  <a16:creationId xmlns:a16="http://schemas.microsoft.com/office/drawing/2014/main" id="{48A1D192-D2D5-550E-BC79-831C46BD0DB7}"/>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6" name="Pfeil: gebogen 135">
              <a:extLst>
                <a:ext uri="{FF2B5EF4-FFF2-40B4-BE49-F238E27FC236}">
                  <a16:creationId xmlns:a16="http://schemas.microsoft.com/office/drawing/2014/main" id="{D593D26C-71DD-ACE0-ABDE-DE119FBA440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7" name="Pfeil: gebogen 136">
              <a:extLst>
                <a:ext uri="{FF2B5EF4-FFF2-40B4-BE49-F238E27FC236}">
                  <a16:creationId xmlns:a16="http://schemas.microsoft.com/office/drawing/2014/main" id="{3EC79F3A-4C6D-4456-A448-5BF1708F173F}"/>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8" name="Pfeil: gebogen 137">
              <a:extLst>
                <a:ext uri="{FF2B5EF4-FFF2-40B4-BE49-F238E27FC236}">
                  <a16:creationId xmlns:a16="http://schemas.microsoft.com/office/drawing/2014/main" id="{C0EBC003-7A98-C0E7-7344-7E53D1776484}"/>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2" name="Pfeil: gebogen 141">
              <a:extLst>
                <a:ext uri="{FF2B5EF4-FFF2-40B4-BE49-F238E27FC236}">
                  <a16:creationId xmlns:a16="http://schemas.microsoft.com/office/drawing/2014/main" id="{5DC414FE-BD3D-F410-0E88-69CF96BC2979}"/>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146" name="Gruppieren 145">
            <a:extLst>
              <a:ext uri="{FF2B5EF4-FFF2-40B4-BE49-F238E27FC236}">
                <a16:creationId xmlns:a16="http://schemas.microsoft.com/office/drawing/2014/main" id="{D5564ED8-65BB-7F20-301C-A14C632C9809}"/>
              </a:ext>
            </a:extLst>
          </p:cNvPr>
          <p:cNvGrpSpPr/>
          <p:nvPr/>
        </p:nvGrpSpPr>
        <p:grpSpPr>
          <a:xfrm>
            <a:off x="3452509" y="5523709"/>
            <a:ext cx="1937787"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6A8B37BF-8096-BFAB-79E3-DFE843C7492B}"/>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8" name="Pfeil: gebogen 147">
              <a:extLst>
                <a:ext uri="{FF2B5EF4-FFF2-40B4-BE49-F238E27FC236}">
                  <a16:creationId xmlns:a16="http://schemas.microsoft.com/office/drawing/2014/main" id="{14A4EF95-75A4-3D5F-AB5B-EE965A03FD65}"/>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9" name="Pfeil: gebogen 148">
              <a:extLst>
                <a:ext uri="{FF2B5EF4-FFF2-40B4-BE49-F238E27FC236}">
                  <a16:creationId xmlns:a16="http://schemas.microsoft.com/office/drawing/2014/main" id="{56B899A5-C11B-39AA-E2DD-3DEBC7533454}"/>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173" name="Gerade Verbindung mit Pfeil 172">
            <a:extLst>
              <a:ext uri="{FF2B5EF4-FFF2-40B4-BE49-F238E27FC236}">
                <a16:creationId xmlns:a16="http://schemas.microsoft.com/office/drawing/2014/main" id="{5EC92868-B5E5-BF32-0EFE-B792C9E44BF0}"/>
              </a:ext>
            </a:extLst>
          </p:cNvPr>
          <p:cNvCxnSpPr>
            <a:cxnSpLocks/>
          </p:cNvCxnSpPr>
          <p:nvPr/>
        </p:nvCxnSpPr>
        <p:spPr>
          <a:xfrm>
            <a:off x="3682285" y="3280147"/>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B8E99854-2121-0167-5968-C3442621DC49}"/>
              </a:ext>
            </a:extLst>
          </p:cNvPr>
          <p:cNvCxnSpPr>
            <a:cxnSpLocks/>
          </p:cNvCxnSpPr>
          <p:nvPr/>
        </p:nvCxnSpPr>
        <p:spPr>
          <a:xfrm>
            <a:off x="4514936" y="3302790"/>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706D1BF9-467C-9C05-36E3-111068D51765}"/>
              </a:ext>
            </a:extLst>
          </p:cNvPr>
          <p:cNvCxnSpPr>
            <a:cxnSpLocks/>
          </p:cNvCxnSpPr>
          <p:nvPr/>
        </p:nvCxnSpPr>
        <p:spPr>
          <a:xfrm>
            <a:off x="3727729" y="4076362"/>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C9275493-4976-926B-1A8C-099F8E60F36C}"/>
              </a:ext>
            </a:extLst>
          </p:cNvPr>
          <p:cNvCxnSpPr>
            <a:cxnSpLocks/>
          </p:cNvCxnSpPr>
          <p:nvPr/>
        </p:nvCxnSpPr>
        <p:spPr>
          <a:xfrm>
            <a:off x="4560380" y="4099005"/>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28144CF4-BA22-CC28-5868-1CF91BBA6525}"/>
              </a:ext>
            </a:extLst>
          </p:cNvPr>
          <p:cNvCxnSpPr>
            <a:cxnSpLocks/>
          </p:cNvCxnSpPr>
          <p:nvPr/>
        </p:nvCxnSpPr>
        <p:spPr>
          <a:xfrm>
            <a:off x="3687990" y="5903998"/>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C320D35E-56F1-E58B-04EC-8D3E03659EFC}"/>
              </a:ext>
            </a:extLst>
          </p:cNvPr>
          <p:cNvCxnSpPr>
            <a:cxnSpLocks/>
          </p:cNvCxnSpPr>
          <p:nvPr/>
        </p:nvCxnSpPr>
        <p:spPr>
          <a:xfrm>
            <a:off x="4520640" y="5926641"/>
            <a:ext cx="580440" cy="0"/>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5DDB9D1B-3C8C-E450-CEF6-292B83DDCA0D}"/>
              </a:ext>
            </a:extLst>
          </p:cNvPr>
          <p:cNvCxnSpPr>
            <a:cxnSpLocks/>
          </p:cNvCxnSpPr>
          <p:nvPr/>
        </p:nvCxnSpPr>
        <p:spPr>
          <a:xfrm>
            <a:off x="5361662" y="4081053"/>
            <a:ext cx="578186" cy="14989"/>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8A2FF1B2-5905-BEA5-E3F6-FA6FD1FD2AA2}"/>
              </a:ext>
            </a:extLst>
          </p:cNvPr>
          <p:cNvCxnSpPr>
            <a:cxnSpLocks/>
          </p:cNvCxnSpPr>
          <p:nvPr/>
        </p:nvCxnSpPr>
        <p:spPr>
          <a:xfrm>
            <a:off x="6159328" y="4096042"/>
            <a:ext cx="588541" cy="113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6A06102A-0E3F-DC1B-7D3A-57FC610C227A}"/>
              </a:ext>
            </a:extLst>
          </p:cNvPr>
          <p:cNvCxnSpPr>
            <a:cxnSpLocks/>
          </p:cNvCxnSpPr>
          <p:nvPr/>
        </p:nvCxnSpPr>
        <p:spPr>
          <a:xfrm flipV="1">
            <a:off x="6959735" y="4074866"/>
            <a:ext cx="630839" cy="8054"/>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B94736A2-1546-AC9C-03E9-0035AB463E4D}"/>
              </a:ext>
            </a:extLst>
          </p:cNvPr>
          <p:cNvSpPr txBox="1"/>
          <p:nvPr/>
        </p:nvSpPr>
        <p:spPr>
          <a:xfrm>
            <a:off x="5739322" y="2844000"/>
            <a:ext cx="229004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u="none" strike="noStrike" kern="1200" cap="none" spc="0" normalizeH="0" baseline="0" noProof="0">
                <a:ln>
                  <a:noFill/>
                </a:ln>
                <a:solidFill>
                  <a:srgbClr val="BCCF00">
                    <a:lumMod val="75000"/>
                  </a:srgbClr>
                </a:solidFill>
                <a:effectLst/>
                <a:uLnTx/>
                <a:uFillTx/>
                <a:latin typeface="Times New Roman" panose="02020603050405020304" pitchFamily="18" charset="0"/>
                <a:cs typeface="Times New Roman" panose="02020603050405020304" pitchFamily="18" charset="0"/>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600" u="none" strike="noStrike" kern="1200" cap="none" spc="0" normalizeH="0" baseline="0" noProof="0">
                <a:ln>
                  <a:noFill/>
                </a:ln>
                <a:solidFill>
                  <a:srgbClr val="BCCF00">
                    <a:lumMod val="75000"/>
                  </a:srgbClr>
                </a:solidFill>
                <a:effectLst/>
                <a:uLnTx/>
                <a:uFillTx/>
                <a:latin typeface="Times New Roman" panose="02020603050405020304" pitchFamily="18" charset="0"/>
                <a:cs typeface="Times New Roman" panose="02020603050405020304" pitchFamily="18" charset="0"/>
              </a:rPr>
              <a:t>thermal and electric storages</a:t>
            </a:r>
          </a:p>
        </p:txBody>
      </p:sp>
      <p:sp>
        <p:nvSpPr>
          <p:cNvPr id="58" name="Flussdiagramm: Anzeige 9">
            <a:extLst>
              <a:ext uri="{FF2B5EF4-FFF2-40B4-BE49-F238E27FC236}">
                <a16:creationId xmlns:a16="http://schemas.microsoft.com/office/drawing/2014/main" id="{2352C541-1BAE-5E7E-E7AA-5EC27E27B41B}"/>
              </a:ext>
            </a:extLst>
          </p:cNvPr>
          <p:cNvSpPr/>
          <p:nvPr/>
        </p:nvSpPr>
        <p:spPr>
          <a:xfrm rot="5400000">
            <a:off x="7182813" y="1291280"/>
            <a:ext cx="920552" cy="815132"/>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60" name="Gruppieren 59">
            <a:extLst>
              <a:ext uri="{FF2B5EF4-FFF2-40B4-BE49-F238E27FC236}">
                <a16:creationId xmlns:a16="http://schemas.microsoft.com/office/drawing/2014/main" id="{769042EF-9247-2CEE-4094-B4854D858837}"/>
              </a:ext>
            </a:extLst>
          </p:cNvPr>
          <p:cNvGrpSpPr/>
          <p:nvPr/>
        </p:nvGrpSpPr>
        <p:grpSpPr>
          <a:xfrm>
            <a:off x="3121855" y="1224921"/>
            <a:ext cx="900144" cy="883891"/>
            <a:chOff x="2451143" y="538602"/>
            <a:chExt cx="1297164" cy="1118244"/>
          </a:xfrm>
        </p:grpSpPr>
        <p:sp>
          <p:nvSpPr>
            <p:cNvPr id="64" name="Sechseck 63">
              <a:extLst>
                <a:ext uri="{FF2B5EF4-FFF2-40B4-BE49-F238E27FC236}">
                  <a16:creationId xmlns:a16="http://schemas.microsoft.com/office/drawing/2014/main" id="{54FBD73D-E587-9F11-FAE9-357F01BABA32}"/>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C32F910B-31D0-72EE-114B-072DBC90322F}"/>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9283368C-94DD-0419-2DDF-9C92A88A7D8A}"/>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09" name="Gruppieren 108">
                <a:extLst>
                  <a:ext uri="{FF2B5EF4-FFF2-40B4-BE49-F238E27FC236}">
                    <a16:creationId xmlns:a16="http://schemas.microsoft.com/office/drawing/2014/main" id="{4F00D924-E6AD-E5DB-8578-1D791919E318}"/>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527D3E6A-4375-44FA-8664-52AB777050C9}"/>
                    </a:ext>
                  </a:extLst>
                </p:cNvPr>
                <p:cNvSpPr>
                  <a:spLocks/>
                </p:cNvSpPr>
                <p:nvPr>
                  <p:custDataLst>
                    <p:tags r:id="rId15"/>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4" name="Crowdsourcing2">
                  <a:extLst>
                    <a:ext uri="{FF2B5EF4-FFF2-40B4-BE49-F238E27FC236}">
                      <a16:creationId xmlns:a16="http://schemas.microsoft.com/office/drawing/2014/main" id="{DE3AAA36-986E-92F5-EBA9-EA3CF7CCFE25}"/>
                    </a:ext>
                  </a:extLst>
                </p:cNvPr>
                <p:cNvSpPr>
                  <a:spLocks/>
                </p:cNvSpPr>
                <p:nvPr>
                  <p:custDataLst>
                    <p:tags r:id="rId16"/>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6" name="Crowdsourcing2">
                  <a:extLst>
                    <a:ext uri="{FF2B5EF4-FFF2-40B4-BE49-F238E27FC236}">
                      <a16:creationId xmlns:a16="http://schemas.microsoft.com/office/drawing/2014/main" id="{6C97DA95-38E6-DBEC-899B-4A31D21FDD51}"/>
                    </a:ext>
                  </a:extLst>
                </p:cNvPr>
                <p:cNvSpPr>
                  <a:spLocks/>
                </p:cNvSpPr>
                <p:nvPr>
                  <p:custDataLst>
                    <p:tags r:id="rId17"/>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7" name="Crowdsourcing2">
                  <a:extLst>
                    <a:ext uri="{FF2B5EF4-FFF2-40B4-BE49-F238E27FC236}">
                      <a16:creationId xmlns:a16="http://schemas.microsoft.com/office/drawing/2014/main" id="{F51D7D3D-6F28-8C2D-8EC2-4A87E7349F13}"/>
                    </a:ext>
                  </a:extLst>
                </p:cNvPr>
                <p:cNvSpPr>
                  <a:spLocks/>
                </p:cNvSpPr>
                <p:nvPr>
                  <p:custDataLst>
                    <p:tags r:id="rId18"/>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8" name="Crowdsourcing2">
                  <a:extLst>
                    <a:ext uri="{FF2B5EF4-FFF2-40B4-BE49-F238E27FC236}">
                      <a16:creationId xmlns:a16="http://schemas.microsoft.com/office/drawing/2014/main" id="{FAA82715-19B2-2139-7657-481904C0D551}"/>
                    </a:ext>
                  </a:extLst>
                </p:cNvPr>
                <p:cNvSpPr>
                  <a:spLocks/>
                </p:cNvSpPr>
                <p:nvPr>
                  <p:custDataLst>
                    <p:tags r:id="rId19"/>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9" name="Crowdsourcing2">
                  <a:extLst>
                    <a:ext uri="{FF2B5EF4-FFF2-40B4-BE49-F238E27FC236}">
                      <a16:creationId xmlns:a16="http://schemas.microsoft.com/office/drawing/2014/main" id="{DBCE319C-295D-E8AD-97ED-716E914527C8}"/>
                    </a:ext>
                  </a:extLst>
                </p:cNvPr>
                <p:cNvSpPr>
                  <a:spLocks/>
                </p:cNvSpPr>
                <p:nvPr>
                  <p:custDataLst>
                    <p:tags r:id="rId20"/>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0" name="Crowdsourcing2">
                  <a:extLst>
                    <a:ext uri="{FF2B5EF4-FFF2-40B4-BE49-F238E27FC236}">
                      <a16:creationId xmlns:a16="http://schemas.microsoft.com/office/drawing/2014/main" id="{B7086FA7-9C78-A4A2-4FF1-3553467381C7}"/>
                    </a:ext>
                  </a:extLst>
                </p:cNvPr>
                <p:cNvSpPr>
                  <a:spLocks/>
                </p:cNvSpPr>
                <p:nvPr>
                  <p:custDataLst>
                    <p:tags r:id="rId21"/>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1" name="Crowdsourcing2">
                  <a:extLst>
                    <a:ext uri="{FF2B5EF4-FFF2-40B4-BE49-F238E27FC236}">
                      <a16:creationId xmlns:a16="http://schemas.microsoft.com/office/drawing/2014/main" id="{F2DB4D05-5E05-CA17-D43D-EC4BD8494B83}"/>
                    </a:ext>
                  </a:extLst>
                </p:cNvPr>
                <p:cNvSpPr>
                  <a:spLocks/>
                </p:cNvSpPr>
                <p:nvPr>
                  <p:custDataLst>
                    <p:tags r:id="rId22"/>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D1E5DFD4-922B-8EF0-B872-1E5D3B7B6635}"/>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2B502102-93FF-A95F-13D8-9F3995B5368A}"/>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82" name="Gruppieren 81">
                <a:extLst>
                  <a:ext uri="{FF2B5EF4-FFF2-40B4-BE49-F238E27FC236}">
                    <a16:creationId xmlns:a16="http://schemas.microsoft.com/office/drawing/2014/main" id="{285F2ADF-7716-CF42-AF0D-9CFD066C546B}"/>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162A7A6B-1FAF-DD7A-73EF-6AE4C5298059}"/>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4" name="Freeform 933">
                  <a:extLst>
                    <a:ext uri="{FF2B5EF4-FFF2-40B4-BE49-F238E27FC236}">
                      <a16:creationId xmlns:a16="http://schemas.microsoft.com/office/drawing/2014/main" id="{F311C491-27FA-2456-4C86-1108B9435D98}"/>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7" name="Freeform 934">
                  <a:extLst>
                    <a:ext uri="{FF2B5EF4-FFF2-40B4-BE49-F238E27FC236}">
                      <a16:creationId xmlns:a16="http://schemas.microsoft.com/office/drawing/2014/main" id="{D86B1892-2E98-9587-7B85-A1FA76B0C885}"/>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grpSp>
          <p:nvGrpSpPr>
            <p:cNvPr id="75" name="Gruppieren 74">
              <a:extLst>
                <a:ext uri="{FF2B5EF4-FFF2-40B4-BE49-F238E27FC236}">
                  <a16:creationId xmlns:a16="http://schemas.microsoft.com/office/drawing/2014/main" id="{1BE3E935-91C3-5C08-4F5B-168F14155B53}"/>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ABC470CC-9901-DAE9-F7A3-E9950D87032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0" name="Plug" descr="{&quot;Key&quot;:&quot;POWER_USER_SHAPE_ICON&quot;,&quot;Value&quot;:&quot;POWER_USER_SHAPE_ICON_STYLE_1&quot;}">
                <a:extLst>
                  <a:ext uri="{FF2B5EF4-FFF2-40B4-BE49-F238E27FC236}">
                    <a16:creationId xmlns:a16="http://schemas.microsoft.com/office/drawing/2014/main" id="{B5122164-D6FB-C701-B9EF-329ED55D9DEF}"/>
                  </a:ext>
                </a:extLst>
              </p:cNvPr>
              <p:cNvSpPr>
                <a:spLocks noChangeAspect="1" noEditPoints="1"/>
              </p:cNvSpPr>
              <p:nvPr>
                <p:custDataLst>
                  <p:tags r:id="rId14"/>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61" name="Textfeld 60">
            <a:extLst>
              <a:ext uri="{FF2B5EF4-FFF2-40B4-BE49-F238E27FC236}">
                <a16:creationId xmlns:a16="http://schemas.microsoft.com/office/drawing/2014/main" id="{F7A6B280-E18B-712E-4046-6831951AFC85}"/>
              </a:ext>
            </a:extLst>
          </p:cNvPr>
          <p:cNvSpPr txBox="1"/>
          <p:nvPr/>
        </p:nvSpPr>
        <p:spPr>
          <a:xfrm>
            <a:off x="3476072"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9CE890B0-9A35-9114-5FDD-AE99742DA214}"/>
              </a:ext>
            </a:extLst>
          </p:cNvPr>
          <p:cNvSpPr txBox="1"/>
          <p:nvPr/>
        </p:nvSpPr>
        <p:spPr>
          <a:xfrm>
            <a:off x="3234686" y="592913"/>
            <a:ext cx="63030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Plug-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loads</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3" name="Gruppieren 122">
            <a:extLst>
              <a:ext uri="{FF2B5EF4-FFF2-40B4-BE49-F238E27FC236}">
                <a16:creationId xmlns:a16="http://schemas.microsoft.com/office/drawing/2014/main" id="{D15275A1-179A-090C-18E7-8548D77E6267}"/>
              </a:ext>
            </a:extLst>
          </p:cNvPr>
          <p:cNvGrpSpPr/>
          <p:nvPr/>
        </p:nvGrpSpPr>
        <p:grpSpPr>
          <a:xfrm>
            <a:off x="4004761" y="1217058"/>
            <a:ext cx="815134" cy="920551"/>
            <a:chOff x="4244137" y="647742"/>
            <a:chExt cx="928483" cy="920551"/>
          </a:xfrm>
        </p:grpSpPr>
        <p:sp>
          <p:nvSpPr>
            <p:cNvPr id="130" name="Flussdiagramm: Anzeige 9">
              <a:extLst>
                <a:ext uri="{FF2B5EF4-FFF2-40B4-BE49-F238E27FC236}">
                  <a16:creationId xmlns:a16="http://schemas.microsoft.com/office/drawing/2014/main" id="{4861C334-E730-0071-D051-9D9EB6DC46E2}"/>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1" name="POWER_USER_SHAPE_ICON_STYLE_2">
              <a:extLst>
                <a:ext uri="{FF2B5EF4-FFF2-40B4-BE49-F238E27FC236}">
                  <a16:creationId xmlns:a16="http://schemas.microsoft.com/office/drawing/2014/main" id="{2DBEA2F7-47BE-F8D4-C16B-3F9BA2C8ECAA}"/>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9025F131-31D6-2A4E-9D70-7F95F6ADA463}"/>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0" name="POWER_USER_SHAPE_ICON_STYLE_2">
              <a:extLst>
                <a:ext uri="{FF2B5EF4-FFF2-40B4-BE49-F238E27FC236}">
                  <a16:creationId xmlns:a16="http://schemas.microsoft.com/office/drawing/2014/main" id="{C915E22B-EE04-F555-82D3-B41EE3B571F3}"/>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51" name="Flame3" descr="{&quot;Key&quot;:&quot;POWER_USER_SHAPE_ICON&quot;,&quot;Value&quot;:&quot;POWER_USER_SHAPE_ICON_STYLE_1&quot;}">
              <a:extLst>
                <a:ext uri="{FF2B5EF4-FFF2-40B4-BE49-F238E27FC236}">
                  <a16:creationId xmlns:a16="http://schemas.microsoft.com/office/drawing/2014/main" id="{958A150C-59B1-2B83-4852-F7534C317DC5}"/>
                </a:ext>
              </a:extLst>
            </p:cNvPr>
            <p:cNvSpPr>
              <a:spLocks noChangeAspect="1"/>
            </p:cNvSpPr>
            <p:nvPr>
              <p:custDataLst>
                <p:tags r:id="rId13"/>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2" name="POWER_USER_SHAPE_ICON_STYLE_2">
              <a:extLst>
                <a:ext uri="{FF2B5EF4-FFF2-40B4-BE49-F238E27FC236}">
                  <a16:creationId xmlns:a16="http://schemas.microsoft.com/office/drawing/2014/main" id="{7E889F44-5CDF-5669-6A6E-5FAEDBDF04A2}"/>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55" name="Gruppieren 154">
              <a:extLst>
                <a:ext uri="{FF2B5EF4-FFF2-40B4-BE49-F238E27FC236}">
                  <a16:creationId xmlns:a16="http://schemas.microsoft.com/office/drawing/2014/main" id="{6D3FD36F-6737-7415-2944-D73667AC9C5B}"/>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E52E85C3-BA39-7D5B-D45F-0356B9C4013A}"/>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4" name="Freeform 285">
                <a:extLst>
                  <a:ext uri="{FF2B5EF4-FFF2-40B4-BE49-F238E27FC236}">
                    <a16:creationId xmlns:a16="http://schemas.microsoft.com/office/drawing/2014/main" id="{1F68A10F-22B0-7A78-A12A-26D192B1539C}"/>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5" name="Freeform 286">
                <a:extLst>
                  <a:ext uri="{FF2B5EF4-FFF2-40B4-BE49-F238E27FC236}">
                    <a16:creationId xmlns:a16="http://schemas.microsoft.com/office/drawing/2014/main" id="{191D7EF1-BF1C-92BA-D1E1-68220B3A4F67}"/>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124" name="Textfeld 123">
            <a:extLst>
              <a:ext uri="{FF2B5EF4-FFF2-40B4-BE49-F238E27FC236}">
                <a16:creationId xmlns:a16="http://schemas.microsoft.com/office/drawing/2014/main" id="{F8C3A728-9AC1-A0C7-A03A-D1FAE6929F14}"/>
              </a:ext>
            </a:extLst>
          </p:cNvPr>
          <p:cNvSpPr txBox="1"/>
          <p:nvPr/>
        </p:nvSpPr>
        <p:spPr>
          <a:xfrm>
            <a:off x="4456740"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5" name="Textfeld 124">
            <a:extLst>
              <a:ext uri="{FF2B5EF4-FFF2-40B4-BE49-F238E27FC236}">
                <a16:creationId xmlns:a16="http://schemas.microsoft.com/office/drawing/2014/main" id="{D93413C7-5521-BF80-C5DC-AD69D72AC79A}"/>
              </a:ext>
            </a:extLst>
          </p:cNvPr>
          <p:cNvSpPr txBox="1"/>
          <p:nvPr/>
        </p:nvSpPr>
        <p:spPr>
          <a:xfrm>
            <a:off x="3860047" y="592913"/>
            <a:ext cx="100861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HVAC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DHW </a:t>
            </a:r>
            <a:b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b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Minimum</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67" name="Gruppieren 166">
            <a:extLst>
              <a:ext uri="{FF2B5EF4-FFF2-40B4-BE49-F238E27FC236}">
                <a16:creationId xmlns:a16="http://schemas.microsoft.com/office/drawing/2014/main" id="{601C1514-0076-AC16-AE9B-B03E9F57EB2C}"/>
              </a:ext>
            </a:extLst>
          </p:cNvPr>
          <p:cNvGrpSpPr/>
          <p:nvPr/>
        </p:nvGrpSpPr>
        <p:grpSpPr>
          <a:xfrm>
            <a:off x="5609947" y="1224921"/>
            <a:ext cx="815134" cy="920551"/>
            <a:chOff x="6842036" y="647742"/>
            <a:chExt cx="928484" cy="920551"/>
          </a:xfrm>
        </p:grpSpPr>
        <p:sp>
          <p:nvSpPr>
            <p:cNvPr id="171" name="Flussdiagramm: Anzeige 9">
              <a:extLst>
                <a:ext uri="{FF2B5EF4-FFF2-40B4-BE49-F238E27FC236}">
                  <a16:creationId xmlns:a16="http://schemas.microsoft.com/office/drawing/2014/main" id="{FBF9871D-9127-2FAD-AE01-D6176285C022}"/>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72" name="POWER_USER_SHAPE_ICON_STYLE_2">
              <a:extLst>
                <a:ext uri="{FF2B5EF4-FFF2-40B4-BE49-F238E27FC236}">
                  <a16:creationId xmlns:a16="http://schemas.microsoft.com/office/drawing/2014/main" id="{13A7B474-B4E6-DECE-71FA-1E7A2E3B468A}"/>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E234468D-D252-8E29-EFE2-DD690646C1A0}"/>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3" name="POWER_USER_SHAPE_ICON_STYLE_2">
              <a:extLst>
                <a:ext uri="{FF2B5EF4-FFF2-40B4-BE49-F238E27FC236}">
                  <a16:creationId xmlns:a16="http://schemas.microsoft.com/office/drawing/2014/main" id="{FA2BDBFD-0A9D-DEFF-7FB5-FAA9D0BDD57C}"/>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4" name="Flame3" descr="{&quot;Key&quot;:&quot;POWER_USER_SHAPE_ICON&quot;,&quot;Value&quot;:&quot;POWER_USER_SHAPE_ICON_STYLE_1&quot;}">
              <a:extLst>
                <a:ext uri="{FF2B5EF4-FFF2-40B4-BE49-F238E27FC236}">
                  <a16:creationId xmlns:a16="http://schemas.microsoft.com/office/drawing/2014/main" id="{4F34E0D7-8FC6-441A-13CE-A0E8C0723A73}"/>
                </a:ext>
              </a:extLst>
            </p:cNvPr>
            <p:cNvSpPr>
              <a:spLocks noChangeAspect="1"/>
            </p:cNvSpPr>
            <p:nvPr>
              <p:custDataLst>
                <p:tags r:id="rId12"/>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5" name="POWER_USER_SHAPE_ICON_STYLE_2">
              <a:extLst>
                <a:ext uri="{FF2B5EF4-FFF2-40B4-BE49-F238E27FC236}">
                  <a16:creationId xmlns:a16="http://schemas.microsoft.com/office/drawing/2014/main" id="{8236A6DC-9266-509E-E2A7-DBDF47E0D1C2}"/>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86" name="Gruppieren 185">
              <a:extLst>
                <a:ext uri="{FF2B5EF4-FFF2-40B4-BE49-F238E27FC236}">
                  <a16:creationId xmlns:a16="http://schemas.microsoft.com/office/drawing/2014/main" id="{1613772F-85C3-9AD2-3E87-197759F3CB3D}"/>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817217FD-5B01-A78F-6D16-8FDB47F65381}"/>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88" name="Freeform 285">
                <a:extLst>
                  <a:ext uri="{FF2B5EF4-FFF2-40B4-BE49-F238E27FC236}">
                    <a16:creationId xmlns:a16="http://schemas.microsoft.com/office/drawing/2014/main" id="{ACB74C35-544E-162B-9D34-DDFFB5C4F7FF}"/>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4" name="Freeform 286">
                <a:extLst>
                  <a:ext uri="{FF2B5EF4-FFF2-40B4-BE49-F238E27FC236}">
                    <a16:creationId xmlns:a16="http://schemas.microsoft.com/office/drawing/2014/main" id="{E79F9FB5-2702-C4EB-E9D8-7243601640DD}"/>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sp>
        <p:nvSpPr>
          <p:cNvPr id="168" name="Textfeld 167">
            <a:extLst>
              <a:ext uri="{FF2B5EF4-FFF2-40B4-BE49-F238E27FC236}">
                <a16:creationId xmlns:a16="http://schemas.microsoft.com/office/drawing/2014/main" id="{BED5731E-9C01-448B-D9DD-582F7A62EF9A}"/>
              </a:ext>
            </a:extLst>
          </p:cNvPr>
          <p:cNvSpPr txBox="1"/>
          <p:nvPr/>
        </p:nvSpPr>
        <p:spPr>
          <a:xfrm>
            <a:off x="6052906"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0" name="Textfeld 169">
            <a:extLst>
              <a:ext uri="{FF2B5EF4-FFF2-40B4-BE49-F238E27FC236}">
                <a16:creationId xmlns:a16="http://schemas.microsoft.com/office/drawing/2014/main" id="{46E1772C-44A3-F162-92B7-6448FE6FB52A}"/>
              </a:ext>
            </a:extLst>
          </p:cNvPr>
          <p:cNvSpPr txBox="1"/>
          <p:nvPr/>
        </p:nvSpPr>
        <p:spPr>
          <a:xfrm>
            <a:off x="5531769" y="622520"/>
            <a:ext cx="104227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HVAC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Maximum</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97" name="Gruppieren 196">
            <a:extLst>
              <a:ext uri="{FF2B5EF4-FFF2-40B4-BE49-F238E27FC236}">
                <a16:creationId xmlns:a16="http://schemas.microsoft.com/office/drawing/2014/main" id="{AAC1E2B8-A0A7-DDEE-8CEF-E340DA6C50F6}"/>
              </a:ext>
            </a:extLst>
          </p:cNvPr>
          <p:cNvGrpSpPr/>
          <p:nvPr/>
        </p:nvGrpSpPr>
        <p:grpSpPr>
          <a:xfrm>
            <a:off x="4802657" y="1224921"/>
            <a:ext cx="824528" cy="931161"/>
            <a:chOff x="5556175" y="562911"/>
            <a:chExt cx="839437" cy="832266"/>
          </a:xfrm>
        </p:grpSpPr>
        <p:sp>
          <p:nvSpPr>
            <p:cNvPr id="200" name="Flussdiagramm: Anzeige 9">
              <a:extLst>
                <a:ext uri="{FF2B5EF4-FFF2-40B4-BE49-F238E27FC236}">
                  <a16:creationId xmlns:a16="http://schemas.microsoft.com/office/drawing/2014/main" id="{ED932E24-5251-5595-388C-6D0BD9B8EB75}"/>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01" name="Car7" descr="{&quot;Key&quot;:&quot;POWER_USER_SHAPE_ICON&quot;,&quot;Value&quot;:&quot;POWER_USER_SHAPE_ICON_STYLE_1&quot;}">
              <a:extLst>
                <a:ext uri="{FF2B5EF4-FFF2-40B4-BE49-F238E27FC236}">
                  <a16:creationId xmlns:a16="http://schemas.microsoft.com/office/drawing/2014/main" id="{D105BDEC-3E8A-3673-13E6-73D22DB9968B}"/>
                </a:ext>
              </a:extLst>
            </p:cNvPr>
            <p:cNvSpPr>
              <a:spLocks noChangeAspect="1" noEditPoints="1"/>
            </p:cNvSpPr>
            <p:nvPr>
              <p:custDataLst>
                <p:tags r:id="rId11"/>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98" name="Textfeld 197">
            <a:extLst>
              <a:ext uri="{FF2B5EF4-FFF2-40B4-BE49-F238E27FC236}">
                <a16:creationId xmlns:a16="http://schemas.microsoft.com/office/drawing/2014/main" id="{9FDD0682-3D9A-2C19-AB55-51AE60D6426B}"/>
              </a:ext>
            </a:extLst>
          </p:cNvPr>
          <p:cNvSpPr txBox="1"/>
          <p:nvPr/>
        </p:nvSpPr>
        <p:spPr>
          <a:xfrm>
            <a:off x="5279545"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9" name="Textfeld 198">
            <a:extLst>
              <a:ext uri="{FF2B5EF4-FFF2-40B4-BE49-F238E27FC236}">
                <a16:creationId xmlns:a16="http://schemas.microsoft.com/office/drawing/2014/main" id="{0F8B8426-6529-53E1-57EA-6B170DE81A6A}"/>
              </a:ext>
            </a:extLst>
          </p:cNvPr>
          <p:cNvSpPr txBox="1"/>
          <p:nvPr/>
        </p:nvSpPr>
        <p:spPr>
          <a:xfrm>
            <a:off x="4672430" y="418063"/>
            <a:ext cx="1116011"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Charge</a:t>
            </a:r>
            <a:r>
              <a:rPr lang="de-AT" sz="1600">
                <a:effectLst/>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3" name="Textfeld 202">
            <a:extLst>
              <a:ext uri="{FF2B5EF4-FFF2-40B4-BE49-F238E27FC236}">
                <a16:creationId xmlns:a16="http://schemas.microsoft.com/office/drawing/2014/main" id="{6DCB2629-37AE-CAA8-E33E-255D9F059B07}"/>
              </a:ext>
            </a:extLst>
          </p:cNvPr>
          <p:cNvSpPr txBox="1"/>
          <p:nvPr/>
        </p:nvSpPr>
        <p:spPr>
          <a:xfrm>
            <a:off x="7585533"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4" name="Textfeld 203">
            <a:extLst>
              <a:ext uri="{FF2B5EF4-FFF2-40B4-BE49-F238E27FC236}">
                <a16:creationId xmlns:a16="http://schemas.microsoft.com/office/drawing/2014/main" id="{6EC6A4C6-A64F-17EB-57C6-280EED5B4C39}"/>
              </a:ext>
            </a:extLst>
          </p:cNvPr>
          <p:cNvSpPr txBox="1"/>
          <p:nvPr/>
        </p:nvSpPr>
        <p:spPr>
          <a:xfrm>
            <a:off x="7397731" y="592913"/>
            <a:ext cx="48575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Battery</a:t>
            </a: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06" name="Gruppieren 205">
            <a:extLst>
              <a:ext uri="{FF2B5EF4-FFF2-40B4-BE49-F238E27FC236}">
                <a16:creationId xmlns:a16="http://schemas.microsoft.com/office/drawing/2014/main" id="{F9AB3073-63E6-A53C-AF85-959D4815D9F2}"/>
              </a:ext>
            </a:extLst>
          </p:cNvPr>
          <p:cNvGrpSpPr/>
          <p:nvPr/>
        </p:nvGrpSpPr>
        <p:grpSpPr>
          <a:xfrm>
            <a:off x="6407843" y="1224921"/>
            <a:ext cx="844918" cy="954188"/>
            <a:chOff x="8230696" y="575606"/>
            <a:chExt cx="825646" cy="818592"/>
          </a:xfrm>
        </p:grpSpPr>
        <p:sp>
          <p:nvSpPr>
            <p:cNvPr id="211" name="Flussdiagramm: Anzeige 9">
              <a:extLst>
                <a:ext uri="{FF2B5EF4-FFF2-40B4-BE49-F238E27FC236}">
                  <a16:creationId xmlns:a16="http://schemas.microsoft.com/office/drawing/2014/main" id="{FCE37E35-78B3-5177-B252-EE26B68927A8}"/>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3" name="Car7" descr="{&quot;Key&quot;:&quot;POWER_USER_SHAPE_ICON&quot;,&quot;Value&quot;:&quot;POWER_USER_SHAPE_ICON_STYLE_1&quot;}">
              <a:extLst>
                <a:ext uri="{FF2B5EF4-FFF2-40B4-BE49-F238E27FC236}">
                  <a16:creationId xmlns:a16="http://schemas.microsoft.com/office/drawing/2014/main" id="{3EFA9BB3-B38B-07AA-60CF-686CCE03CE0E}"/>
                </a:ext>
              </a:extLst>
            </p:cNvPr>
            <p:cNvSpPr>
              <a:spLocks noChangeAspect="1" noEditPoints="1"/>
            </p:cNvSpPr>
            <p:nvPr>
              <p:custDataLst>
                <p:tags r:id="rId10"/>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07" name="Textfeld 206">
            <a:extLst>
              <a:ext uri="{FF2B5EF4-FFF2-40B4-BE49-F238E27FC236}">
                <a16:creationId xmlns:a16="http://schemas.microsoft.com/office/drawing/2014/main" id="{C3A4A7AA-0A5C-0C06-18AA-DE5AF1DF284F}"/>
              </a:ext>
            </a:extLst>
          </p:cNvPr>
          <p:cNvSpPr txBox="1"/>
          <p:nvPr/>
        </p:nvSpPr>
        <p:spPr>
          <a:xfrm>
            <a:off x="6810304" y="538459"/>
            <a:ext cx="11350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0" name="Textfeld 209">
            <a:extLst>
              <a:ext uri="{FF2B5EF4-FFF2-40B4-BE49-F238E27FC236}">
                <a16:creationId xmlns:a16="http://schemas.microsoft.com/office/drawing/2014/main" id="{74A55DCA-58EF-BE22-8FAE-B75F4DE994A8}"/>
              </a:ext>
            </a:extLst>
          </p:cNvPr>
          <p:cNvSpPr txBox="1"/>
          <p:nvPr/>
        </p:nvSpPr>
        <p:spPr>
          <a:xfrm>
            <a:off x="6295114" y="409794"/>
            <a:ext cx="114967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Charge</a:t>
            </a:r>
            <a:endParaRPr kumimoji="0" lang="de-AT" sz="1600" b="1"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02D8D406-C16D-0B50-271E-951E14DD71C7}"/>
              </a:ext>
            </a:extLst>
          </p:cNvPr>
          <p:cNvSpPr>
            <a:spLocks noChangeAspect="1" noEditPoints="1"/>
          </p:cNvSpPr>
          <p:nvPr>
            <p:custDataLst>
              <p:tags r:id="rId8"/>
            </p:custDataLst>
          </p:nvPr>
        </p:nvSpPr>
        <p:spPr bwMode="auto">
          <a:xfrm>
            <a:off x="7507687" y="1487012"/>
            <a:ext cx="279980"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3" name="Gruppieren 12">
            <a:extLst>
              <a:ext uri="{FF2B5EF4-FFF2-40B4-BE49-F238E27FC236}">
                <a16:creationId xmlns:a16="http://schemas.microsoft.com/office/drawing/2014/main" id="{C2C71388-E4FA-CDEA-BAA7-C0ABB7A1F439}"/>
              </a:ext>
            </a:extLst>
          </p:cNvPr>
          <p:cNvGrpSpPr/>
          <p:nvPr/>
        </p:nvGrpSpPr>
        <p:grpSpPr>
          <a:xfrm>
            <a:off x="3486755" y="4681479"/>
            <a:ext cx="1115629" cy="473300"/>
            <a:chOff x="3670847" y="3584185"/>
            <a:chExt cx="1815785" cy="473300"/>
          </a:xfrm>
          <a:solidFill>
            <a:schemeClr val="accent4"/>
          </a:solidFill>
        </p:grpSpPr>
        <p:sp>
          <p:nvSpPr>
            <p:cNvPr id="14" name="Pfeil: gebogen 13">
              <a:extLst>
                <a:ext uri="{FF2B5EF4-FFF2-40B4-BE49-F238E27FC236}">
                  <a16:creationId xmlns:a16="http://schemas.microsoft.com/office/drawing/2014/main" id="{4A87893A-BCE6-DCE4-20B0-5890FFD26F3B}"/>
                </a:ext>
              </a:extLst>
            </p:cNvPr>
            <p:cNvSpPr/>
            <p:nvPr/>
          </p:nvSpPr>
          <p:spPr>
            <a:xfrm rot="5400000" flipH="1">
              <a:off x="3686387" y="3580929"/>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5" name="Pfeil: gebogen 14">
              <a:extLst>
                <a:ext uri="{FF2B5EF4-FFF2-40B4-BE49-F238E27FC236}">
                  <a16:creationId xmlns:a16="http://schemas.microsoft.com/office/drawing/2014/main" id="{ED450902-E8BB-17F8-2FD0-880B81126E7D}"/>
                </a:ext>
              </a:extLst>
            </p:cNvPr>
            <p:cNvSpPr/>
            <p:nvPr/>
          </p:nvSpPr>
          <p:spPr>
            <a:xfrm rot="5400000" flipH="1">
              <a:off x="5010076" y="3568645"/>
              <a:ext cx="461016" cy="492096"/>
            </a:xfrm>
            <a:prstGeom prst="bentArrow">
              <a:avLst>
                <a:gd name="adj1" fmla="val 30165"/>
                <a:gd name="adj2" fmla="val 25000"/>
                <a:gd name="adj3" fmla="val 25000"/>
                <a:gd name="adj4" fmla="val 64755"/>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pSp>
      <p:cxnSp>
        <p:nvCxnSpPr>
          <p:cNvPr id="23" name="Gewinkelter Verbinder 271">
            <a:extLst>
              <a:ext uri="{FF2B5EF4-FFF2-40B4-BE49-F238E27FC236}">
                <a16:creationId xmlns:a16="http://schemas.microsoft.com/office/drawing/2014/main" id="{0ACFBC24-ED6C-B443-9A8A-CAD38082ADD5}"/>
              </a:ext>
            </a:extLst>
          </p:cNvPr>
          <p:cNvCxnSpPr>
            <a:cxnSpLocks/>
          </p:cNvCxnSpPr>
          <p:nvPr/>
        </p:nvCxnSpPr>
        <p:spPr>
          <a:xfrm flipH="1">
            <a:off x="3498037" y="4121074"/>
            <a:ext cx="4232375" cy="744754"/>
          </a:xfrm>
          <a:prstGeom prst="bentConnector5">
            <a:avLst>
              <a:gd name="adj1" fmla="val -3319"/>
              <a:gd name="adj2" fmla="val 43954"/>
              <a:gd name="adj3" fmla="val 103319"/>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Gerade Verbindung mit Pfeil 3">
            <a:extLst>
              <a:ext uri="{FF2B5EF4-FFF2-40B4-BE49-F238E27FC236}">
                <a16:creationId xmlns:a16="http://schemas.microsoft.com/office/drawing/2014/main" id="{9561CA0F-1121-DD91-25C1-0A4469EAF47D}"/>
              </a:ext>
            </a:extLst>
          </p:cNvPr>
          <p:cNvCxnSpPr>
            <a:cxnSpLocks/>
          </p:cNvCxnSpPr>
          <p:nvPr/>
        </p:nvCxnSpPr>
        <p:spPr>
          <a:xfrm>
            <a:off x="3727729" y="5009824"/>
            <a:ext cx="617753" cy="6558"/>
          </a:xfrm>
          <a:prstGeom prst="straightConnector1">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17E21302-E6A5-71A1-35A9-10187C089828}"/>
              </a:ext>
            </a:extLst>
          </p:cNvPr>
          <p:cNvCxnSpPr>
            <a:cxnSpLocks/>
            <a:endCxn id="147" idx="2"/>
          </p:cNvCxnSpPr>
          <p:nvPr/>
        </p:nvCxnSpPr>
        <p:spPr>
          <a:xfrm flipH="1">
            <a:off x="3452509" y="5173495"/>
            <a:ext cx="1844809" cy="741697"/>
          </a:xfrm>
          <a:prstGeom prst="bentConnector5">
            <a:avLst>
              <a:gd name="adj1" fmla="val -14719"/>
              <a:gd name="adj2" fmla="val 36833"/>
              <a:gd name="adj3" fmla="val 107613"/>
            </a:avLst>
          </a:prstGeom>
          <a:ln w="190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18ABB688-96BF-9818-376C-B47BDAEA8A61}"/>
              </a:ext>
            </a:extLst>
          </p:cNvPr>
          <p:cNvCxnSpPr>
            <a:cxnSpLocks/>
          </p:cNvCxnSpPr>
          <p:nvPr/>
        </p:nvCxnSpPr>
        <p:spPr>
          <a:xfrm>
            <a:off x="2812003" y="5718703"/>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BD8CCF96-47F5-A013-632D-CC3051BF37DD}"/>
              </a:ext>
            </a:extLst>
          </p:cNvPr>
          <p:cNvSpPr/>
          <p:nvPr/>
        </p:nvSpPr>
        <p:spPr>
          <a:xfrm>
            <a:off x="2340926" y="6164156"/>
            <a:ext cx="576064" cy="576064"/>
          </a:xfrm>
          <a:prstGeom prst="ellipse">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6" name="Textfeld 35">
            <a:extLst>
              <a:ext uri="{FF2B5EF4-FFF2-40B4-BE49-F238E27FC236}">
                <a16:creationId xmlns:a16="http://schemas.microsoft.com/office/drawing/2014/main" id="{E2786BAF-2838-EF73-1B21-F7A2DF7C697D}"/>
              </a:ext>
            </a:extLst>
          </p:cNvPr>
          <p:cNvSpPr txBox="1"/>
          <p:nvPr/>
        </p:nvSpPr>
        <p:spPr>
          <a:xfrm>
            <a:off x="518599" y="6130725"/>
            <a:ext cx="1745542"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External Charging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offsite the district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7" name="High_voltage3" descr="{&quot;Key&quot;:&quot;POWER_USER_SHAPE_ICON&quot;,&quot;Value&quot;:&quot;POWER_USER_SHAPE_ICON_STYLE_1&quot;}">
            <a:extLst>
              <a:ext uri="{FF2B5EF4-FFF2-40B4-BE49-F238E27FC236}">
                <a16:creationId xmlns:a16="http://schemas.microsoft.com/office/drawing/2014/main" id="{6E3DC9F7-5B45-3086-4BF4-0242B562B1FC}"/>
              </a:ext>
            </a:extLst>
          </p:cNvPr>
          <p:cNvSpPr>
            <a:spLocks noChangeAspect="1" noEditPoints="1"/>
          </p:cNvSpPr>
          <p:nvPr>
            <p:custDataLst>
              <p:tags r:id="rId9"/>
            </p:custDataLst>
          </p:nvPr>
        </p:nvSpPr>
        <p:spPr bwMode="auto">
          <a:xfrm>
            <a:off x="2477766" y="6238918"/>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8" name="Pfeil: gebogen 37">
            <a:extLst>
              <a:ext uri="{FF2B5EF4-FFF2-40B4-BE49-F238E27FC236}">
                <a16:creationId xmlns:a16="http://schemas.microsoft.com/office/drawing/2014/main" id="{EDDC2EC9-0E7B-F61B-AF7E-2178630D0996}"/>
              </a:ext>
            </a:extLst>
          </p:cNvPr>
          <p:cNvSpPr/>
          <p:nvPr/>
        </p:nvSpPr>
        <p:spPr>
          <a:xfrm rot="5400000" flipH="1">
            <a:off x="5006078" y="6264975"/>
            <a:ext cx="461016" cy="302347"/>
          </a:xfrm>
          <a:prstGeom prst="bentArrow">
            <a:avLst>
              <a:gd name="adj1" fmla="val 30165"/>
              <a:gd name="adj2" fmla="val 25000"/>
              <a:gd name="adj3" fmla="val 25000"/>
              <a:gd name="adj4" fmla="val 64755"/>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68F2E546-CE33-3FD5-A11F-7AD67CE1BF0B}"/>
                  </a:ext>
                </a:extLst>
              </p:cNvPr>
              <p:cNvSpPr txBox="1"/>
              <p:nvPr/>
            </p:nvSpPr>
            <p:spPr>
              <a:xfrm>
                <a:off x="3255963" y="4545465"/>
                <a:ext cx="931038"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mtClean="0">
                          <a:latin typeface="Cambria Math" panose="02040503050406030204" pitchFamily="18" charset="0"/>
                        </a:rPr>
                        <m:t> </m:t>
                      </m:r>
                      <m:sSub>
                        <m:sSubPr>
                          <m:ctrlPr>
                            <a:rPr lang="de-AT" i="1">
                              <a:solidFill>
                                <a:srgbClr val="836967"/>
                              </a:solidFill>
                              <a:latin typeface="Cambria Math" panose="02040503050406030204" pitchFamily="18" charset="0"/>
                            </a:rPr>
                          </m:ctrlPr>
                        </m:sSubPr>
                        <m:e>
                          <m:r>
                            <m:rPr>
                              <m:sty m:val="p"/>
                            </m:rPr>
                            <a:rPr lang="de-AT" i="0">
                              <a:latin typeface="Cambria Math" panose="02040503050406030204" pitchFamily="18" charset="0"/>
                            </a:rPr>
                            <m:t>E</m:t>
                          </m:r>
                        </m:e>
                        <m:sub>
                          <m:r>
                            <m:rPr>
                              <m:sty m:val="p"/>
                            </m:rPr>
                            <a:rPr lang="de-AT" i="0">
                              <a:latin typeface="Cambria Math" panose="02040503050406030204" pitchFamily="18" charset="0"/>
                            </a:rPr>
                            <m:t>ev</m:t>
                          </m:r>
                          <m:r>
                            <a:rPr lang="de-AT" i="0">
                              <a:latin typeface="Cambria Math" panose="02040503050406030204" pitchFamily="18" charset="0"/>
                            </a:rPr>
                            <m:t>&gt;</m:t>
                          </m:r>
                          <m:r>
                            <m:rPr>
                              <m:sty m:val="p"/>
                            </m:rPr>
                            <a:rPr lang="de-AT" i="0">
                              <a:latin typeface="Cambria Math" panose="02040503050406030204" pitchFamily="18" charset="0"/>
                            </a:rPr>
                            <m:t>pl</m:t>
                          </m:r>
                        </m:sub>
                      </m:sSub>
                    </m:oMath>
                  </m:oMathPara>
                </a14:m>
                <a:endParaRPr lang="de-AT"/>
              </a:p>
            </p:txBody>
          </p:sp>
        </mc:Choice>
        <mc:Fallback xmlns="">
          <p:sp>
            <p:nvSpPr>
              <p:cNvPr id="51" name="Textfeld 50">
                <a:extLst>
                  <a:ext uri="{FF2B5EF4-FFF2-40B4-BE49-F238E27FC236}">
                    <a16:creationId xmlns:a16="http://schemas.microsoft.com/office/drawing/2014/main" id="{68F2E546-CE33-3FD5-A11F-7AD67CE1BF0B}"/>
                  </a:ext>
                </a:extLst>
              </p:cNvPr>
              <p:cNvSpPr txBox="1">
                <a:spLocks noRot="1" noChangeAspect="1" noMove="1" noResize="1" noEditPoints="1" noAdjustHandles="1" noChangeArrowheads="1" noChangeShapeType="1" noTextEdit="1"/>
              </p:cNvSpPr>
              <p:nvPr/>
            </p:nvSpPr>
            <p:spPr>
              <a:xfrm>
                <a:off x="3255963" y="4545465"/>
                <a:ext cx="931038" cy="394019"/>
              </a:xfrm>
              <a:prstGeom prst="rect">
                <a:avLst/>
              </a:prstGeom>
              <a:blipFill>
                <a:blip r:embed="rId25"/>
                <a:stretch>
                  <a:fillRect b="-1093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3" name="Textfeld 62">
                <a:extLst>
                  <a:ext uri="{FF2B5EF4-FFF2-40B4-BE49-F238E27FC236}">
                    <a16:creationId xmlns:a16="http://schemas.microsoft.com/office/drawing/2014/main" id="{1719790A-7102-F0D4-F1C5-E780754838B3}"/>
                  </a:ext>
                </a:extLst>
              </p:cNvPr>
              <p:cNvSpPr txBox="1"/>
              <p:nvPr/>
            </p:nvSpPr>
            <p:spPr>
              <a:xfrm>
                <a:off x="3752069" y="4565090"/>
                <a:ext cx="15363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AT" i="0">
                              <a:latin typeface="Cambria Math" panose="02040503050406030204" pitchFamily="18" charset="0"/>
                            </a:rPr>
                            <m:t>ev</m:t>
                          </m:r>
                          <m:r>
                            <a:rPr lang="de-AT" i="0">
                              <a:latin typeface="Cambria Math" panose="02040503050406030204" pitchFamily="18" charset="0"/>
                            </a:rPr>
                            <m:t>&gt;</m:t>
                          </m:r>
                          <m:r>
                            <m:rPr>
                              <m:sty m:val="p"/>
                            </m:rPr>
                            <a:rPr lang="de-AT" i="0">
                              <a:latin typeface="Cambria Math" panose="02040503050406030204" pitchFamily="18" charset="0"/>
                            </a:rPr>
                            <m:t>hvac</m:t>
                          </m:r>
                        </m:sub>
                      </m:sSub>
                    </m:oMath>
                  </m:oMathPara>
                </a14:m>
                <a:endParaRPr lang="de-AT"/>
              </a:p>
            </p:txBody>
          </p:sp>
        </mc:Choice>
        <mc:Fallback xmlns="">
          <p:sp>
            <p:nvSpPr>
              <p:cNvPr id="63" name="Textfeld 62">
                <a:extLst>
                  <a:ext uri="{FF2B5EF4-FFF2-40B4-BE49-F238E27FC236}">
                    <a16:creationId xmlns:a16="http://schemas.microsoft.com/office/drawing/2014/main" id="{1719790A-7102-F0D4-F1C5-E780754838B3}"/>
                  </a:ext>
                </a:extLst>
              </p:cNvPr>
              <p:cNvSpPr txBox="1">
                <a:spLocks noRot="1" noChangeAspect="1" noMove="1" noResize="1" noEditPoints="1" noAdjustHandles="1" noChangeArrowheads="1" noChangeShapeType="1" noTextEdit="1"/>
              </p:cNvSpPr>
              <p:nvPr/>
            </p:nvSpPr>
            <p:spPr>
              <a:xfrm>
                <a:off x="3752069" y="4565090"/>
                <a:ext cx="1536392" cy="369332"/>
              </a:xfrm>
              <a:prstGeom prst="rect">
                <a:avLst/>
              </a:prstGeom>
              <a:blipFill>
                <a:blip r:embed="rId26"/>
                <a:stretch>
                  <a:fillRect b="-16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A1210F31-206D-B5FE-3108-58AA633D33A1}"/>
                  </a:ext>
                </a:extLst>
              </p:cNvPr>
              <p:cNvSpPr txBox="1"/>
              <p:nvPr/>
            </p:nvSpPr>
            <p:spPr>
              <a:xfrm>
                <a:off x="2140696" y="4709592"/>
                <a:ext cx="1016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AT" i="0">
                              <a:latin typeface="Cambria Math" panose="02040503050406030204" pitchFamily="18" charset="0"/>
                            </a:rPr>
                            <m:t>D</m:t>
                          </m:r>
                        </m:sub>
                      </m:sSub>
                      <m:d>
                        <m:dPr>
                          <m:ctrlPr>
                            <a:rPr lang="de-AT" i="1">
                              <a:solidFill>
                                <a:srgbClr val="836967"/>
                              </a:solidFill>
                              <a:latin typeface="Cambria Math" panose="02040503050406030204" pitchFamily="18" charset="0"/>
                            </a:rPr>
                          </m:ctrlPr>
                        </m:dPr>
                        <m:e>
                          <m:r>
                            <a:rPr lang="de-AT" i="1">
                              <a:latin typeface="Cambria Math" panose="02040503050406030204" pitchFamily="18" charset="0"/>
                            </a:rPr>
                            <m:t>𝑡</m:t>
                          </m:r>
                        </m:e>
                      </m:d>
                    </m:oMath>
                  </m:oMathPara>
                </a14:m>
                <a:endParaRPr lang="de-AT"/>
              </a:p>
            </p:txBody>
          </p:sp>
        </mc:Choice>
        <mc:Fallback xmlns="">
          <p:sp>
            <p:nvSpPr>
              <p:cNvPr id="66" name="Textfeld 65">
                <a:extLst>
                  <a:ext uri="{FF2B5EF4-FFF2-40B4-BE49-F238E27FC236}">
                    <a16:creationId xmlns:a16="http://schemas.microsoft.com/office/drawing/2014/main" id="{A1210F31-206D-B5FE-3108-58AA633D33A1}"/>
                  </a:ext>
                </a:extLst>
              </p:cNvPr>
              <p:cNvSpPr txBox="1">
                <a:spLocks noRot="1" noChangeAspect="1" noMove="1" noResize="1" noEditPoints="1" noAdjustHandles="1" noChangeArrowheads="1" noChangeShapeType="1" noTextEdit="1"/>
              </p:cNvSpPr>
              <p:nvPr/>
            </p:nvSpPr>
            <p:spPr>
              <a:xfrm>
                <a:off x="2140696" y="4709592"/>
                <a:ext cx="1016292" cy="369332"/>
              </a:xfrm>
              <a:prstGeom prst="rect">
                <a:avLst/>
              </a:prstGeom>
              <a:blipFill>
                <a:blip r:embed="rId2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BEF4C958-724A-9281-721F-97943454E8F7}"/>
                  </a:ext>
                </a:extLst>
              </p:cNvPr>
              <p:cNvSpPr txBox="1"/>
              <p:nvPr/>
            </p:nvSpPr>
            <p:spPr>
              <a:xfrm>
                <a:off x="3697721" y="4782753"/>
                <a:ext cx="331319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AT" sz="1600" b="1" i="1" smtClean="0">
                              <a:solidFill>
                                <a:schemeClr val="accent4">
                                  <a:lumMod val="50000"/>
                                </a:schemeClr>
                              </a:solidFill>
                              <a:effectLst/>
                              <a:latin typeface="Cambria Math" panose="02040503050406030204" pitchFamily="18" charset="0"/>
                            </a:rPr>
                          </m:ctrlPr>
                        </m:sSub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𝐄</m:t>
                          </m:r>
                        </m:e>
                        <m:sub>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𝐂𝐦𝐢𝐧</m:t>
                          </m:r>
                        </m:sub>
                      </m:sSub>
                      <m:d>
                        <m:dPr>
                          <m:ctrlPr>
                            <a:rPr lang="de-AT" sz="1600" b="1" i="1">
                              <a:solidFill>
                                <a:schemeClr val="accent4">
                                  <a:lumMod val="50000"/>
                                </a:schemeClr>
                              </a:solidFill>
                              <a:effectLst/>
                              <a:latin typeface="Cambria Math" panose="02040503050406030204" pitchFamily="18" charset="0"/>
                            </a:rPr>
                          </m:ctrlPr>
                        </m:d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𝐭</m:t>
                          </m:r>
                        </m:e>
                      </m:d>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kumimoji="0" lang="en-GB" b="1" u="none" strike="noStrike" kern="1200" cap="none" spc="0" normalizeH="0" baseline="0" noProof="0">
                  <a:ln>
                    <a:noFill/>
                  </a:ln>
                  <a:solidFill>
                    <a:schemeClr val="accent4">
                      <a:lumMod val="50000"/>
                    </a:schemeClr>
                  </a:solidFill>
                  <a:effectLst/>
                  <a:uLnTx/>
                  <a:uFillTx/>
                  <a:latin typeface="Times New Roman" panose="02020603050405020304" pitchFamily="18" charset="0"/>
                  <a:cs typeface="Times New Roman" panose="02020603050405020304" pitchFamily="18" charset="0"/>
                </a:endParaRPr>
              </a:p>
            </p:txBody>
          </p:sp>
        </mc:Choice>
        <mc:Fallback xmlns="">
          <p:sp>
            <p:nvSpPr>
              <p:cNvPr id="70" name="Textfeld 69">
                <a:extLst>
                  <a:ext uri="{FF2B5EF4-FFF2-40B4-BE49-F238E27FC236}">
                    <a16:creationId xmlns:a16="http://schemas.microsoft.com/office/drawing/2014/main" id="{BEF4C958-724A-9281-721F-97943454E8F7}"/>
                  </a:ext>
                </a:extLst>
              </p:cNvPr>
              <p:cNvSpPr txBox="1">
                <a:spLocks noRot="1" noChangeAspect="1" noMove="1" noResize="1" noEditPoints="1" noAdjustHandles="1" noChangeArrowheads="1" noChangeShapeType="1" noTextEdit="1"/>
              </p:cNvSpPr>
              <p:nvPr/>
            </p:nvSpPr>
            <p:spPr>
              <a:xfrm>
                <a:off x="3697721" y="4782753"/>
                <a:ext cx="3313198" cy="369332"/>
              </a:xfrm>
              <a:prstGeom prst="rect">
                <a:avLst/>
              </a:prstGeom>
              <a:blipFill>
                <a:blip r:embed="rId2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6BC9FBB-2B37-088A-A649-6DD6D2FCCBD1}"/>
                  </a:ext>
                </a:extLst>
              </p:cNvPr>
              <p:cNvSpPr txBox="1"/>
              <p:nvPr/>
            </p:nvSpPr>
            <p:spPr>
              <a:xfrm>
                <a:off x="6070756" y="4769800"/>
                <a:ext cx="16302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AT" sz="1600" b="1" i="1" smtClean="0">
                              <a:solidFill>
                                <a:schemeClr val="accent4">
                                  <a:lumMod val="50000"/>
                                </a:schemeClr>
                              </a:solidFill>
                              <a:effectLst/>
                              <a:latin typeface="Cambria Math" panose="02040503050406030204" pitchFamily="18" charset="0"/>
                            </a:rPr>
                          </m:ctrlPr>
                        </m:sSub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𝐄</m:t>
                          </m:r>
                        </m:e>
                        <m:sub>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𝐂</m:t>
                          </m:r>
                          <m:r>
                            <a:rPr lang="de-DE" b="1" i="0" smtClean="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𝐟𝐥𝐞𝐱</m:t>
                          </m:r>
                        </m:sub>
                      </m:sSub>
                      <m:d>
                        <m:dPr>
                          <m:ctrlPr>
                            <a:rPr lang="de-AT" sz="1600" b="1" i="1">
                              <a:solidFill>
                                <a:schemeClr val="accent4">
                                  <a:lumMod val="50000"/>
                                </a:schemeClr>
                              </a:solidFill>
                              <a:effectLst/>
                              <a:latin typeface="Cambria Math" panose="02040503050406030204" pitchFamily="18" charset="0"/>
                            </a:rPr>
                          </m:ctrlPr>
                        </m:dPr>
                        <m:e>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𝐭</m:t>
                          </m:r>
                        </m:e>
                      </m:d>
                      <m:r>
                        <a:rPr lang="de-AT" b="1" i="0">
                          <a:solidFill>
                            <a:schemeClr val="accent4">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kumimoji="0" lang="en-GB" b="1" u="none" strike="noStrike" kern="1200" cap="none" spc="0" normalizeH="0" baseline="0" noProof="0">
                  <a:ln>
                    <a:noFill/>
                  </a:ln>
                  <a:solidFill>
                    <a:schemeClr val="accent4">
                      <a:lumMod val="50000"/>
                    </a:schemeClr>
                  </a:solidFill>
                  <a:effectLst/>
                  <a:uLnTx/>
                  <a:uFillTx/>
                  <a:latin typeface="Times New Roman" panose="02020603050405020304" pitchFamily="18" charset="0"/>
                  <a:cs typeface="Times New Roman" panose="02020603050405020304" pitchFamily="18" charset="0"/>
                </a:endParaRPr>
              </a:p>
            </p:txBody>
          </p:sp>
        </mc:Choice>
        <mc:Fallback xmlns="">
          <p:sp>
            <p:nvSpPr>
              <p:cNvPr id="76" name="Textfeld 75">
                <a:extLst>
                  <a:ext uri="{FF2B5EF4-FFF2-40B4-BE49-F238E27FC236}">
                    <a16:creationId xmlns:a16="http://schemas.microsoft.com/office/drawing/2014/main" id="{C6BC9FBB-2B37-088A-A649-6DD6D2FCCBD1}"/>
                  </a:ext>
                </a:extLst>
              </p:cNvPr>
              <p:cNvSpPr txBox="1">
                <a:spLocks noRot="1" noChangeAspect="1" noMove="1" noResize="1" noEditPoints="1" noAdjustHandles="1" noChangeArrowheads="1" noChangeShapeType="1" noTextEdit="1"/>
              </p:cNvSpPr>
              <p:nvPr/>
            </p:nvSpPr>
            <p:spPr>
              <a:xfrm>
                <a:off x="6070756" y="4769800"/>
                <a:ext cx="1630268" cy="369332"/>
              </a:xfrm>
              <a:prstGeom prst="rect">
                <a:avLst/>
              </a:prstGeom>
              <a:blipFill>
                <a:blip r:embed="rId29"/>
                <a:stretch>
                  <a:fillRect b="-1639"/>
                </a:stretch>
              </a:blipFill>
            </p:spPr>
            <p:txBody>
              <a:bodyPr/>
              <a:lstStyle/>
              <a:p>
                <a:r>
                  <a:rPr lang="de-AT">
                    <a:noFill/>
                  </a:rPr>
                  <a:t> </a:t>
                </a:r>
              </a:p>
            </p:txBody>
          </p:sp>
        </mc:Fallback>
      </mc:AlternateContent>
      <p:cxnSp>
        <p:nvCxnSpPr>
          <p:cNvPr id="78" name="Gerade Verbindung mit Pfeil 77">
            <a:extLst>
              <a:ext uri="{FF2B5EF4-FFF2-40B4-BE49-F238E27FC236}">
                <a16:creationId xmlns:a16="http://schemas.microsoft.com/office/drawing/2014/main" id="{94823AB2-1361-34CF-19E6-B3C2E002A6B2}"/>
              </a:ext>
            </a:extLst>
          </p:cNvPr>
          <p:cNvCxnSpPr>
            <a:cxnSpLocks/>
          </p:cNvCxnSpPr>
          <p:nvPr/>
        </p:nvCxnSpPr>
        <p:spPr>
          <a:xfrm flipV="1">
            <a:off x="5312535" y="5966138"/>
            <a:ext cx="0" cy="329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ABEAFCEC-CE2C-A270-7164-9765775127A4}"/>
                  </a:ext>
                </a:extLst>
              </p:cNvPr>
              <p:cNvSpPr txBox="1"/>
              <p:nvPr/>
            </p:nvSpPr>
            <p:spPr>
              <a:xfrm>
                <a:off x="4850600" y="6270566"/>
                <a:ext cx="1016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AT" i="1" smtClean="0">
                              <a:solidFill>
                                <a:srgbClr val="836967"/>
                              </a:solidFill>
                              <a:latin typeface="Cambria Math" panose="02040503050406030204" pitchFamily="18" charset="0"/>
                            </a:rPr>
                          </m:ctrlPr>
                        </m:sSubPr>
                        <m:e>
                          <m:r>
                            <m:rPr>
                              <m:sty m:val="p"/>
                            </m:rPr>
                            <a:rPr lang="de-AT">
                              <a:latin typeface="Cambria Math" panose="02040503050406030204" pitchFamily="18" charset="0"/>
                            </a:rPr>
                            <m:t>E</m:t>
                          </m:r>
                        </m:e>
                        <m:sub>
                          <m:r>
                            <m:rPr>
                              <m:sty m:val="p"/>
                            </m:rPr>
                            <a:rPr lang="de-DE" b="0" i="0" smtClean="0">
                              <a:latin typeface="Cambria Math" panose="02040503050406030204" pitchFamily="18" charset="0"/>
                            </a:rPr>
                            <m:t>Cext</m:t>
                          </m:r>
                        </m:sub>
                      </m:sSub>
                      <m:d>
                        <m:dPr>
                          <m:ctrlPr>
                            <a:rPr lang="de-AT" i="1">
                              <a:solidFill>
                                <a:srgbClr val="836967"/>
                              </a:solidFill>
                              <a:latin typeface="Cambria Math" panose="02040503050406030204" pitchFamily="18" charset="0"/>
                            </a:rPr>
                          </m:ctrlPr>
                        </m:dPr>
                        <m:e>
                          <m:r>
                            <a:rPr lang="de-AT" i="1">
                              <a:latin typeface="Cambria Math" panose="02040503050406030204" pitchFamily="18" charset="0"/>
                            </a:rPr>
                            <m:t>𝑡</m:t>
                          </m:r>
                        </m:e>
                      </m:d>
                    </m:oMath>
                  </m:oMathPara>
                </a14:m>
                <a:endParaRPr lang="de-AT"/>
              </a:p>
            </p:txBody>
          </p:sp>
        </mc:Choice>
        <mc:Fallback xmlns="">
          <p:sp>
            <p:nvSpPr>
              <p:cNvPr id="87" name="Textfeld 86">
                <a:extLst>
                  <a:ext uri="{FF2B5EF4-FFF2-40B4-BE49-F238E27FC236}">
                    <a16:creationId xmlns:a16="http://schemas.microsoft.com/office/drawing/2014/main" id="{ABEAFCEC-CE2C-A270-7164-9765775127A4}"/>
                  </a:ext>
                </a:extLst>
              </p:cNvPr>
              <p:cNvSpPr txBox="1">
                <a:spLocks noRot="1" noChangeAspect="1" noMove="1" noResize="1" noEditPoints="1" noAdjustHandles="1" noChangeArrowheads="1" noChangeShapeType="1" noTextEdit="1"/>
              </p:cNvSpPr>
              <p:nvPr/>
            </p:nvSpPr>
            <p:spPr>
              <a:xfrm>
                <a:off x="4850600" y="6270566"/>
                <a:ext cx="1016292" cy="369332"/>
              </a:xfrm>
              <a:prstGeom prst="rect">
                <a:avLst/>
              </a:prstGeom>
              <a:blipFill>
                <a:blip r:embed="rId30"/>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2681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6DC9C-0E4A-4BDA-88D7-11E4A0C132BC}"/>
              </a:ext>
            </a:extLst>
          </p:cNvPr>
          <p:cNvSpPr>
            <a:spLocks noGrp="1"/>
          </p:cNvSpPr>
          <p:nvPr>
            <p:ph type="title"/>
          </p:nvPr>
        </p:nvSpPr>
        <p:spPr>
          <a:xfrm>
            <a:off x="704088" y="4501647"/>
            <a:ext cx="3648456" cy="1719072"/>
          </a:xfrm>
        </p:spPr>
        <p:txBody>
          <a:bodyPr>
            <a:normAutofit/>
          </a:bodyPr>
          <a:lstStyle/>
          <a:p>
            <a:r>
              <a:rPr lang="de-DE" sz="3200"/>
              <a:t>Datenerhebung</a:t>
            </a:r>
            <a:endParaRPr lang="de-AT" sz="3200"/>
          </a:p>
        </p:txBody>
      </p:sp>
      <p:pic>
        <p:nvPicPr>
          <p:cNvPr id="19" name="Grafik 18">
            <a:extLst>
              <a:ext uri="{FF2B5EF4-FFF2-40B4-BE49-F238E27FC236}">
                <a16:creationId xmlns:a16="http://schemas.microsoft.com/office/drawing/2014/main" id="{D5A5954D-76AB-4F81-8ADE-EC074518F807}"/>
              </a:ext>
            </a:extLst>
          </p:cNvPr>
          <p:cNvPicPr>
            <a:picLocks noChangeAspect="1"/>
          </p:cNvPicPr>
          <p:nvPr/>
        </p:nvPicPr>
        <p:blipFill rotWithShape="1">
          <a:blip r:embed="rId3"/>
          <a:srcRect t="50000"/>
          <a:stretch/>
        </p:blipFill>
        <p:spPr>
          <a:xfrm>
            <a:off x="0" y="637281"/>
            <a:ext cx="6396795" cy="3553774"/>
          </a:xfrm>
          <a:prstGeom prst="rect">
            <a:avLst/>
          </a:prstGeom>
        </p:spPr>
      </p:pic>
      <p:pic>
        <p:nvPicPr>
          <p:cNvPr id="20" name="Grafik 19">
            <a:extLst>
              <a:ext uri="{FF2B5EF4-FFF2-40B4-BE49-F238E27FC236}">
                <a16:creationId xmlns:a16="http://schemas.microsoft.com/office/drawing/2014/main" id="{6E37165C-8688-4218-B6B7-6BC9410D1DC7}"/>
              </a:ext>
            </a:extLst>
          </p:cNvPr>
          <p:cNvPicPr/>
          <p:nvPr/>
        </p:nvPicPr>
        <p:blipFill>
          <a:blip r:embed="rId4"/>
          <a:stretch>
            <a:fillRect/>
          </a:stretch>
        </p:blipFill>
        <p:spPr>
          <a:xfrm>
            <a:off x="6220496" y="519467"/>
            <a:ext cx="5267415" cy="3634516"/>
          </a:xfrm>
          <a:prstGeom prst="rect">
            <a:avLst/>
          </a:prstGeom>
        </p:spPr>
      </p:pic>
      <p:sp>
        <p:nvSpPr>
          <p:cNvPr id="3" name="Inhaltsplatzhalter 2">
            <a:extLst>
              <a:ext uri="{FF2B5EF4-FFF2-40B4-BE49-F238E27FC236}">
                <a16:creationId xmlns:a16="http://schemas.microsoft.com/office/drawing/2014/main" id="{18ACCE44-AE1F-4B0E-A106-9B91929E1F3C}"/>
              </a:ext>
            </a:extLst>
          </p:cNvPr>
          <p:cNvSpPr>
            <a:spLocks noGrp="1"/>
          </p:cNvSpPr>
          <p:nvPr>
            <p:ph idx="1"/>
          </p:nvPr>
        </p:nvSpPr>
        <p:spPr>
          <a:xfrm>
            <a:off x="4636008" y="4511427"/>
            <a:ext cx="6851904" cy="1719072"/>
          </a:xfrm>
        </p:spPr>
        <p:txBody>
          <a:bodyPr anchor="ctr">
            <a:normAutofit fontScale="85000" lnSpcReduction="20000"/>
          </a:bodyPr>
          <a:lstStyle/>
          <a:p>
            <a:r>
              <a:rPr lang="de-AT" sz="2000" dirty="0"/>
              <a:t>Anteil [%] des jeweiligen Aufenthaltsortes von Fahrzeugen</a:t>
            </a:r>
          </a:p>
          <a:p>
            <a:r>
              <a:rPr lang="de-AT" sz="2000" dirty="0"/>
              <a:t>Großteil zuhause </a:t>
            </a:r>
          </a:p>
          <a:p>
            <a:r>
              <a:rPr lang="de-AT" sz="2000" dirty="0"/>
              <a:t>Zweitgrößter Anteil des Standortes Arbeit </a:t>
            </a:r>
            <a:r>
              <a:rPr lang="de-AT" sz="2000" dirty="0" err="1"/>
              <a:t>Ausb</a:t>
            </a:r>
            <a:r>
              <a:rPr lang="de-AT" sz="2000" dirty="0"/>
              <a:t>. </a:t>
            </a:r>
          </a:p>
          <a:p>
            <a:pPr lvl="1"/>
            <a:r>
              <a:rPr lang="de-AT" sz="1600" dirty="0"/>
              <a:t>Maximum 10:00</a:t>
            </a:r>
          </a:p>
          <a:p>
            <a:r>
              <a:rPr lang="de-AT" sz="2000" dirty="0"/>
              <a:t>Die Bewegung der Fahrzeuge ist die Fläche zwischen grauen Bereich und 100%</a:t>
            </a:r>
          </a:p>
        </p:txBody>
      </p:sp>
      <p:sp>
        <p:nvSpPr>
          <p:cNvPr id="4" name="Datumsplatzhalter 3">
            <a:extLst>
              <a:ext uri="{FF2B5EF4-FFF2-40B4-BE49-F238E27FC236}">
                <a16:creationId xmlns:a16="http://schemas.microsoft.com/office/drawing/2014/main" id="{FFF9344E-F795-4045-83DA-B83BC8E910BF}"/>
              </a:ext>
            </a:extLst>
          </p:cNvPr>
          <p:cNvSpPr>
            <a:spLocks noGrp="1"/>
          </p:cNvSpPr>
          <p:nvPr>
            <p:ph type="dt" sz="half" idx="10"/>
          </p:nvPr>
        </p:nvSpPr>
        <p:spPr/>
        <p:txBody>
          <a:bodyPr/>
          <a:lstStyle/>
          <a:p>
            <a:r>
              <a:rPr lang="de-AT"/>
              <a:t>FH-Technikum Wien WS19</a:t>
            </a:r>
          </a:p>
        </p:txBody>
      </p:sp>
      <p:sp>
        <p:nvSpPr>
          <p:cNvPr id="5" name="Fußzeilenplatzhalter 4">
            <a:extLst>
              <a:ext uri="{FF2B5EF4-FFF2-40B4-BE49-F238E27FC236}">
                <a16:creationId xmlns:a16="http://schemas.microsoft.com/office/drawing/2014/main" id="{E910C5BB-532B-42B6-9530-6DE417543EB4}"/>
              </a:ext>
            </a:extLst>
          </p:cNvPr>
          <p:cNvSpPr>
            <a:spLocks noGrp="1"/>
          </p:cNvSpPr>
          <p:nvPr>
            <p:ph type="ftr" sz="quarter" idx="11"/>
          </p:nvPr>
        </p:nvSpPr>
        <p:spPr/>
        <p:txBody>
          <a:bodyPr/>
          <a:lstStyle/>
          <a:p>
            <a:r>
              <a:rPr lang="de-AT"/>
              <a:t>Niklas Untermoser</a:t>
            </a:r>
          </a:p>
        </p:txBody>
      </p:sp>
      <p:sp>
        <p:nvSpPr>
          <p:cNvPr id="6" name="Foliennummernplatzhalter 5">
            <a:extLst>
              <a:ext uri="{FF2B5EF4-FFF2-40B4-BE49-F238E27FC236}">
                <a16:creationId xmlns:a16="http://schemas.microsoft.com/office/drawing/2014/main" id="{8AD6A7CA-35AC-4A3E-B9FE-162883D9879E}"/>
              </a:ext>
            </a:extLst>
          </p:cNvPr>
          <p:cNvSpPr>
            <a:spLocks noGrp="1"/>
          </p:cNvSpPr>
          <p:nvPr>
            <p:ph type="sldNum" sz="quarter" idx="12"/>
          </p:nvPr>
        </p:nvSpPr>
        <p:spPr/>
        <p:txBody>
          <a:bodyPr/>
          <a:lstStyle/>
          <a:p>
            <a:fld id="{F3D5E05E-6898-473F-91E1-CAB23762C2E8}" type="slidenum">
              <a:rPr lang="de-AT" smtClean="0"/>
              <a:t>52</a:t>
            </a:fld>
            <a:endParaRPr lang="de-AT"/>
          </a:p>
        </p:txBody>
      </p:sp>
    </p:spTree>
    <p:extLst>
      <p:ext uri="{BB962C8B-B14F-4D97-AF65-F5344CB8AC3E}">
        <p14:creationId xmlns:p14="http://schemas.microsoft.com/office/powerpoint/2010/main" val="2483942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9FCED-3A9F-9D26-6D01-311A36DCEBE5}"/>
              </a:ext>
            </a:extLst>
          </p:cNvPr>
          <p:cNvSpPr>
            <a:spLocks noGrp="1"/>
          </p:cNvSpPr>
          <p:nvPr>
            <p:ph type="title"/>
          </p:nvPr>
        </p:nvSpPr>
        <p:spPr/>
        <p:txBody>
          <a:bodyPr>
            <a:normAutofit fontScale="90000"/>
          </a:bodyPr>
          <a:lstStyle/>
          <a:p>
            <a:endParaRPr lang="de-AT"/>
          </a:p>
        </p:txBody>
      </p:sp>
      <p:graphicFrame>
        <p:nvGraphicFramePr>
          <p:cNvPr id="10" name="Inhaltsplatzhalter 9">
            <a:extLst>
              <a:ext uri="{FF2B5EF4-FFF2-40B4-BE49-F238E27FC236}">
                <a16:creationId xmlns:a16="http://schemas.microsoft.com/office/drawing/2014/main" id="{ECCB2981-A7F5-13F8-E29E-9D13A48374F7}"/>
              </a:ext>
            </a:extLst>
          </p:cNvPr>
          <p:cNvGraphicFramePr>
            <a:graphicFrameLocks noGrp="1"/>
          </p:cNvGraphicFramePr>
          <p:nvPr>
            <p:ph idx="1"/>
            <p:extLst>
              <p:ext uri="{D42A27DB-BD31-4B8C-83A1-F6EECF244321}">
                <p14:modId xmlns:p14="http://schemas.microsoft.com/office/powerpoint/2010/main" val="3056601568"/>
              </p:ext>
            </p:extLst>
          </p:nvPr>
        </p:nvGraphicFramePr>
        <p:xfrm>
          <a:off x="239713" y="1628775"/>
          <a:ext cx="11798300" cy="3108960"/>
        </p:xfrm>
        <a:graphic>
          <a:graphicData uri="http://schemas.openxmlformats.org/drawingml/2006/table">
            <a:tbl>
              <a:tblPr/>
              <a:tblGrid>
                <a:gridCol w="579382">
                  <a:extLst>
                    <a:ext uri="{9D8B030D-6E8A-4147-A177-3AD203B41FA5}">
                      <a16:colId xmlns:a16="http://schemas.microsoft.com/office/drawing/2014/main" val="431201195"/>
                    </a:ext>
                  </a:extLst>
                </a:gridCol>
                <a:gridCol w="11218918">
                  <a:extLst>
                    <a:ext uri="{9D8B030D-6E8A-4147-A177-3AD203B41FA5}">
                      <a16:colId xmlns:a16="http://schemas.microsoft.com/office/drawing/2014/main" val="262141800"/>
                    </a:ext>
                  </a:extLst>
                </a:gridCol>
              </a:tblGrid>
              <a:tr h="227628">
                <a:tc>
                  <a:txBody>
                    <a:bodyPr/>
                    <a:lstStyle/>
                    <a:p>
                      <a:pPr algn="r" fontAlgn="b"/>
                      <a:r>
                        <a:rPr lang="de-AT" sz="2400" b="0" i="0" u="none" strike="noStrike">
                          <a:solidFill>
                            <a:srgbClr val="E1320F"/>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AT" sz="2400" b="1" i="0" u="none" strike="noStrike">
                          <a:solidFill>
                            <a:srgbClr val="E1320F"/>
                          </a:solidFill>
                          <a:effectLst/>
                          <a:latin typeface="Calibri" panose="020F0502020204030204" pitchFamily="34" charset="0"/>
                        </a:rPr>
                        <a:t>Zielwert, Grenzwert und THG-Budget</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3130068514"/>
                  </a:ext>
                </a:extLst>
              </a:tr>
              <a:tr h="2560816">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Das CO₂-Budget basiert auf dem Konzept der planetaren Belastungsgrenzen und der international anerkannten Zielvorgabe, die globale Erwärmung auf 1,5 °C zu begrenzen.</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Zur Erreichung mit min. 66% Wahrscheinlichkeit ergibt sich daraus auf alle Menschen gleichmäßig verteilt ein global verfügbares </a:t>
                      </a:r>
                      <a:r>
                        <a:rPr lang="de-DE" sz="1800" b="1" i="1" u="none" strike="noStrike">
                          <a:solidFill>
                            <a:srgbClr val="3BACBE"/>
                          </a:solidFill>
                          <a:effectLst/>
                          <a:latin typeface="Calibri" panose="020F0502020204030204" pitchFamily="34" charset="0"/>
                        </a:rPr>
                        <a:t>Netto-Restbudget von 14,5 t</a:t>
                      </a:r>
                      <a:r>
                        <a:rPr lang="de-DE" sz="1800" b="1" i="1" u="none" strike="noStrike" baseline="-25000">
                          <a:solidFill>
                            <a:srgbClr val="3BACBE"/>
                          </a:solidFill>
                          <a:effectLst/>
                          <a:latin typeface="Calibri" panose="020F0502020204030204" pitchFamily="34" charset="0"/>
                        </a:rPr>
                        <a:t>CO2eq</a:t>
                      </a:r>
                      <a:r>
                        <a:rPr lang="de-DE" sz="1800" b="1" i="1" u="none" strike="noStrike">
                          <a:solidFill>
                            <a:srgbClr val="3BACBE"/>
                          </a:solidFill>
                          <a:effectLst/>
                          <a:latin typeface="Calibri" panose="020F0502020204030204" pitchFamily="34" charset="0"/>
                        </a:rPr>
                        <a:t>/Pers</a:t>
                      </a:r>
                      <a:r>
                        <a:rPr lang="de-DE" sz="1800" b="1" i="1" u="none" strike="noStrike">
                          <a:solidFill>
                            <a:srgbClr val="0F1B20"/>
                          </a:solidFill>
                          <a:effectLst/>
                          <a:latin typeface="Calibri" panose="020F0502020204030204" pitchFamily="34" charset="0"/>
                        </a:rPr>
                        <a:t>.</a:t>
                      </a:r>
                      <a:r>
                        <a:rPr lang="de-DE" sz="1800" b="1" i="1" u="none" strike="noStrike">
                          <a:solidFill>
                            <a:srgbClr val="26434F"/>
                          </a:solidFill>
                          <a:effectLst/>
                          <a:latin typeface="Calibri" panose="020F0502020204030204" pitchFamily="34" charset="0"/>
                        </a:rPr>
                        <a:t> </a:t>
                      </a:r>
                      <a:br>
                        <a:rPr lang="de-DE" sz="1800" b="1" i="1" u="none" strike="noStrike">
                          <a:solidFill>
                            <a:srgbClr val="26434F"/>
                          </a:solidFill>
                          <a:effectLst/>
                          <a:latin typeface="Calibri" panose="020F0502020204030204" pitchFamily="34" charset="0"/>
                        </a:rPr>
                      </a:br>
                      <a:r>
                        <a:rPr lang="de-DE" sz="1800" b="1" i="1" u="none" strike="noStrike">
                          <a:solidFill>
                            <a:srgbClr val="26434F"/>
                          </a:solidFill>
                          <a:effectLst/>
                          <a:latin typeface="Calibri" panose="020F0502020204030204" pitchFamily="34" charset="0"/>
                        </a:rPr>
                        <a:t>&gt; </a:t>
                      </a:r>
                      <a:r>
                        <a:rPr lang="de-DE" sz="1800" b="0" i="1" u="none" strike="noStrike">
                          <a:solidFill>
                            <a:srgbClr val="26434F"/>
                          </a:solidFill>
                          <a:effectLst/>
                          <a:latin typeface="Calibri" panose="020F0502020204030204" pitchFamily="34" charset="0"/>
                        </a:rPr>
                        <a:t>Zusätzlich führen jährlich natürliche THG-Senken von 1 tCO2eq/Pers in den nächsten 50 Jahren zu einem </a:t>
                      </a:r>
                      <a:r>
                        <a:rPr lang="de-DE" sz="1800" b="1" i="0" u="none" strike="noStrike">
                          <a:solidFill>
                            <a:srgbClr val="3BACBE"/>
                          </a:solidFill>
                          <a:effectLst/>
                          <a:latin typeface="Calibri" panose="020F0502020204030204" pitchFamily="34" charset="0"/>
                        </a:rPr>
                        <a:t>Brutto-Restbudget </a:t>
                      </a:r>
                      <a:r>
                        <a:rPr lang="de-DE" sz="1800" b="0" i="0" u="none" strike="noStrike">
                          <a:solidFill>
                            <a:srgbClr val="3BACBE"/>
                          </a:solidFill>
                          <a:effectLst/>
                          <a:latin typeface="Calibri" panose="020F0502020204030204" pitchFamily="34" charset="0"/>
                        </a:rPr>
                        <a:t>von inssgesamt</a:t>
                      </a:r>
                      <a:r>
                        <a:rPr lang="de-DE" sz="1800" b="1" i="0" u="none" strike="noStrike">
                          <a:solidFill>
                            <a:srgbClr val="3BACBE"/>
                          </a:solidFill>
                          <a:effectLst/>
                          <a:latin typeface="Calibri" panose="020F0502020204030204" pitchFamily="34" charset="0"/>
                        </a:rPr>
                        <a:t> 14,5 + 50 = 64,5 tCO2eq/Pers</a:t>
                      </a:r>
                      <a:r>
                        <a:rPr lang="de-DE" sz="1800" b="1" i="1"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 </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Bezogen auf die österreichische BGF beträgt das </a:t>
                      </a:r>
                      <a:br>
                        <a:rPr lang="de-DE" sz="1800" b="0" i="1" u="none" strike="noStrike">
                          <a:solidFill>
                            <a:srgbClr val="26434F"/>
                          </a:solidFill>
                          <a:effectLst/>
                          <a:latin typeface="Calibri" panose="020F0502020204030204" pitchFamily="34" charset="0"/>
                        </a:rPr>
                      </a:br>
                      <a:r>
                        <a:rPr lang="de-DE" sz="1800" b="0" i="0"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Netto</a:t>
                      </a:r>
                      <a:r>
                        <a:rPr lang="de-DE" sz="1800" b="0" i="1" u="none" strike="noStrike">
                          <a:solidFill>
                            <a:srgbClr val="26434F"/>
                          </a:solidFill>
                          <a:effectLst/>
                          <a:latin typeface="Calibri" panose="020F0502020204030204" pitchFamily="34" charset="0"/>
                        </a:rPr>
                        <a:t> dem </a:t>
                      </a:r>
                      <a:r>
                        <a:rPr lang="de-DE" sz="1800" b="1" i="0" u="none" strike="noStrike">
                          <a:solidFill>
                            <a:srgbClr val="E1320F"/>
                          </a:solidFill>
                          <a:effectLst/>
                          <a:latin typeface="Calibri" panose="020F0502020204030204" pitchFamily="34" charset="0"/>
                        </a:rPr>
                        <a:t>Zielwert</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72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ohne natürlicher THG-Senken</a:t>
                      </a:r>
                      <a:r>
                        <a:rPr lang="de-DE" sz="1800" b="0" i="1" u="none" strike="noStrike">
                          <a:solidFill>
                            <a:srgbClr val="26434F"/>
                          </a:solidFill>
                          <a:effectLst/>
                          <a:latin typeface="Calibri" panose="020F0502020204030204" pitchFamily="34" charset="0"/>
                        </a:rPr>
                        <a:t> (die ja schwinden) und</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&gt; </a:t>
                      </a:r>
                      <a:r>
                        <a:rPr lang="de-DE" sz="1800" b="1" i="0" u="none" strike="noStrike">
                          <a:solidFill>
                            <a:srgbClr val="26434F"/>
                          </a:solidFill>
                          <a:effectLst/>
                          <a:latin typeface="Calibri" panose="020F0502020204030204" pitchFamily="34" charset="0"/>
                        </a:rPr>
                        <a:t>Brutto</a:t>
                      </a:r>
                      <a:r>
                        <a:rPr lang="de-DE" sz="1800" b="0" i="1" u="none" strike="noStrike">
                          <a:solidFill>
                            <a:srgbClr val="26434F"/>
                          </a:solidFill>
                          <a:effectLst/>
                          <a:latin typeface="Calibri" panose="020F0502020204030204" pitchFamily="34" charset="0"/>
                        </a:rPr>
                        <a:t> dem maximalen </a:t>
                      </a:r>
                      <a:r>
                        <a:rPr lang="de-DE" sz="1800" b="1" i="0" u="none" strike="noStrike">
                          <a:solidFill>
                            <a:srgbClr val="E1320F"/>
                          </a:solidFill>
                          <a:effectLst/>
                          <a:latin typeface="Calibri" panose="020F0502020204030204" pitchFamily="34" charset="0"/>
                        </a:rPr>
                        <a:t>Grenzwert </a:t>
                      </a:r>
                      <a:r>
                        <a:rPr lang="de-DE" sz="1800" b="0" i="0" u="none" strike="noStrike">
                          <a:solidFill>
                            <a:srgbClr val="26434F"/>
                          </a:solidFill>
                          <a:effectLst/>
                          <a:latin typeface="Calibri" panose="020F0502020204030204" pitchFamily="34" charset="0"/>
                        </a:rPr>
                        <a:t>II</a:t>
                      </a:r>
                      <a:r>
                        <a:rPr lang="de-DE" sz="1800" b="0" i="1" u="none" strike="noStrike">
                          <a:solidFill>
                            <a:srgbClr val="26434F"/>
                          </a:solidFill>
                          <a:effectLst/>
                          <a:latin typeface="Calibri" panose="020F0502020204030204" pitchFamily="34" charset="0"/>
                        </a:rPr>
                        <a:t> von </a:t>
                      </a:r>
                      <a:r>
                        <a:rPr lang="de-DE" sz="1800" b="1" i="0" u="none" strike="noStrike">
                          <a:solidFill>
                            <a:srgbClr val="E1320F"/>
                          </a:solidFill>
                          <a:effectLst/>
                          <a:latin typeface="Calibri" panose="020F0502020204030204" pitchFamily="34" charset="0"/>
                        </a:rPr>
                        <a:t>320 kg</a:t>
                      </a:r>
                      <a:r>
                        <a:rPr lang="de-DE" sz="1800" b="1" i="0" u="none" strike="noStrike" baseline="-25000">
                          <a:solidFill>
                            <a:srgbClr val="E1320F"/>
                          </a:solidFill>
                          <a:effectLst/>
                          <a:latin typeface="Calibri" panose="020F0502020204030204" pitchFamily="34" charset="0"/>
                        </a:rPr>
                        <a:t>CO₂eq</a:t>
                      </a:r>
                      <a:r>
                        <a:rPr lang="de-DE" sz="1800" b="1" i="0" u="none" strike="noStrike">
                          <a:solidFill>
                            <a:srgbClr val="E1320F"/>
                          </a:solidFill>
                          <a:effectLst/>
                          <a:latin typeface="Calibri" panose="020F0502020204030204" pitchFamily="34" charset="0"/>
                        </a:rPr>
                        <a:t>/m²</a:t>
                      </a:r>
                      <a:r>
                        <a:rPr lang="de-DE" sz="1800" b="1" i="0" u="none" strike="noStrike" baseline="-25000">
                          <a:solidFill>
                            <a:srgbClr val="E1320F"/>
                          </a:solidFill>
                          <a:effectLst/>
                          <a:latin typeface="Calibri" panose="020F0502020204030204" pitchFamily="34" charset="0"/>
                        </a:rPr>
                        <a:t>BGF</a:t>
                      </a:r>
                      <a:r>
                        <a:rPr lang="de-DE" sz="1800" b="0" i="1" u="none" strike="noStrike">
                          <a:solidFill>
                            <a:srgbClr val="26434F"/>
                          </a:solidFill>
                          <a:effectLst/>
                          <a:latin typeface="Calibri" panose="020F0502020204030204" pitchFamily="34" charset="0"/>
                        </a:rPr>
                        <a:t>, </a:t>
                      </a:r>
                      <a:r>
                        <a:rPr lang="de-DE" sz="1800" b="1" i="0" u="none" strike="noStrike">
                          <a:solidFill>
                            <a:srgbClr val="26434F"/>
                          </a:solidFill>
                          <a:effectLst/>
                          <a:latin typeface="Calibri" panose="020F0502020204030204" pitchFamily="34" charset="0"/>
                        </a:rPr>
                        <a:t>inklusive natürlicher THG-Senken</a:t>
                      </a:r>
                      <a:r>
                        <a:rPr lang="de-DE" sz="1800" b="0" i="1" u="none" strike="noStrike">
                          <a:solidFill>
                            <a:srgbClr val="26434F"/>
                          </a:solidFill>
                          <a:effectLst/>
                          <a:latin typeface="Calibri" panose="020F0502020204030204" pitchFamily="34" charset="0"/>
                        </a:rPr>
                        <a:t> von 1 tCO2eq/Pers</a:t>
                      </a:r>
                      <a:br>
                        <a:rPr lang="de-DE" sz="1800" b="0" i="1" u="none" strike="noStrike">
                          <a:solidFill>
                            <a:srgbClr val="26434F"/>
                          </a:solidFill>
                          <a:effectLst/>
                          <a:latin typeface="Calibri" panose="020F0502020204030204" pitchFamily="34" charset="0"/>
                        </a:rPr>
                      </a:br>
                      <a:endParaRPr lang="de-DE" sz="1800" b="0" i="1" u="none" strike="noStrike">
                        <a:solidFill>
                          <a:srgbClr val="26434F"/>
                        </a:solidFill>
                        <a:effectLst/>
                        <a:latin typeface="Calibri" panose="020F0502020204030204" pitchFamily="34" charset="0"/>
                      </a:endParaRP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4108148517"/>
                  </a:ext>
                </a:extLst>
              </a:tr>
            </a:tbl>
          </a:graphicData>
        </a:graphic>
      </p:graphicFrame>
    </p:spTree>
    <p:extLst>
      <p:ext uri="{BB962C8B-B14F-4D97-AF65-F5344CB8AC3E}">
        <p14:creationId xmlns:p14="http://schemas.microsoft.com/office/powerpoint/2010/main" val="3251310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E7B95-5E7B-BD67-EC42-DB4017B296F2}"/>
              </a:ext>
            </a:extLst>
          </p:cNvPr>
          <p:cNvSpPr>
            <a:spLocks noGrp="1"/>
          </p:cNvSpPr>
          <p:nvPr>
            <p:ph type="title"/>
          </p:nvPr>
        </p:nvSpPr>
        <p:spPr/>
        <p:txBody>
          <a:bodyPr>
            <a:normAutofit fontScale="90000"/>
          </a:bodyPr>
          <a:lstStyle/>
          <a:p>
            <a:endParaRPr lang="de-AT"/>
          </a:p>
        </p:txBody>
      </p:sp>
      <p:graphicFrame>
        <p:nvGraphicFramePr>
          <p:cNvPr id="5" name="Inhaltsplatzhalter 4">
            <a:extLst>
              <a:ext uri="{FF2B5EF4-FFF2-40B4-BE49-F238E27FC236}">
                <a16:creationId xmlns:a16="http://schemas.microsoft.com/office/drawing/2014/main" id="{C7A6932D-456E-B7EA-4BED-3093904E57F6}"/>
              </a:ext>
            </a:extLst>
          </p:cNvPr>
          <p:cNvGraphicFramePr>
            <a:graphicFrameLocks noGrp="1"/>
          </p:cNvGraphicFramePr>
          <p:nvPr>
            <p:ph idx="1"/>
            <p:extLst>
              <p:ext uri="{D42A27DB-BD31-4B8C-83A1-F6EECF244321}">
                <p14:modId xmlns:p14="http://schemas.microsoft.com/office/powerpoint/2010/main" val="3549003992"/>
              </p:ext>
            </p:extLst>
          </p:nvPr>
        </p:nvGraphicFramePr>
        <p:xfrm>
          <a:off x="0" y="190500"/>
          <a:ext cx="11671393" cy="10008235"/>
        </p:xfrm>
        <a:graphic>
          <a:graphicData uri="http://schemas.openxmlformats.org/drawingml/2006/table">
            <a:tbl>
              <a:tblPr/>
              <a:tblGrid>
                <a:gridCol w="573150">
                  <a:extLst>
                    <a:ext uri="{9D8B030D-6E8A-4147-A177-3AD203B41FA5}">
                      <a16:colId xmlns:a16="http://schemas.microsoft.com/office/drawing/2014/main" val="3222134008"/>
                    </a:ext>
                  </a:extLst>
                </a:gridCol>
                <a:gridCol w="11098243">
                  <a:extLst>
                    <a:ext uri="{9D8B030D-6E8A-4147-A177-3AD203B41FA5}">
                      <a16:colId xmlns:a16="http://schemas.microsoft.com/office/drawing/2014/main" val="1531904427"/>
                    </a:ext>
                  </a:extLst>
                </a:gridCol>
              </a:tblGrid>
              <a:tr h="769864">
                <a:tc>
                  <a:txBody>
                    <a:bodyPr/>
                    <a:lstStyle/>
                    <a:p>
                      <a:pPr algn="r" fontAlgn="b"/>
                      <a:r>
                        <a:rPr lang="de-AT" sz="2400" b="0" i="0" u="none" strike="noStrike">
                          <a:solidFill>
                            <a:srgbClr val="5FB564"/>
                          </a:solidFill>
                          <a:effectLst/>
                          <a:latin typeface="Calibri" panose="020F0502020204030204" pitchFamily="34" charset="0"/>
                        </a:rPr>
                        <a:t>🌳</a:t>
                      </a:r>
                    </a:p>
                  </a:txBody>
                  <a:tcPr marL="0" marR="0" marT="0" marB="0" anchor="b">
                    <a:lnL>
                      <a:noFill/>
                    </a:lnL>
                    <a:lnR>
                      <a:noFill/>
                    </a:lnR>
                    <a:lnT>
                      <a:noFill/>
                    </a:lnT>
                    <a:lnB>
                      <a:noFill/>
                    </a:lnB>
                    <a:noFill/>
                  </a:tcPr>
                </a:tc>
                <a:tc>
                  <a:txBody>
                    <a:bodyPr/>
                    <a:lstStyle/>
                    <a:p>
                      <a:pPr algn="l" fontAlgn="b"/>
                      <a:r>
                        <a:rPr lang="de-DE" sz="2400" b="1" i="0" u="none" strike="noStrike">
                          <a:solidFill>
                            <a:srgbClr val="E1320F"/>
                          </a:solidFill>
                          <a:effectLst/>
                          <a:latin typeface="Calibri" panose="020F0502020204030204" pitchFamily="34" charset="0"/>
                        </a:rPr>
                        <a:t>Bewertung der Co2-Speicherung in Baustoffen</a:t>
                      </a:r>
                    </a:p>
                  </a:txBody>
                  <a:tcPr marL="0" marR="0" marT="0" marB="0" anchor="b">
                    <a:lnL>
                      <a:noFill/>
                    </a:lnL>
                    <a:lnR>
                      <a:noFill/>
                    </a:lnR>
                    <a:lnT>
                      <a:noFill/>
                    </a:lnT>
                    <a:lnB w="12700" cap="flat" cmpd="sng" algn="ctr">
                      <a:solidFill>
                        <a:srgbClr val="F47E66"/>
                      </a:solidFill>
                      <a:prstDash val="solid"/>
                      <a:round/>
                      <a:headEnd type="none" w="med" len="med"/>
                      <a:tailEnd type="none" w="med" len="med"/>
                    </a:lnB>
                    <a:noFill/>
                  </a:tcPr>
                </a:tc>
                <a:extLst>
                  <a:ext uri="{0D108BD9-81ED-4DB2-BD59-A6C34878D82A}">
                    <a16:rowId xmlns:a16="http://schemas.microsoft.com/office/drawing/2014/main" val="2249442551"/>
                  </a:ext>
                </a:extLst>
              </a:tr>
              <a:tr h="9238371">
                <a:tc>
                  <a:txBody>
                    <a:bodyPr/>
                    <a:lstStyle/>
                    <a:p>
                      <a:pPr algn="l" fontAlgn="b"/>
                      <a:endParaRPr lang="de-AT" sz="2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t"/>
                      <a:r>
                        <a:rPr lang="de-DE" sz="1800" b="0" i="1" u="none" strike="noStrike">
                          <a:solidFill>
                            <a:srgbClr val="26434F"/>
                          </a:solidFill>
                          <a:effectLst/>
                          <a:latin typeface="Calibri" panose="020F0502020204030204" pitchFamily="34" charset="0"/>
                        </a:rPr>
                        <a:t>Für die Berücksichtigung der CO2 Speicherung in Baustoffen aus nachwachsenden Rohstoffen und die</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Bewertung der Treibhauswirkung in Abhängigkeit des Zeitpunkts der Emissionen kann ein vereinfachtes</a:t>
                      </a: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Verfahren oder ein dynamisches Verfahren angewendet werden:</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Beim </a:t>
                      </a:r>
                      <a:r>
                        <a:rPr lang="de-DE" sz="1800" b="1" i="0" u="none" strike="noStrike">
                          <a:solidFill>
                            <a:srgbClr val="3BACBE"/>
                          </a:solidFill>
                          <a:effectLst/>
                          <a:latin typeface="Calibri" panose="020F0502020204030204" pitchFamily="34" charset="0"/>
                        </a:rPr>
                        <a:t>vereinfachten Verfahren </a:t>
                      </a:r>
                      <a:r>
                        <a:rPr lang="de-DE" sz="1800" b="0" i="1" u="none" strike="noStrike">
                          <a:solidFill>
                            <a:srgbClr val="26434F"/>
                          </a:solidFill>
                          <a:effectLst/>
                          <a:latin typeface="Calibri" panose="020F0502020204030204" pitchFamily="34" charset="0"/>
                        </a:rPr>
                        <a:t>wird das Modell „aspern klimafit 2.0“ herangezogen, das die temporäre CO₂-Speicherung als Klimaschutzmaßnahme anerkennt. Dabei gilt:</a:t>
                      </a:r>
                      <a:br>
                        <a:rPr lang="de-DE" sz="1800" b="0" i="1" u="none" strike="noStrike">
                          <a:solidFill>
                            <a:srgbClr val="26434F"/>
                          </a:solidFill>
                          <a:effectLst/>
                          <a:latin typeface="Calibri" panose="020F0502020204030204" pitchFamily="34" charset="0"/>
                        </a:rPr>
                      </a:br>
                      <a:r>
                        <a:rPr lang="de-DE" sz="1800" b="0" i="0" u="none" strike="noStrike">
                          <a:solidFill>
                            <a:srgbClr val="BCCF00"/>
                          </a:solidFill>
                          <a:effectLst/>
                          <a:latin typeface="Calibri" panose="020F0502020204030204" pitchFamily="34" charset="0"/>
                        </a:rPr>
                        <a:t>🌾</a:t>
                      </a:r>
                      <a:r>
                        <a:rPr lang="de-DE" sz="1800" b="0" i="0" u="none" strike="noStrike">
                          <a:solidFill>
                            <a:srgbClr val="26434F"/>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Für pflanzliche Baustoffe mit kurzer Umtriebszeit (z. B. Hanf, Flachs, Stroh) werden </a:t>
                      </a:r>
                      <a:r>
                        <a:rPr lang="de-DE" sz="1800" b="1" i="0" u="none" strike="noStrike">
                          <a:solidFill>
                            <a:schemeClr val="accent4"/>
                          </a:solidFill>
                          <a:effectLst/>
                          <a:latin typeface="Calibri" panose="020F0502020204030204" pitchFamily="34" charset="0"/>
                        </a:rPr>
                        <a:t>100 % des biogenen Kohlenstoffgehalts</a:t>
                      </a:r>
                      <a:r>
                        <a:rPr lang="de-DE" sz="1800" b="0" i="1" u="none" strike="noStrike">
                          <a:solidFill>
                            <a:srgbClr val="26434F"/>
                          </a:solidFill>
                          <a:effectLst/>
                          <a:latin typeface="Calibri" panose="020F0502020204030204" pitchFamily="34" charset="0"/>
                        </a:rPr>
                        <a:t> als CO₂-Speicher angerechnet.</a:t>
                      </a:r>
                      <a:br>
                        <a:rPr lang="de-DE" sz="1800" b="0" i="1" u="none" strike="noStrike">
                          <a:solidFill>
                            <a:srgbClr val="26434F"/>
                          </a:solidFill>
                          <a:effectLst/>
                          <a:latin typeface="Calibri" panose="020F0502020204030204" pitchFamily="34" charset="0"/>
                        </a:rPr>
                      </a:br>
                      <a:r>
                        <a:rPr lang="de-DE" sz="1800" b="0" i="0" u="none" strike="noStrike">
                          <a:solidFill>
                            <a:srgbClr val="5FB564"/>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Für Holz mit längerer Umtriebszeit wird nur jener Anteil des Kohlenstoffs angerechnet, der über eine nachhaltige Waldbewirtschaftung hinausgeht, also zusätzlich zur natürlichen CO₂-Senkenleistung eines ungenutzten Waldes. Dieser wird konservativ mit </a:t>
                      </a:r>
                      <a:r>
                        <a:rPr lang="de-DE" sz="1800" b="1" i="0" u="none" strike="noStrike">
                          <a:solidFill>
                            <a:srgbClr val="418D45"/>
                          </a:solidFill>
                          <a:effectLst/>
                          <a:latin typeface="Calibri" panose="020F0502020204030204" pitchFamily="34" charset="0"/>
                        </a:rPr>
                        <a:t>55 % des biogenen CO₂-Gehalts</a:t>
                      </a:r>
                      <a:r>
                        <a:rPr lang="de-DE" sz="1800" b="1" i="1" u="none" strike="noStrike">
                          <a:solidFill>
                            <a:srgbClr val="418D45"/>
                          </a:solidFill>
                          <a:effectLst/>
                          <a:latin typeface="Calibri" panose="020F0502020204030204" pitchFamily="34" charset="0"/>
                        </a:rPr>
                        <a:t> </a:t>
                      </a:r>
                      <a:r>
                        <a:rPr lang="de-DE" sz="1800" b="0" i="1" u="none" strike="noStrike">
                          <a:solidFill>
                            <a:srgbClr val="26434F"/>
                          </a:solidFill>
                          <a:effectLst/>
                          <a:latin typeface="Calibri" panose="020F0502020204030204" pitchFamily="34" charset="0"/>
                        </a:rPr>
                        <a:t>bewertet (25 % Kalamitätenholz + 30 % zusätzlicher Biomasseaufbau)​</a:t>
                      </a:r>
                      <a:br>
                        <a:rPr lang="de-DE" sz="1800" b="0" i="1" u="none" strike="noStrike">
                          <a:solidFill>
                            <a:srgbClr val="26434F"/>
                          </a:solidFill>
                          <a:effectLst/>
                          <a:latin typeface="Calibri" panose="020F0502020204030204" pitchFamily="34" charset="0"/>
                        </a:rPr>
                      </a:br>
                      <a:r>
                        <a:rPr lang="de-DE" sz="1800" b="1" i="0" u="none" strike="noStrike">
                          <a:solidFill>
                            <a:srgbClr val="5FB564"/>
                          </a:solidFill>
                          <a:effectLst/>
                          <a:latin typeface="Calibri" panose="020F0502020204030204" pitchFamily="34" charset="0"/>
                        </a:rPr>
                        <a:t>🌲</a:t>
                      </a:r>
                      <a:r>
                        <a:rPr lang="de-DE" sz="1800" b="1" i="0" u="none" strike="noStrike">
                          <a:solidFill>
                            <a:srgbClr val="E1320F"/>
                          </a:solidFill>
                          <a:effectLst/>
                          <a:latin typeface="Calibri" panose="020F0502020204030204" pitchFamily="34" charset="0"/>
                        </a:rPr>
                        <a:t>🪓</a:t>
                      </a:r>
                      <a:r>
                        <a:rPr lang="de-DE" sz="1800" b="0" i="1" u="none" strike="noStrike">
                          <a:solidFill>
                            <a:srgbClr val="26434F"/>
                          </a:solidFill>
                          <a:effectLst/>
                          <a:latin typeface="Calibri" panose="020F0502020204030204" pitchFamily="34" charset="0"/>
                        </a:rPr>
                        <a:t> Holzprodukte, die nachweislich aus Bäumen mit Borkenkäferbefall, Windwurf etc. stammen (Kalamitätenholz), werden mit </a:t>
                      </a:r>
                      <a:r>
                        <a:rPr lang="de-DE" sz="1800" b="1" i="0" u="none" strike="noStrike">
                          <a:solidFill>
                            <a:srgbClr val="418D45"/>
                          </a:solidFill>
                          <a:effectLst/>
                          <a:latin typeface="Calibri" panose="020F0502020204030204" pitchFamily="34" charset="0"/>
                        </a:rPr>
                        <a:t>100 % des biogenen CO2-Speichers</a:t>
                      </a:r>
                      <a:r>
                        <a:rPr lang="de-DE" sz="1800" b="0" i="1" u="none" strike="noStrike">
                          <a:solidFill>
                            <a:srgbClr val="26434F"/>
                          </a:solidFill>
                          <a:effectLst/>
                          <a:latin typeface="Calibri" panose="020F0502020204030204" pitchFamily="34" charset="0"/>
                        </a:rPr>
                        <a:t> berücksichtigt.</a:t>
                      </a:r>
                      <a:br>
                        <a:rPr lang="de-DE" sz="1800" b="0" i="1" u="none" strike="noStrike">
                          <a:solidFill>
                            <a:srgbClr val="26434F"/>
                          </a:solidFill>
                          <a:effectLst/>
                          <a:latin typeface="Calibri" panose="020F0502020204030204" pitchFamily="34" charset="0"/>
                        </a:rPr>
                      </a:br>
                      <a:br>
                        <a:rPr lang="de-DE" sz="1800" b="0" i="1" u="none" strike="noStrike">
                          <a:solidFill>
                            <a:srgbClr val="26434F"/>
                          </a:solidFill>
                          <a:effectLst/>
                          <a:latin typeface="Calibri" panose="020F0502020204030204" pitchFamily="34" charset="0"/>
                        </a:rPr>
                      </a:br>
                      <a:r>
                        <a:rPr lang="de-DE" sz="1800" b="0" i="1" u="none" strike="noStrike">
                          <a:solidFill>
                            <a:srgbClr val="26434F"/>
                          </a:solidFill>
                          <a:effectLst/>
                          <a:latin typeface="Calibri" panose="020F0502020204030204" pitchFamily="34" charset="0"/>
                        </a:rPr>
                        <a:t>Das alternative </a:t>
                      </a:r>
                      <a:r>
                        <a:rPr lang="de-DE" sz="1800" b="1" i="0" u="none" strike="noStrike">
                          <a:solidFill>
                            <a:srgbClr val="3BACBE"/>
                          </a:solidFill>
                          <a:effectLst/>
                          <a:latin typeface="Calibri" panose="020F0502020204030204" pitchFamily="34" charset="0"/>
                        </a:rPr>
                        <a:t>dynamische Verfahren </a:t>
                      </a:r>
                      <a:r>
                        <a:rPr lang="de-DE" sz="1800" b="0" i="1" u="none" strike="noStrike">
                          <a:solidFill>
                            <a:srgbClr val="26434F"/>
                          </a:solidFill>
                          <a:effectLst/>
                          <a:latin typeface="Calibri" panose="020F0502020204030204" pitchFamily="34" charset="0"/>
                        </a:rPr>
                        <a:t>bewertet die CO₂-Emissionen zeitlich differenziert über den Lebenszyklus – also mit dem Ziel, den Strahlungsantrieb des Klimasystems zu senken. Dabei wird berücksichtigt, dass eine verzögerte Freisetzung von CO₂ eine geringere Treibhauswirkung hat als eine sofortige Emission.</a:t>
                      </a:r>
                    </a:p>
                  </a:txBody>
                  <a:tcPr marL="0" marR="0" marT="0" marB="0">
                    <a:lnL>
                      <a:noFill/>
                    </a:lnL>
                    <a:lnR>
                      <a:noFill/>
                    </a:lnR>
                    <a:lnT w="12700" cap="flat" cmpd="sng" algn="ctr">
                      <a:solidFill>
                        <a:srgbClr val="F47E66"/>
                      </a:solidFill>
                      <a:prstDash val="solid"/>
                      <a:round/>
                      <a:headEnd type="none" w="med" len="med"/>
                      <a:tailEnd type="none" w="med" len="med"/>
                    </a:lnT>
                    <a:lnB>
                      <a:noFill/>
                    </a:lnB>
                    <a:noFill/>
                  </a:tcPr>
                </a:tc>
                <a:extLst>
                  <a:ext uri="{0D108BD9-81ED-4DB2-BD59-A6C34878D82A}">
                    <a16:rowId xmlns:a16="http://schemas.microsoft.com/office/drawing/2014/main" val="1627588187"/>
                  </a:ext>
                </a:extLst>
              </a:tr>
            </a:tbl>
          </a:graphicData>
        </a:graphic>
      </p:graphicFrame>
    </p:spTree>
    <p:extLst>
      <p:ext uri="{BB962C8B-B14F-4D97-AF65-F5344CB8AC3E}">
        <p14:creationId xmlns:p14="http://schemas.microsoft.com/office/powerpoint/2010/main" val="905454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5483" y="112239"/>
            <a:ext cx="10929161" cy="1133927"/>
          </a:xfrm>
        </p:spPr>
        <p:txBody>
          <a:bodyPr>
            <a:normAutofit/>
          </a:bodyPr>
          <a:lstStyle/>
          <a:p>
            <a:pPr algn="l"/>
            <a:r>
              <a:rPr lang="de-AT" dirty="0" err="1"/>
              <a:t>Netzdienlichkeit</a:t>
            </a:r>
            <a:r>
              <a:rPr lang="de-AT" dirty="0"/>
              <a:t> CO2eq</a:t>
            </a:r>
          </a:p>
        </p:txBody>
      </p:sp>
      <p:sp>
        <p:nvSpPr>
          <p:cNvPr id="9" name="Inhaltsplatzhalter 8"/>
          <p:cNvSpPr>
            <a:spLocks noGrp="1"/>
          </p:cNvSpPr>
          <p:nvPr>
            <p:ph sz="half" idx="1"/>
          </p:nvPr>
        </p:nvSpPr>
        <p:spPr>
          <a:xfrm>
            <a:off x="6982371" y="1611159"/>
            <a:ext cx="4790530" cy="1535454"/>
          </a:xfrm>
        </p:spPr>
        <p:txBody>
          <a:bodyPr>
            <a:noAutofit/>
          </a:bodyPr>
          <a:lstStyle/>
          <a:p>
            <a:pPr marL="0" indent="0">
              <a:buNone/>
            </a:pPr>
            <a:r>
              <a:rPr lang="de-DE" sz="1859" dirty="0"/>
              <a:t>Treibhausgasemissionen des österreichischen </a:t>
            </a:r>
            <a:r>
              <a:rPr lang="de-DE" sz="1859" dirty="0" err="1"/>
              <a:t>Liefermixes</a:t>
            </a:r>
            <a:r>
              <a:rPr lang="de-DE" sz="1859" dirty="0"/>
              <a:t>:</a:t>
            </a:r>
          </a:p>
          <a:p>
            <a:pPr>
              <a:buFont typeface="Wingdings" panose="05000000000000000000" pitchFamily="2" charset="2"/>
              <a:buChar char="§"/>
            </a:pPr>
            <a:r>
              <a:rPr lang="de-DE" sz="1859" dirty="0"/>
              <a:t>Liefermix gemäß OIB Richtlinie 6 2015 276 g CO2,eq/kWh, OIB 2019 227 und OIB 2023 156 g CO2,eq/kWh)</a:t>
            </a:r>
          </a:p>
          <a:p>
            <a:pPr>
              <a:buFont typeface="Wingdings" panose="05000000000000000000" pitchFamily="2" charset="2"/>
              <a:buChar char="§"/>
            </a:pPr>
            <a:r>
              <a:rPr lang="de-DE" sz="1859" dirty="0"/>
              <a:t>Startpunkt der Kurven 2016 bis 2022 (jeweils 1.9. des Vorjahres bis 31.8. des laufenden Jahres) gibt den THG Ausstoß für den Betrieb der Energiebereitstellung von elektrischer Energie an</a:t>
            </a:r>
          </a:p>
          <a:p>
            <a:pPr>
              <a:buFont typeface="Wingdings" panose="05000000000000000000" pitchFamily="2" charset="2"/>
              <a:buChar char="§"/>
            </a:pPr>
            <a:r>
              <a:rPr lang="de-DE" sz="1859" dirty="0"/>
              <a:t>2030 und 2040 Szenarien (UBA 2023), 2025 interpoliert, </a:t>
            </a:r>
          </a:p>
          <a:p>
            <a:pPr>
              <a:buFont typeface="Wingdings" panose="05000000000000000000" pitchFamily="2" charset="2"/>
              <a:buChar char="§"/>
            </a:pPr>
            <a:r>
              <a:rPr lang="de-DE" sz="1859" dirty="0"/>
              <a:t>2050 Energiesystem klimaneutral auf Grundlage Streicher 2050 „Österreich energieautark“ adaptiert (</a:t>
            </a:r>
            <a:r>
              <a:rPr lang="de-DE" sz="1859" dirty="0" err="1"/>
              <a:t>Schöfmann</a:t>
            </a:r>
            <a:r>
              <a:rPr lang="de-DE" sz="1859" dirty="0"/>
              <a:t> 2022)</a:t>
            </a:r>
          </a:p>
        </p:txBody>
      </p:sp>
      <p:sp>
        <p:nvSpPr>
          <p:cNvPr id="5" name="Foliennummernplatzhalter 4"/>
          <p:cNvSpPr>
            <a:spLocks noGrp="1"/>
          </p:cNvSpPr>
          <p:nvPr>
            <p:ph type="sldNum" sz="quarter" idx="12"/>
          </p:nvPr>
        </p:nvSpPr>
        <p:spPr/>
        <p:txBody>
          <a:bodyPr/>
          <a:lstStyle/>
          <a:p>
            <a:endParaRPr lang="de-AT"/>
          </a:p>
          <a:p>
            <a:fld id="{716B0330-54C3-40D9-A6AA-F6B8906A4121}" type="slidenum">
              <a:rPr lang="de-AT" smtClean="0"/>
              <a:pPr/>
              <a:t>55</a:t>
            </a:fld>
            <a:endParaRPr lang="de-AT"/>
          </a:p>
        </p:txBody>
      </p:sp>
      <p:sp>
        <p:nvSpPr>
          <p:cNvPr id="7" name="Textplatzhalter 5"/>
          <p:cNvSpPr>
            <a:spLocks noGrp="1"/>
          </p:cNvSpPr>
          <p:nvPr>
            <p:ph type="body" sz="quarter" idx="14"/>
          </p:nvPr>
        </p:nvSpPr>
        <p:spPr>
          <a:xfrm>
            <a:off x="742148" y="1011799"/>
            <a:ext cx="11194371" cy="692771"/>
          </a:xfrm>
        </p:spPr>
        <p:txBody>
          <a:bodyPr>
            <a:normAutofit/>
          </a:bodyPr>
          <a:lstStyle/>
          <a:p>
            <a:r>
              <a:rPr lang="de-AT" sz="2645" dirty="0"/>
              <a:t>Operationalisierung CO2eq aktuell und Szenarien 2025, 2030, 2040, 2050</a:t>
            </a:r>
          </a:p>
        </p:txBody>
      </p:sp>
      <p:pic>
        <p:nvPicPr>
          <p:cNvPr id="4" name="Grafik 3">
            <a:extLst>
              <a:ext uri="{FF2B5EF4-FFF2-40B4-BE49-F238E27FC236}">
                <a16:creationId xmlns:a16="http://schemas.microsoft.com/office/drawing/2014/main" id="{B6821911-2A54-423F-80F1-30C4219F84BA}"/>
              </a:ext>
            </a:extLst>
          </p:cNvPr>
          <p:cNvPicPr>
            <a:picLocks noChangeAspect="1"/>
          </p:cNvPicPr>
          <p:nvPr/>
        </p:nvPicPr>
        <p:blipFill>
          <a:blip r:embed="rId2"/>
          <a:stretch>
            <a:fillRect/>
          </a:stretch>
        </p:blipFill>
        <p:spPr>
          <a:xfrm>
            <a:off x="982945" y="1610977"/>
            <a:ext cx="5842873" cy="4383340"/>
          </a:xfrm>
          <a:prstGeom prst="rect">
            <a:avLst/>
          </a:prstGeom>
        </p:spPr>
      </p:pic>
    </p:spTree>
    <p:extLst>
      <p:ext uri="{BB962C8B-B14F-4D97-AF65-F5344CB8AC3E}">
        <p14:creationId xmlns:p14="http://schemas.microsoft.com/office/powerpoint/2010/main" val="1827991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04EEA34-FD07-453A-A6CB-FDD688E38C75}"/>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243" y="1532559"/>
            <a:ext cx="9313289" cy="3224652"/>
          </a:xfrm>
          <a:prstGeom prst="rect">
            <a:avLst/>
          </a:prstGeom>
          <a:noFill/>
        </p:spPr>
      </p:pic>
      <p:sp>
        <p:nvSpPr>
          <p:cNvPr id="2" name="Titel 1"/>
          <p:cNvSpPr>
            <a:spLocks noGrp="1"/>
          </p:cNvSpPr>
          <p:nvPr>
            <p:ph type="title"/>
          </p:nvPr>
        </p:nvSpPr>
        <p:spPr>
          <a:xfrm>
            <a:off x="249114" y="392910"/>
            <a:ext cx="11239071" cy="312021"/>
          </a:xfrm>
        </p:spPr>
        <p:txBody>
          <a:bodyPr>
            <a:normAutofit fontScale="90000"/>
          </a:bodyPr>
          <a:lstStyle/>
          <a:p>
            <a:r>
              <a:rPr lang="de-DE" dirty="0" err="1"/>
              <a:t>Netzdienlichkeit</a:t>
            </a:r>
            <a:r>
              <a:rPr lang="de-DE" dirty="0"/>
              <a:t> Österreich aktuell, Zielfunktion CO2</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7">
                <a:solidFill>
                  <a:srgbClr val="626B71"/>
                </a:solidFill>
              </a:rPr>
              <a:pPr>
                <a:defRPr/>
              </a:pPr>
              <a:t>56</a:t>
            </a:fld>
            <a:endParaRPr lang="de-AT" sz="797">
              <a:solidFill>
                <a:srgbClr val="626B71"/>
              </a:solidFill>
            </a:endParaRPr>
          </a:p>
        </p:txBody>
      </p:sp>
      <p:sp>
        <p:nvSpPr>
          <p:cNvPr id="6" name="Textplatzhalter 5"/>
          <p:cNvSpPr>
            <a:spLocks noGrp="1"/>
          </p:cNvSpPr>
          <p:nvPr>
            <p:ph type="body" sz="quarter" idx="14"/>
          </p:nvPr>
        </p:nvSpPr>
        <p:spPr>
          <a:xfrm>
            <a:off x="552055" y="837022"/>
            <a:ext cx="11239071" cy="695537"/>
          </a:xfrm>
        </p:spPr>
        <p:txBody>
          <a:bodyPr/>
          <a:lstStyle/>
          <a:p>
            <a:r>
              <a:rPr lang="de-AT" sz="2656" dirty="0"/>
              <a:t>Kenndaten </a:t>
            </a:r>
            <a:r>
              <a:rPr lang="de-AT" sz="2656" dirty="0" err="1"/>
              <a:t>Entsoe</a:t>
            </a:r>
            <a:r>
              <a:rPr lang="de-AT" sz="2656" dirty="0"/>
              <a:t>, bzw. </a:t>
            </a:r>
            <a:r>
              <a:rPr lang="de-AT" sz="2656" dirty="0" err="1"/>
              <a:t>Electricity</a:t>
            </a:r>
            <a:r>
              <a:rPr lang="de-AT" sz="2656" dirty="0"/>
              <a:t> </a:t>
            </a:r>
            <a:r>
              <a:rPr lang="de-AT" sz="2656" dirty="0" err="1"/>
              <a:t>map</a:t>
            </a:r>
            <a:endParaRPr lang="de-AT" sz="2656" dirty="0"/>
          </a:p>
        </p:txBody>
      </p:sp>
      <p:sp>
        <p:nvSpPr>
          <p:cNvPr id="9" name="Textfeld 8"/>
          <p:cNvSpPr txBox="1"/>
          <p:nvPr/>
        </p:nvSpPr>
        <p:spPr>
          <a:xfrm>
            <a:off x="404509" y="4757211"/>
            <a:ext cx="11083676" cy="1812269"/>
          </a:xfrm>
          <a:prstGeom prst="rect">
            <a:avLst/>
          </a:prstGeom>
          <a:noFill/>
        </p:spPr>
        <p:txBody>
          <a:bodyPr wrap="square" lIns="94719" tIns="47360" rIns="94719" bIns="47360" rtlCol="0">
            <a:spAutoFit/>
          </a:bodyPr>
          <a:lstStyle/>
          <a:p>
            <a:pPr marL="379476" indent="-379476" defTabSz="913015">
              <a:buFont typeface="Wingdings" panose="05000000000000000000" pitchFamily="2" charset="2"/>
              <a:buChar char="§"/>
            </a:pPr>
            <a:r>
              <a:rPr lang="de-DE" sz="1859" dirty="0">
                <a:solidFill>
                  <a:prstClr val="black"/>
                </a:solidFill>
              </a:rPr>
              <a:t>Große Schwankungen zwischen Sommer und Winter, aber auch zwischen den klimatischen Rahmenbedingungen</a:t>
            </a:r>
          </a:p>
          <a:p>
            <a:pPr marL="379476" indent="-379476" defTabSz="913015">
              <a:buFont typeface="Wingdings" panose="05000000000000000000" pitchFamily="2" charset="2"/>
              <a:buChar char="§"/>
            </a:pPr>
            <a:r>
              <a:rPr lang="de-DE" sz="1859" dirty="0">
                <a:solidFill>
                  <a:prstClr val="black"/>
                </a:solidFill>
              </a:rPr>
              <a:t>Leistungen im Hochwinter höher und stark von Importen abhängig</a:t>
            </a:r>
          </a:p>
          <a:p>
            <a:pPr defTabSz="913015"/>
            <a:r>
              <a:rPr lang="de-DE" sz="1859" dirty="0">
                <a:solidFill>
                  <a:prstClr val="black"/>
                </a:solidFill>
              </a:rPr>
              <a:t>Daten inkl. Klimadaten und die Szenarien des UBA für 2030, bzw. Streicher 2050 adaptiert sind die Basis  Erstellung </a:t>
            </a:r>
          </a:p>
          <a:p>
            <a:pPr marL="379476" indent="-379476" defTabSz="913015">
              <a:buFont typeface="Wingdings" panose="05000000000000000000" pitchFamily="2" charset="2"/>
              <a:buChar char="§"/>
            </a:pPr>
            <a:endParaRPr lang="de-DE" sz="1859" dirty="0">
              <a:solidFill>
                <a:prstClr val="black"/>
              </a:solidFill>
            </a:endParaRPr>
          </a:p>
        </p:txBody>
      </p:sp>
      <p:cxnSp>
        <p:nvCxnSpPr>
          <p:cNvPr id="4" name="Gerade Verbindung mit Pfeil 3"/>
          <p:cNvCxnSpPr>
            <a:cxnSpLocks/>
          </p:cNvCxnSpPr>
          <p:nvPr/>
        </p:nvCxnSpPr>
        <p:spPr>
          <a:xfrm flipH="1" flipV="1">
            <a:off x="3276017" y="2475574"/>
            <a:ext cx="2177483" cy="2311379"/>
          </a:xfrm>
          <a:prstGeom prst="straightConnector1">
            <a:avLst/>
          </a:prstGeom>
          <a:ln w="19050">
            <a:solidFill>
              <a:srgbClr val="66FFFF"/>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cxnSpLocks/>
          </p:cNvCxnSpPr>
          <p:nvPr/>
        </p:nvCxnSpPr>
        <p:spPr>
          <a:xfrm flipH="1" flipV="1">
            <a:off x="3676158" y="3374164"/>
            <a:ext cx="767655" cy="14425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68682A4A-E66B-4D46-8A10-955B7FA3FF8E}"/>
              </a:ext>
            </a:extLst>
          </p:cNvPr>
          <p:cNvCxnSpPr>
            <a:cxnSpLocks/>
          </p:cNvCxnSpPr>
          <p:nvPr/>
        </p:nvCxnSpPr>
        <p:spPr>
          <a:xfrm flipV="1">
            <a:off x="2990994" y="3814197"/>
            <a:ext cx="285023" cy="1563068"/>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5117FD6E-41F4-46AC-A49B-5594B6270F5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16586" y="5966257"/>
            <a:ext cx="11949585" cy="819687"/>
          </a:xfrm>
          <a:prstGeom prst="rect">
            <a:avLst/>
          </a:prstGeom>
        </p:spPr>
      </p:pic>
    </p:spTree>
    <p:extLst>
      <p:ext uri="{BB962C8B-B14F-4D97-AF65-F5344CB8AC3E}">
        <p14:creationId xmlns:p14="http://schemas.microsoft.com/office/powerpoint/2010/main" val="2458822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0526" y="572443"/>
            <a:ext cx="11194371" cy="310780"/>
          </a:xfrm>
        </p:spPr>
        <p:txBody>
          <a:bodyPr>
            <a:normAutofit fontScale="90000"/>
          </a:bodyPr>
          <a:lstStyle/>
          <a:p>
            <a:r>
              <a:rPr lang="de-DE" dirty="0"/>
              <a:t>Dynamische CO2eq Intensität und Klima</a:t>
            </a:r>
            <a:endParaRPr lang="de-AT" dirty="0"/>
          </a:p>
        </p:txBody>
      </p:sp>
      <p:sp>
        <p:nvSpPr>
          <p:cNvPr id="5" name="Foliennummernplatzhalter 4"/>
          <p:cNvSpPr>
            <a:spLocks noGrp="1"/>
          </p:cNvSpPr>
          <p:nvPr>
            <p:ph type="sldNum" sz="quarter" idx="12"/>
          </p:nvPr>
        </p:nvSpPr>
        <p:spPr/>
        <p:txBody>
          <a:bodyPr/>
          <a:lstStyle/>
          <a:p>
            <a:pPr>
              <a:defRPr/>
            </a:pPr>
            <a:endParaRPr lang="de-AT"/>
          </a:p>
          <a:p>
            <a:pPr>
              <a:defRPr/>
            </a:pPr>
            <a:fld id="{716B0330-54C3-40D9-A6AA-F6B8906A4121}" type="slidenum">
              <a:rPr lang="de-AT" sz="794">
                <a:solidFill>
                  <a:srgbClr val="626B71"/>
                </a:solidFill>
              </a:rPr>
              <a:pPr>
                <a:defRPr/>
              </a:pPr>
              <a:t>57</a:t>
            </a:fld>
            <a:endParaRPr lang="de-AT" sz="794">
              <a:solidFill>
                <a:srgbClr val="626B71"/>
              </a:solidFill>
            </a:endParaRPr>
          </a:p>
        </p:txBody>
      </p:sp>
      <p:sp>
        <p:nvSpPr>
          <p:cNvPr id="6" name="Textplatzhalter 5"/>
          <p:cNvSpPr>
            <a:spLocks noGrp="1"/>
          </p:cNvSpPr>
          <p:nvPr>
            <p:ph type="body" sz="quarter" idx="14"/>
          </p:nvPr>
        </p:nvSpPr>
        <p:spPr>
          <a:xfrm>
            <a:off x="645161" y="967775"/>
            <a:ext cx="11194371" cy="692771"/>
          </a:xfrm>
        </p:spPr>
        <p:txBody>
          <a:bodyPr/>
          <a:lstStyle/>
          <a:p>
            <a:r>
              <a:rPr lang="de-AT" sz="2645" dirty="0"/>
              <a:t>Operationalisierung SRI Demo</a:t>
            </a:r>
          </a:p>
        </p:txBody>
      </p:sp>
      <p:sp>
        <p:nvSpPr>
          <p:cNvPr id="9" name="Textfeld 8"/>
          <p:cNvSpPr txBox="1"/>
          <p:nvPr/>
        </p:nvSpPr>
        <p:spPr>
          <a:xfrm>
            <a:off x="5268417" y="1745097"/>
            <a:ext cx="5840010" cy="4656386"/>
          </a:xfrm>
          <a:prstGeom prst="rect">
            <a:avLst/>
          </a:prstGeom>
          <a:noFill/>
        </p:spPr>
        <p:txBody>
          <a:bodyPr wrap="square" lIns="94342" tIns="47172" rIns="94342" bIns="47172" rtlCol="0">
            <a:spAutoFit/>
          </a:bodyPr>
          <a:lstStyle/>
          <a:p>
            <a:r>
              <a:rPr lang="de-DE" sz="2117" dirty="0">
                <a:solidFill>
                  <a:prstClr val="black"/>
                </a:solidFill>
              </a:rPr>
              <a:t>CO2-Intensität Stromerzeugung: </a:t>
            </a:r>
          </a:p>
          <a:p>
            <a:pPr marL="379476" indent="-379476">
              <a:buFont typeface="Wingdings" panose="05000000000000000000" pitchFamily="2" charset="2"/>
              <a:buChar char="§"/>
            </a:pPr>
            <a:r>
              <a:rPr lang="de-DE" sz="2117" dirty="0">
                <a:solidFill>
                  <a:prstClr val="black"/>
                </a:solidFill>
              </a:rPr>
              <a:t>2025 hochgerechnet aus Profilen 2016 bis 2022</a:t>
            </a:r>
          </a:p>
          <a:p>
            <a:pPr marL="379476" indent="-379476">
              <a:buFont typeface="Wingdings" panose="05000000000000000000" pitchFamily="2" charset="2"/>
              <a:buChar char="§"/>
            </a:pPr>
            <a:r>
              <a:rPr lang="de-DE" sz="2117" dirty="0">
                <a:solidFill>
                  <a:prstClr val="black"/>
                </a:solidFill>
              </a:rPr>
              <a:t>2030 (Österreich Stromversorgung bilanziell 100% erneuerbar)</a:t>
            </a:r>
          </a:p>
          <a:p>
            <a:r>
              <a:rPr lang="de-DE" sz="2117" dirty="0">
                <a:solidFill>
                  <a:prstClr val="black"/>
                </a:solidFill>
              </a:rPr>
              <a:t>Basis Kenndaten </a:t>
            </a:r>
            <a:r>
              <a:rPr lang="de-DE" sz="2117" dirty="0" err="1">
                <a:solidFill>
                  <a:prstClr val="black"/>
                </a:solidFill>
              </a:rPr>
              <a:t>electricity</a:t>
            </a:r>
            <a:r>
              <a:rPr lang="de-DE" sz="2117" dirty="0">
                <a:solidFill>
                  <a:prstClr val="black"/>
                </a:solidFill>
              </a:rPr>
              <a:t> </a:t>
            </a:r>
            <a:r>
              <a:rPr lang="de-DE" sz="2117" dirty="0" err="1">
                <a:solidFill>
                  <a:prstClr val="black"/>
                </a:solidFill>
              </a:rPr>
              <a:t>map</a:t>
            </a:r>
            <a:r>
              <a:rPr lang="de-DE" sz="2117" dirty="0">
                <a:solidFill>
                  <a:prstClr val="black"/>
                </a:solidFill>
              </a:rPr>
              <a:t> und Szenarien UBA für 2030</a:t>
            </a:r>
          </a:p>
          <a:p>
            <a:r>
              <a:rPr lang="de-DE" sz="2117" dirty="0" err="1">
                <a:solidFill>
                  <a:prstClr val="black"/>
                </a:solidFill>
              </a:rPr>
              <a:t>Netzdienlichkeit</a:t>
            </a:r>
            <a:r>
              <a:rPr lang="de-DE" sz="2117" dirty="0">
                <a:solidFill>
                  <a:prstClr val="black"/>
                </a:solidFill>
              </a:rPr>
              <a:t> Österreich 100% erneuerbar</a:t>
            </a:r>
          </a:p>
          <a:p>
            <a:pPr marL="379476" indent="-379476">
              <a:buFont typeface="Wingdings" panose="05000000000000000000" pitchFamily="2" charset="2"/>
              <a:buChar char="§"/>
            </a:pPr>
            <a:r>
              <a:rPr lang="de-DE" sz="2117" dirty="0">
                <a:solidFill>
                  <a:prstClr val="black"/>
                </a:solidFill>
              </a:rPr>
              <a:t>2040 „Österreich energieautark 2050“ laut Streicher 2011 adaptiert Mobilität und Geothermie mit UBA 2017 </a:t>
            </a:r>
            <a:r>
              <a:rPr lang="de-DE" sz="2117" dirty="0" err="1">
                <a:solidFill>
                  <a:prstClr val="black"/>
                </a:solidFill>
              </a:rPr>
              <a:t>transition</a:t>
            </a:r>
            <a:r>
              <a:rPr lang="de-DE" sz="2117" dirty="0">
                <a:solidFill>
                  <a:prstClr val="black"/>
                </a:solidFill>
              </a:rPr>
              <a:t> (</a:t>
            </a:r>
            <a:r>
              <a:rPr lang="de-DE" sz="2117" dirty="0" err="1">
                <a:solidFill>
                  <a:prstClr val="black"/>
                </a:solidFill>
              </a:rPr>
              <a:t>Schöfmann</a:t>
            </a:r>
            <a:r>
              <a:rPr lang="de-DE" sz="2117" dirty="0">
                <a:solidFill>
                  <a:prstClr val="black"/>
                </a:solidFill>
              </a:rPr>
              <a:t> 2022)</a:t>
            </a:r>
          </a:p>
          <a:p>
            <a:r>
              <a:rPr lang="de-DE" sz="2117" dirty="0">
                <a:solidFill>
                  <a:prstClr val="black"/>
                </a:solidFill>
              </a:rPr>
              <a:t>Klimadaten</a:t>
            </a:r>
          </a:p>
          <a:p>
            <a:pPr marL="379476" indent="-379476">
              <a:buFont typeface="Wingdings" panose="05000000000000000000" pitchFamily="2" charset="2"/>
              <a:buChar char="§"/>
            </a:pPr>
            <a:r>
              <a:rPr lang="de-DE" sz="2117" dirty="0">
                <a:solidFill>
                  <a:prstClr val="black"/>
                </a:solidFill>
              </a:rPr>
              <a:t>Klimadaten 2016 bis 2022 laut </a:t>
            </a:r>
            <a:r>
              <a:rPr lang="de-DE" sz="2117" dirty="0" err="1">
                <a:solidFill>
                  <a:prstClr val="black"/>
                </a:solidFill>
              </a:rPr>
              <a:t>GeoSpere</a:t>
            </a:r>
            <a:endParaRPr lang="de-DE" sz="2117" dirty="0">
              <a:solidFill>
                <a:prstClr val="black"/>
              </a:solidFill>
            </a:endParaRPr>
          </a:p>
          <a:p>
            <a:pPr marL="377958" indent="-377958" defTabSz="909363">
              <a:buFont typeface="Wingdings" panose="05000000000000000000" pitchFamily="2" charset="2"/>
              <a:buChar char="§"/>
            </a:pPr>
            <a:endParaRPr lang="de-DE" sz="2117" dirty="0">
              <a:solidFill>
                <a:prstClr val="black"/>
              </a:solidFill>
            </a:endParaRPr>
          </a:p>
        </p:txBody>
      </p:sp>
      <p:sp>
        <p:nvSpPr>
          <p:cNvPr id="10" name="Inhaltsplatzhalter 10">
            <a:extLst>
              <a:ext uri="{FF2B5EF4-FFF2-40B4-BE49-F238E27FC236}">
                <a16:creationId xmlns:a16="http://schemas.microsoft.com/office/drawing/2014/main" id="{6756BA68-4CBA-4A70-85FF-945E000443F9}"/>
              </a:ext>
            </a:extLst>
          </p:cNvPr>
          <p:cNvSpPr txBox="1">
            <a:spLocks/>
          </p:cNvSpPr>
          <p:nvPr/>
        </p:nvSpPr>
        <p:spPr bwMode="auto">
          <a:xfrm>
            <a:off x="310518" y="5789878"/>
            <a:ext cx="6671114" cy="363673"/>
          </a:xfrm>
          <a:prstGeom prst="rect">
            <a:avLst/>
          </a:prstGeom>
        </p:spPr>
        <p:txBody>
          <a:bodyPr vert="horz" lIns="91076" tIns="45538" rIns="91076" bIns="4553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3230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55382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015344" indent="-23076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1461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sz="1195" dirty="0">
                <a:latin typeface="+mn-lt"/>
              </a:rPr>
              <a:t>Quelle: UBA 2023 </a:t>
            </a:r>
          </a:p>
          <a:p>
            <a:pPr>
              <a:defRPr/>
            </a:pPr>
            <a:endParaRPr lang="de-DE" sz="1195" dirty="0">
              <a:latin typeface="+mn-lt"/>
            </a:endParaRPr>
          </a:p>
          <a:p>
            <a:pPr>
              <a:defRPr/>
            </a:pPr>
            <a:endParaRPr lang="de-DE" sz="1195" dirty="0">
              <a:latin typeface="+mn-lt"/>
            </a:endParaRPr>
          </a:p>
          <a:p>
            <a:pPr marL="0" indent="0">
              <a:buNone/>
              <a:defRPr/>
            </a:pPr>
            <a:endParaRPr lang="de-DE" sz="1195" dirty="0">
              <a:latin typeface="+mn-lt"/>
            </a:endParaRPr>
          </a:p>
        </p:txBody>
      </p:sp>
      <p:pic>
        <p:nvPicPr>
          <p:cNvPr id="3" name="Grafik 2">
            <a:extLst>
              <a:ext uri="{FF2B5EF4-FFF2-40B4-BE49-F238E27FC236}">
                <a16:creationId xmlns:a16="http://schemas.microsoft.com/office/drawing/2014/main" id="{B97DF07E-F226-4C2E-883A-1DF2F26CB33B}"/>
              </a:ext>
            </a:extLst>
          </p:cNvPr>
          <p:cNvPicPr>
            <a:picLocks noChangeAspect="1"/>
          </p:cNvPicPr>
          <p:nvPr/>
        </p:nvPicPr>
        <p:blipFill>
          <a:blip r:embed="rId2"/>
          <a:stretch>
            <a:fillRect/>
          </a:stretch>
        </p:blipFill>
        <p:spPr>
          <a:xfrm>
            <a:off x="1429103" y="1745098"/>
            <a:ext cx="3318085" cy="3720019"/>
          </a:xfrm>
          <a:prstGeom prst="rect">
            <a:avLst/>
          </a:prstGeom>
        </p:spPr>
      </p:pic>
    </p:spTree>
    <p:extLst>
      <p:ext uri="{BB962C8B-B14F-4D97-AF65-F5344CB8AC3E}">
        <p14:creationId xmlns:p14="http://schemas.microsoft.com/office/powerpoint/2010/main" val="320705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ig. 2">
            <a:extLst>
              <a:ext uri="{FF2B5EF4-FFF2-40B4-BE49-F238E27FC236}">
                <a16:creationId xmlns:a16="http://schemas.microsoft.com/office/drawing/2014/main" id="{C4AE0C85-4E8A-25B3-678C-3C1605E46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4054" y="3898582"/>
            <a:ext cx="2865874" cy="19152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4C07C77-C287-6108-B493-28263DA36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320643"/>
            <a:ext cx="3794447" cy="1553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pp">
            <a:extLst>
              <a:ext uri="{FF2B5EF4-FFF2-40B4-BE49-F238E27FC236}">
                <a16:creationId xmlns:a16="http://schemas.microsoft.com/office/drawing/2014/main" id="{0570B6A1-F760-82B0-350C-EEA08F611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2573" y="-432"/>
            <a:ext cx="3231278" cy="29598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ghlights in IDA ICE 5.1">
            <a:extLst>
              <a:ext uri="{FF2B5EF4-FFF2-40B4-BE49-F238E27FC236}">
                <a16:creationId xmlns:a16="http://schemas.microsoft.com/office/drawing/2014/main" id="{BF6C2FFA-50BA-AFDE-7A05-34BE0D565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72" y="4551336"/>
            <a:ext cx="3896304" cy="16672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B1CA42A-CE0D-1529-48BB-2D806AB634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4" t="7746" r="10619" b="17439"/>
          <a:stretch>
            <a:fillRect/>
          </a:stretch>
        </p:blipFill>
        <p:spPr bwMode="auto">
          <a:xfrm>
            <a:off x="-400664" y="2369944"/>
            <a:ext cx="4618406" cy="2093658"/>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a:extLst>
              <a:ext uri="{FF2B5EF4-FFF2-40B4-BE49-F238E27FC236}">
                <a16:creationId xmlns:a16="http://schemas.microsoft.com/office/drawing/2014/main" id="{02DB6AEE-9776-1272-7302-6C34BEBE6975}"/>
              </a:ext>
            </a:extLst>
          </p:cNvPr>
          <p:cNvSpPr>
            <a:spLocks noGrp="1"/>
          </p:cNvSpPr>
          <p:nvPr>
            <p:ph type="title"/>
          </p:nvPr>
        </p:nvSpPr>
        <p:spPr>
          <a:xfrm>
            <a:off x="239712" y="317214"/>
            <a:ext cx="4189414" cy="1603440"/>
          </a:xfrm>
        </p:spPr>
        <p:txBody>
          <a:bodyPr>
            <a:normAutofit fontScale="90000"/>
          </a:bodyPr>
          <a:lstStyle/>
          <a:p>
            <a:r>
              <a:rPr lang="de-DE" dirty="0"/>
              <a:t>UBEM </a:t>
            </a:r>
            <a:r>
              <a:rPr lang="de-DE" dirty="0" err="1"/>
              <a:t>tension-field</a:t>
            </a:r>
            <a:r>
              <a:rPr lang="de-DE" dirty="0"/>
              <a:t> and trade-offs</a:t>
            </a:r>
          </a:p>
        </p:txBody>
      </p:sp>
      <p:sp>
        <p:nvSpPr>
          <p:cNvPr id="3" name="Foliennummernplatzhalter 2">
            <a:extLst>
              <a:ext uri="{FF2B5EF4-FFF2-40B4-BE49-F238E27FC236}">
                <a16:creationId xmlns:a16="http://schemas.microsoft.com/office/drawing/2014/main" id="{5B92B792-F521-7D9E-3AB0-1DB4315569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graphicFrame>
        <p:nvGraphicFramePr>
          <p:cNvPr id="17" name="Diagramm 16">
            <a:extLst>
              <a:ext uri="{FF2B5EF4-FFF2-40B4-BE49-F238E27FC236}">
                <a16:creationId xmlns:a16="http://schemas.microsoft.com/office/drawing/2014/main" id="{6A4A4913-FCC7-FF3A-38A8-0DC30ABAD7F4}"/>
              </a:ext>
            </a:extLst>
          </p:cNvPr>
          <p:cNvGraphicFramePr/>
          <p:nvPr>
            <p:extLst>
              <p:ext uri="{D42A27DB-BD31-4B8C-83A1-F6EECF244321}">
                <p14:modId xmlns:p14="http://schemas.microsoft.com/office/powerpoint/2010/main" val="2063952615"/>
              </p:ext>
            </p:extLst>
          </p:nvPr>
        </p:nvGraphicFramePr>
        <p:xfrm>
          <a:off x="1105989" y="0"/>
          <a:ext cx="9980022" cy="61206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Rechteck: abgerundete Ecken 17">
            <a:extLst>
              <a:ext uri="{FF2B5EF4-FFF2-40B4-BE49-F238E27FC236}">
                <a16:creationId xmlns:a16="http://schemas.microsoft.com/office/drawing/2014/main" id="{CB6D51F8-7BD2-F2D2-F324-95D26A074C8A}"/>
              </a:ext>
            </a:extLst>
          </p:cNvPr>
          <p:cNvSpPr/>
          <p:nvPr/>
        </p:nvSpPr>
        <p:spPr>
          <a:xfrm>
            <a:off x="6475111" y="1605351"/>
            <a:ext cx="2046514" cy="870857"/>
          </a:xfrm>
          <a:prstGeom prst="roundRect">
            <a:avLst/>
          </a:prstGeom>
          <a:solidFill>
            <a:schemeClr val="tx2">
              <a:lumMod val="75000"/>
            </a:scheme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dirty="0" err="1">
                <a:ln>
                  <a:noFill/>
                </a:ln>
                <a:solidFill>
                  <a:prstClr val="white"/>
                </a:solidFill>
                <a:effectLst/>
                <a:uLnTx/>
                <a:uFillTx/>
                <a:latin typeface="Aptos" panose="02110004020202020204"/>
                <a:ea typeface="+mn-ea"/>
                <a:cs typeface="+mn-cs"/>
              </a:rPr>
              <a:t>Stationary</a:t>
            </a:r>
            <a:r>
              <a:rPr kumimoji="0" lang="de-DE" sz="2400" b="0" i="0" u="none" strike="noStrike" kern="0" cap="none" spc="0" normalizeH="0" baseline="0" noProof="0" dirty="0">
                <a:ln>
                  <a:noFill/>
                </a:ln>
                <a:solidFill>
                  <a:prstClr val="white"/>
                </a:solidFill>
                <a:effectLst/>
                <a:uLnTx/>
                <a:uFillTx/>
                <a:latin typeface="Aptos" panose="02110004020202020204"/>
                <a:ea typeface="+mn-ea"/>
                <a:cs typeface="+mn-cs"/>
              </a:rPr>
              <a:t> Methods</a:t>
            </a:r>
            <a:endParaRPr kumimoji="0" lang="de-AT" sz="24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19" name="Rechteck: abgerundete Ecken 18">
            <a:extLst>
              <a:ext uri="{FF2B5EF4-FFF2-40B4-BE49-F238E27FC236}">
                <a16:creationId xmlns:a16="http://schemas.microsoft.com/office/drawing/2014/main" id="{1E77B550-14E4-3FD9-8F30-2D755216D219}"/>
              </a:ext>
            </a:extLst>
          </p:cNvPr>
          <p:cNvSpPr/>
          <p:nvPr/>
        </p:nvSpPr>
        <p:spPr>
          <a:xfrm>
            <a:off x="2754220" y="3874928"/>
            <a:ext cx="2120021" cy="1077218"/>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3600" b="0" i="0" u="none" strike="noStrike" kern="0" cap="none" spc="0" normalizeH="0" baseline="0" noProof="0" dirty="0">
                <a:ln>
                  <a:noFill/>
                </a:ln>
                <a:solidFill>
                  <a:prstClr val="white"/>
                </a:solidFill>
                <a:effectLst/>
                <a:uLnTx/>
                <a:uFillTx/>
                <a:latin typeface="Aptos" panose="02110004020202020204"/>
                <a:ea typeface="+mn-ea"/>
                <a:cs typeface="+mn-cs"/>
              </a:rPr>
              <a:t>BEMs </a:t>
            </a:r>
            <a:r>
              <a:rPr kumimoji="0" lang="de-DE" b="0" i="0" u="none" strike="noStrike" kern="0" cap="none" spc="0" normalizeH="0" baseline="0" noProof="0" dirty="0">
                <a:ln>
                  <a:noFill/>
                </a:ln>
                <a:solidFill>
                  <a:prstClr val="white"/>
                </a:solidFill>
                <a:effectLst/>
                <a:uLnTx/>
                <a:uFillTx/>
                <a:latin typeface="Aptos" panose="02110004020202020204"/>
                <a:ea typeface="+mn-ea"/>
                <a:cs typeface="+mn-cs"/>
              </a:rPr>
              <a:t>(</a:t>
            </a:r>
            <a:r>
              <a:rPr kumimoji="0" lang="de-DE" b="0" i="0" u="none" strike="noStrike" kern="0" cap="none" spc="0" normalizeH="0" baseline="0" noProof="0" dirty="0" err="1">
                <a:ln>
                  <a:noFill/>
                </a:ln>
                <a:solidFill>
                  <a:prstClr val="white"/>
                </a:solidFill>
                <a:effectLst/>
                <a:uLnTx/>
                <a:uFillTx/>
                <a:latin typeface="Aptos" panose="02110004020202020204"/>
                <a:ea typeface="+mn-ea"/>
                <a:cs typeface="+mn-cs"/>
              </a:rPr>
              <a:t>e.g.TRNSYS</a:t>
            </a:r>
            <a:r>
              <a:rPr kumimoji="0" lang="de-DE" b="0" i="0" u="none" strike="noStrike" kern="0" cap="none" spc="0" normalizeH="0" baseline="0" noProof="0" dirty="0">
                <a:ln>
                  <a:noFill/>
                </a:ln>
                <a:solidFill>
                  <a:prstClr val="white"/>
                </a:solidFill>
                <a:effectLst/>
                <a:uLnTx/>
                <a:uFillTx/>
                <a:latin typeface="Aptos" panose="02110004020202020204"/>
                <a:ea typeface="+mn-ea"/>
                <a:cs typeface="+mn-cs"/>
              </a:rPr>
              <a:t>, IDA-ICE, E+)</a:t>
            </a:r>
            <a:endParaRPr kumimoji="0" lang="de-AT"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20" name="Textfeld 19">
            <a:extLst>
              <a:ext uri="{FF2B5EF4-FFF2-40B4-BE49-F238E27FC236}">
                <a16:creationId xmlns:a16="http://schemas.microsoft.com/office/drawing/2014/main" id="{E8C07809-1232-F9F1-9B1A-2814571AE444}"/>
              </a:ext>
            </a:extLst>
          </p:cNvPr>
          <p:cNvSpPr txBox="1"/>
          <p:nvPr/>
        </p:nvSpPr>
        <p:spPr>
          <a:xfrm>
            <a:off x="2377440" y="4912892"/>
            <a:ext cx="3336536" cy="1323439"/>
          </a:xfrm>
          <a:prstGeom prst="rect">
            <a:avLst/>
          </a:prstGeom>
          <a:noFill/>
        </p:spPr>
        <p:txBody>
          <a:bodyPr wrap="square">
            <a:spAutoFit/>
          </a:bodyPr>
          <a:lstStyle/>
          <a:p>
            <a:pPr algn="r"/>
            <a:r>
              <a:rPr lang="de-DE" sz="4000">
                <a:solidFill>
                  <a:prstClr val="black"/>
                </a:solidFill>
                <a:latin typeface="Aptos" panose="02110004020202020204"/>
              </a:rPr>
              <a:t>Accuracy and Resolution</a:t>
            </a:r>
            <a:endParaRPr lang="de-AT" sz="4000">
              <a:solidFill>
                <a:prstClr val="black"/>
              </a:solidFill>
              <a:latin typeface="Aptos" panose="02110004020202020204"/>
            </a:endParaRPr>
          </a:p>
        </p:txBody>
      </p:sp>
      <p:sp>
        <p:nvSpPr>
          <p:cNvPr id="21" name="Textfeld 20">
            <a:extLst>
              <a:ext uri="{FF2B5EF4-FFF2-40B4-BE49-F238E27FC236}">
                <a16:creationId xmlns:a16="http://schemas.microsoft.com/office/drawing/2014/main" id="{7D77E425-405F-5C0D-3E6F-F0BFA1CB8755}"/>
              </a:ext>
            </a:extLst>
          </p:cNvPr>
          <p:cNvSpPr txBox="1"/>
          <p:nvPr/>
        </p:nvSpPr>
        <p:spPr>
          <a:xfrm>
            <a:off x="3973988" y="203728"/>
            <a:ext cx="4394922" cy="1446550"/>
          </a:xfrm>
          <a:prstGeom prst="rect">
            <a:avLst/>
          </a:prstGeom>
          <a:noFill/>
        </p:spPr>
        <p:txBody>
          <a:bodyPr wrap="square">
            <a:spAutoFit/>
          </a:bodyPr>
          <a:lstStyle/>
          <a:p>
            <a:pPr algn="ctr"/>
            <a:r>
              <a:rPr lang="de-DE" sz="4400" dirty="0" err="1">
                <a:solidFill>
                  <a:prstClr val="black"/>
                </a:solidFill>
                <a:latin typeface="Aptos" panose="02110004020202020204"/>
              </a:rPr>
              <a:t>Accessibility</a:t>
            </a:r>
            <a:r>
              <a:rPr lang="de-DE" sz="4400" dirty="0">
                <a:solidFill>
                  <a:prstClr val="black"/>
                </a:solidFill>
                <a:latin typeface="Aptos" panose="02110004020202020204"/>
              </a:rPr>
              <a:t> and </a:t>
            </a:r>
            <a:r>
              <a:rPr lang="de-DE" sz="4400" dirty="0" err="1">
                <a:solidFill>
                  <a:prstClr val="black"/>
                </a:solidFill>
                <a:latin typeface="Aptos" panose="02110004020202020204"/>
              </a:rPr>
              <a:t>Simplicity</a:t>
            </a:r>
            <a:endParaRPr lang="de-AT" sz="4400" dirty="0">
              <a:solidFill>
                <a:prstClr val="black"/>
              </a:solidFill>
              <a:latin typeface="Aptos" panose="02110004020202020204"/>
            </a:endParaRPr>
          </a:p>
        </p:txBody>
      </p:sp>
      <p:sp>
        <p:nvSpPr>
          <p:cNvPr id="22" name="Textfeld 21">
            <a:extLst>
              <a:ext uri="{FF2B5EF4-FFF2-40B4-BE49-F238E27FC236}">
                <a16:creationId xmlns:a16="http://schemas.microsoft.com/office/drawing/2014/main" id="{0587C86D-336D-38C1-85CA-87F90AA5792D}"/>
              </a:ext>
            </a:extLst>
          </p:cNvPr>
          <p:cNvSpPr txBox="1"/>
          <p:nvPr/>
        </p:nvSpPr>
        <p:spPr>
          <a:xfrm>
            <a:off x="7195445" y="3200469"/>
            <a:ext cx="5264771" cy="707886"/>
          </a:xfrm>
          <a:prstGeom prst="rect">
            <a:avLst/>
          </a:prstGeom>
          <a:noFill/>
        </p:spPr>
        <p:txBody>
          <a:bodyPr wrap="square">
            <a:spAutoFit/>
          </a:bodyPr>
          <a:lstStyle/>
          <a:p>
            <a:pPr algn="ctr"/>
            <a:r>
              <a:rPr lang="de-DE" sz="4000" dirty="0" err="1">
                <a:solidFill>
                  <a:prstClr val="black"/>
                </a:solidFill>
                <a:latin typeface="Aptos" panose="02110004020202020204"/>
              </a:rPr>
              <a:t>Extent</a:t>
            </a:r>
            <a:r>
              <a:rPr lang="de-DE" sz="4000" dirty="0">
                <a:solidFill>
                  <a:prstClr val="black"/>
                </a:solidFill>
                <a:latin typeface="Aptos" panose="02110004020202020204"/>
              </a:rPr>
              <a:t> and Coverage</a:t>
            </a:r>
            <a:endParaRPr lang="de-AT" sz="4000" dirty="0">
              <a:solidFill>
                <a:prstClr val="black"/>
              </a:solidFill>
              <a:latin typeface="Aptos" panose="02110004020202020204"/>
            </a:endParaRPr>
          </a:p>
        </p:txBody>
      </p:sp>
      <p:sp>
        <p:nvSpPr>
          <p:cNvPr id="23" name="Rechteck: abgerundete Ecken 22">
            <a:extLst>
              <a:ext uri="{FF2B5EF4-FFF2-40B4-BE49-F238E27FC236}">
                <a16:creationId xmlns:a16="http://schemas.microsoft.com/office/drawing/2014/main" id="{14BE6561-533D-F764-B8E7-B167635409B6}"/>
              </a:ext>
            </a:extLst>
          </p:cNvPr>
          <p:cNvSpPr/>
          <p:nvPr/>
        </p:nvSpPr>
        <p:spPr>
          <a:xfrm>
            <a:off x="2732654" y="2489732"/>
            <a:ext cx="2120021" cy="870857"/>
          </a:xfrm>
          <a:prstGeom prst="round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a:ln>
                  <a:noFill/>
                </a:ln>
                <a:solidFill>
                  <a:prstClr val="white"/>
                </a:solidFill>
                <a:effectLst/>
                <a:uLnTx/>
                <a:uFillTx/>
                <a:latin typeface="Aptos" panose="02110004020202020204"/>
                <a:ea typeface="+mn-ea"/>
                <a:cs typeface="+mn-cs"/>
              </a:rPr>
              <a:t>DEMs (e.g.CEA)</a:t>
            </a:r>
            <a:endParaRPr kumimoji="0" lang="de-AT" sz="20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Rechteck: abgerundete Ecken 23">
            <a:extLst>
              <a:ext uri="{FF2B5EF4-FFF2-40B4-BE49-F238E27FC236}">
                <a16:creationId xmlns:a16="http://schemas.microsoft.com/office/drawing/2014/main" id="{923C1FC4-0C26-F927-5CDC-1877B68544FD}"/>
              </a:ext>
            </a:extLst>
          </p:cNvPr>
          <p:cNvSpPr/>
          <p:nvPr/>
        </p:nvSpPr>
        <p:spPr>
          <a:xfrm>
            <a:off x="6416682" y="4291882"/>
            <a:ext cx="2393576" cy="1388089"/>
          </a:xfrm>
          <a:prstGeom prst="roundRect">
            <a:avLst/>
          </a:prstGeom>
          <a:solidFill>
            <a:schemeClr val="accent2">
              <a:lumMod val="75000"/>
            </a:scheme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dirty="0" err="1">
                <a:ln>
                  <a:noFill/>
                </a:ln>
                <a:solidFill>
                  <a:prstClr val="white"/>
                </a:solidFill>
                <a:effectLst/>
                <a:uLnTx/>
                <a:uFillTx/>
                <a:latin typeface="Aptos" panose="02110004020202020204"/>
                <a:ea typeface="+mn-ea"/>
                <a:cs typeface="+mn-cs"/>
              </a:rPr>
              <a:t>Aggregated</a:t>
            </a:r>
            <a:r>
              <a:rPr kumimoji="0" lang="de-DE" sz="2400" b="0" i="0" u="none" strike="noStrike" kern="0" cap="none" spc="0" normalizeH="0" baseline="0" noProof="0" dirty="0">
                <a:ln>
                  <a:noFill/>
                </a:ln>
                <a:solidFill>
                  <a:prstClr val="white"/>
                </a:solidFill>
                <a:effectLst/>
                <a:uLnTx/>
                <a:uFillTx/>
                <a:latin typeface="Aptos" panose="02110004020202020204"/>
                <a:ea typeface="+mn-ea"/>
                <a:cs typeface="+mn-cs"/>
              </a:rPr>
              <a:t> Frameworks</a:t>
            </a:r>
          </a:p>
          <a:p>
            <a:pPr marL="0" marR="0" lvl="0" indent="0" algn="ctr" defTabSz="914400" eaLnBrk="1" fontAlgn="auto" latinLnBrk="0" hangingPunct="1">
              <a:lnSpc>
                <a:spcPct val="100000"/>
              </a:lnSpc>
              <a:spcBef>
                <a:spcPts val="0"/>
              </a:spcBef>
              <a:spcAft>
                <a:spcPts val="0"/>
              </a:spcAft>
              <a:buClrTx/>
              <a:buSzTx/>
              <a:buFontTx/>
              <a:buNone/>
              <a:tabLst/>
              <a:defRPr/>
            </a:pPr>
            <a:r>
              <a:rPr lang="de-DE" kern="0" dirty="0">
                <a:solidFill>
                  <a:prstClr val="white"/>
                </a:solidFill>
                <a:latin typeface="Aptos" panose="02110004020202020204"/>
              </a:rPr>
              <a:t>(e.g. INSEL, </a:t>
            </a:r>
            <a:r>
              <a:rPr lang="de-DE" kern="0" dirty="0" err="1">
                <a:solidFill>
                  <a:prstClr val="white"/>
                </a:solidFill>
                <a:latin typeface="Aptos" panose="02110004020202020204"/>
              </a:rPr>
              <a:t>EnergyPlan</a:t>
            </a:r>
            <a:r>
              <a:rPr lang="de-DE" kern="0" dirty="0">
                <a:solidFill>
                  <a:prstClr val="white"/>
                </a:solidFill>
                <a:latin typeface="Aptos" panose="02110004020202020204"/>
              </a:rPr>
              <a:t>)</a:t>
            </a:r>
            <a:endParaRPr kumimoji="0" lang="de-AT" b="0" i="0" u="none" strike="noStrike" kern="0" cap="none" spc="0" normalizeH="0" baseline="0" noProof="0" dirty="0">
              <a:ln>
                <a:noFill/>
              </a:ln>
              <a:solidFill>
                <a:prstClr val="white"/>
              </a:solidFill>
              <a:effectLst/>
              <a:uLnTx/>
              <a:uFillTx/>
              <a:latin typeface="Aptos" panose="02110004020202020204"/>
              <a:ea typeface="+mn-ea"/>
              <a:cs typeface="+mn-cs"/>
            </a:endParaRPr>
          </a:p>
        </p:txBody>
      </p:sp>
      <p:grpSp>
        <p:nvGrpSpPr>
          <p:cNvPr id="25" name="Gruppieren 24">
            <a:extLst>
              <a:ext uri="{FF2B5EF4-FFF2-40B4-BE49-F238E27FC236}">
                <a16:creationId xmlns:a16="http://schemas.microsoft.com/office/drawing/2014/main" id="{45B44B50-1EBF-44AA-36C1-1119ED21563F}"/>
              </a:ext>
            </a:extLst>
          </p:cNvPr>
          <p:cNvGrpSpPr/>
          <p:nvPr/>
        </p:nvGrpSpPr>
        <p:grpSpPr>
          <a:xfrm>
            <a:off x="4787448" y="2156438"/>
            <a:ext cx="2814379" cy="2193781"/>
            <a:chOff x="-2767188" y="1246831"/>
            <a:chExt cx="9825844" cy="7659135"/>
          </a:xfrm>
        </p:grpSpPr>
        <p:sp>
          <p:nvSpPr>
            <p:cNvPr id="26" name="Ellipse 25">
              <a:extLst>
                <a:ext uri="{FF2B5EF4-FFF2-40B4-BE49-F238E27FC236}">
                  <a16:creationId xmlns:a16="http://schemas.microsoft.com/office/drawing/2014/main" id="{AB91E05F-AE18-F657-C94A-927316ABA540}"/>
                </a:ext>
              </a:extLst>
            </p:cNvPr>
            <p:cNvSpPr/>
            <p:nvPr/>
          </p:nvSpPr>
          <p:spPr>
            <a:xfrm>
              <a:off x="-1669746" y="1246831"/>
              <a:ext cx="7309604" cy="7309576"/>
            </a:xfrm>
            <a:prstGeom prst="ellips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6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2">
              <a:extLst>
                <a:ext uri="{FF2B5EF4-FFF2-40B4-BE49-F238E27FC236}">
                  <a16:creationId xmlns:a16="http://schemas.microsoft.com/office/drawing/2014/main" id="{0DA4F497-C162-2E37-A552-8FBBA89F395B}"/>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10302" y="1382960"/>
              <a:ext cx="7150156" cy="7150157"/>
            </a:xfrm>
            <a:prstGeom prst="rect">
              <a:avLst/>
            </a:prstGeom>
            <a:noFill/>
            <a:extLst>
              <a:ext uri="{909E8E84-426E-40DD-AFC4-6F175D3DCCD1}">
                <a14:hiddenFill xmlns:a14="http://schemas.microsoft.com/office/drawing/2010/main">
                  <a:solidFill>
                    <a:srgbClr val="FFFFFF"/>
                  </a:solidFill>
                </a14:hiddenFill>
              </a:ext>
            </a:extLst>
          </p:spPr>
        </p:pic>
        <p:sp>
          <p:nvSpPr>
            <p:cNvPr id="28" name="Textfeld 27">
              <a:extLst>
                <a:ext uri="{FF2B5EF4-FFF2-40B4-BE49-F238E27FC236}">
                  <a16:creationId xmlns:a16="http://schemas.microsoft.com/office/drawing/2014/main" id="{997B8B54-B5BC-4348-BA22-09DFE11C718F}"/>
                </a:ext>
              </a:extLst>
            </p:cNvPr>
            <p:cNvSpPr txBox="1"/>
            <p:nvPr/>
          </p:nvSpPr>
          <p:spPr>
            <a:xfrm>
              <a:off x="-2767188" y="5145081"/>
              <a:ext cx="9825844" cy="376088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3200" kern="0" dirty="0">
                  <a:solidFill>
                    <a:schemeClr val="bg1"/>
                  </a:solidFill>
                  <a:effectLst>
                    <a:outerShdw blurRad="50800" dist="38100" dir="5400000" algn="t" rotWithShape="0">
                      <a:prstClr val="black">
                        <a:alpha val="87000"/>
                      </a:prstClr>
                    </a:outerShdw>
                  </a:effectLst>
                  <a:latin typeface="Aptos" panose="02110004020202020204"/>
                </a:rPr>
                <a:t>k:a PED Nachweistool</a:t>
              </a:r>
              <a:endParaRPr kumimoji="0" lang="de-DE" sz="3200" b="0" i="0" u="none" strike="noStrike" kern="0" cap="none" spc="0" normalizeH="0" noProof="0" dirty="0">
                <a:ln>
                  <a:noFill/>
                </a:ln>
                <a:solidFill>
                  <a:schemeClr val="bg1"/>
                </a:solidFill>
                <a:effectLst>
                  <a:outerShdw blurRad="50800" dist="38100" dir="5400000" algn="t" rotWithShape="0">
                    <a:prstClr val="black">
                      <a:alpha val="87000"/>
                    </a:prstClr>
                  </a:outerShdw>
                </a:effectLst>
                <a:uLnTx/>
                <a:uFillTx/>
                <a:latin typeface="Aptos" panose="02110004020202020204"/>
              </a:endParaRPr>
            </a:p>
          </p:txBody>
        </p:sp>
      </p:grpSp>
    </p:spTree>
    <p:extLst>
      <p:ext uri="{BB962C8B-B14F-4D97-AF65-F5344CB8AC3E}">
        <p14:creationId xmlns:p14="http://schemas.microsoft.com/office/powerpoint/2010/main" val="335688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89094-087F-83D0-59C1-ECEF5E6B77E8}"/>
              </a:ext>
            </a:extLst>
          </p:cNvPr>
          <p:cNvSpPr>
            <a:spLocks noGrp="1"/>
          </p:cNvSpPr>
          <p:nvPr>
            <p:ph type="title"/>
          </p:nvPr>
        </p:nvSpPr>
        <p:spPr/>
        <p:txBody>
          <a:bodyPr>
            <a:normAutofit fontScale="90000"/>
          </a:bodyPr>
          <a:lstStyle/>
          <a:p>
            <a:r>
              <a:rPr lang="de-AT"/>
              <a:t>Design principles</a:t>
            </a:r>
          </a:p>
        </p:txBody>
      </p:sp>
      <p:sp>
        <p:nvSpPr>
          <p:cNvPr id="3" name="Foliennummernplatzhalter 2">
            <a:extLst>
              <a:ext uri="{FF2B5EF4-FFF2-40B4-BE49-F238E27FC236}">
                <a16:creationId xmlns:a16="http://schemas.microsoft.com/office/drawing/2014/main" id="{9C05270F-87FB-D710-98A2-CE46F799D8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Calibri Light"/>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Calibri Light"/>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AT" sz="800" b="0" i="0" u="none" strike="noStrike" kern="0" cap="none" spc="0" normalizeH="0" baseline="0" noProof="0">
              <a:ln>
                <a:noFill/>
              </a:ln>
              <a:solidFill>
                <a:srgbClr val="626B71"/>
              </a:solidFill>
              <a:effectLst/>
              <a:uLnTx/>
              <a:uFillTx/>
              <a:latin typeface="Calibri Light"/>
              <a:ea typeface="+mn-ea"/>
              <a:cs typeface="Arial"/>
            </a:endParaRPr>
          </a:p>
        </p:txBody>
      </p:sp>
      <p:sp>
        <p:nvSpPr>
          <p:cNvPr id="4" name="Inhaltsplatzhalter 3">
            <a:extLst>
              <a:ext uri="{FF2B5EF4-FFF2-40B4-BE49-F238E27FC236}">
                <a16:creationId xmlns:a16="http://schemas.microsoft.com/office/drawing/2014/main" id="{9DECC4DF-CA9C-7985-A8CC-B29207C1B337}"/>
              </a:ext>
            </a:extLst>
          </p:cNvPr>
          <p:cNvSpPr>
            <a:spLocks noGrp="1"/>
          </p:cNvSpPr>
          <p:nvPr>
            <p:ph idx="1"/>
          </p:nvPr>
        </p:nvSpPr>
        <p:spPr/>
        <p:txBody>
          <a:bodyPr/>
          <a:lstStyle/>
          <a:p>
            <a:endParaRPr lang="de-AT"/>
          </a:p>
        </p:txBody>
      </p:sp>
      <p:graphicFrame>
        <p:nvGraphicFramePr>
          <p:cNvPr id="10" name="Diagramm 9">
            <a:extLst>
              <a:ext uri="{FF2B5EF4-FFF2-40B4-BE49-F238E27FC236}">
                <a16:creationId xmlns:a16="http://schemas.microsoft.com/office/drawing/2014/main" id="{00CF0F4B-2B50-142E-2147-FC1E27D26474}"/>
              </a:ext>
            </a:extLst>
          </p:cNvPr>
          <p:cNvGraphicFramePr/>
          <p:nvPr>
            <p:extLst>
              <p:ext uri="{D42A27DB-BD31-4B8C-83A1-F6EECF244321}">
                <p14:modId xmlns:p14="http://schemas.microsoft.com/office/powerpoint/2010/main" val="570926497"/>
              </p:ext>
            </p:extLst>
          </p:nvPr>
        </p:nvGraphicFramePr>
        <p:xfrm>
          <a:off x="2250140" y="939514"/>
          <a:ext cx="7691720" cy="4922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elle 10">
            <a:extLst>
              <a:ext uri="{FF2B5EF4-FFF2-40B4-BE49-F238E27FC236}">
                <a16:creationId xmlns:a16="http://schemas.microsoft.com/office/drawing/2014/main" id="{34232F57-FC96-3A8B-1DE2-7E150D973DDD}"/>
              </a:ext>
            </a:extLst>
          </p:cNvPr>
          <p:cNvGraphicFramePr>
            <a:graphicFrameLocks noGrp="1"/>
          </p:cNvGraphicFramePr>
          <p:nvPr>
            <p:extLst>
              <p:ext uri="{D42A27DB-BD31-4B8C-83A1-F6EECF244321}">
                <p14:modId xmlns:p14="http://schemas.microsoft.com/office/powerpoint/2010/main" val="596836443"/>
              </p:ext>
            </p:extLst>
          </p:nvPr>
        </p:nvGraphicFramePr>
        <p:xfrm>
          <a:off x="355600" y="1396383"/>
          <a:ext cx="3834129" cy="1292606"/>
        </p:xfrm>
        <a:graphic>
          <a:graphicData uri="http://schemas.openxmlformats.org/drawingml/2006/table">
            <a:tbl>
              <a:tblPr firstRow="1" firstCol="1" bandRow="1">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rPr>
                        <a:t>Provide defaults values</a:t>
                      </a:r>
                      <a:endParaRPr lang="de-AT" sz="2000">
                        <a:effectLst/>
                      </a:endParaRPr>
                    </a:p>
                    <a:p>
                      <a:pPr marL="342900" lvl="0" indent="-342900" algn="l">
                        <a:lnSpc>
                          <a:spcPct val="107000"/>
                        </a:lnSpc>
                        <a:buFont typeface="Calibri" panose="020F0502020204030204" pitchFamily="34" charset="0"/>
                        <a:buChar char="-"/>
                      </a:pPr>
                      <a:r>
                        <a:rPr lang="en-GB" sz="2000">
                          <a:effectLst/>
                        </a:rPr>
                        <a:t>Default scenarios</a:t>
                      </a:r>
                      <a:endParaRPr lang="de-AT" sz="2000">
                        <a:effectLst/>
                      </a:endParaRPr>
                    </a:p>
                    <a:p>
                      <a:pPr marL="342900" lvl="0" indent="-342900" algn="l">
                        <a:lnSpc>
                          <a:spcPct val="107000"/>
                        </a:lnSpc>
                        <a:buFont typeface="Calibri" panose="020F0502020204030204" pitchFamily="34" charset="0"/>
                        <a:buChar char="-"/>
                      </a:pPr>
                      <a:r>
                        <a:rPr lang="en-GB" sz="2000">
                          <a:effectLst/>
                        </a:rPr>
                        <a:t>Default energy systems</a:t>
                      </a:r>
                      <a:endParaRPr lang="de-AT" sz="2000">
                        <a:effectLst/>
                      </a:endParaRPr>
                    </a:p>
                    <a:p>
                      <a:pPr marL="342900" lvl="0" indent="-342900" algn="l">
                        <a:lnSpc>
                          <a:spcPct val="107000"/>
                        </a:lnSpc>
                        <a:buFont typeface="Calibri" panose="020F0502020204030204" pitchFamily="34" charset="0"/>
                        <a:buChar char="-"/>
                      </a:pPr>
                      <a:r>
                        <a:rPr lang="en-GB" sz="2000">
                          <a:effectLst/>
                        </a:rPr>
                        <a:t>Specific instead of generic</a:t>
                      </a:r>
                      <a:endParaRPr lang="de-AT" sz="2000">
                        <a:effectLst/>
                        <a:latin typeface="Calibri" panose="020F0502020204030204" pitchFamily="34" charset="0"/>
                        <a:ea typeface="Calibri" panose="020F0502020204030204" pitchFamily="34" charset="0"/>
                      </a:endParaRPr>
                    </a:p>
                  </a:txBody>
                  <a:tcPr marL="68580" marR="68580" marT="0" marB="0">
                    <a:lnL w="12700" cap="flat" cmpd="sng" algn="ctr">
                      <a:solidFill>
                        <a:srgbClr val="0F9ED5"/>
                      </a:solidFill>
                      <a:prstDash val="solid"/>
                      <a:miter lim="800000"/>
                    </a:lnL>
                    <a:lnR w="12700" cap="flat" cmpd="sng" algn="ctr">
                      <a:solidFill>
                        <a:srgbClr val="0F9ED5"/>
                      </a:solidFill>
                      <a:prstDash val="solid"/>
                      <a:miter lim="800000"/>
                    </a:lnR>
                    <a:lnT w="12700" cap="flat" cmpd="sng" algn="ctr">
                      <a:solidFill>
                        <a:srgbClr val="0F9ED5"/>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0F9ED5"/>
                    </a:solidFill>
                  </a:tcPr>
                </a:tc>
                <a:extLst>
                  <a:ext uri="{0D108BD9-81ED-4DB2-BD59-A6C34878D82A}">
                    <a16:rowId xmlns:a16="http://schemas.microsoft.com/office/drawing/2014/main" val="3002484454"/>
                  </a:ext>
                </a:extLst>
              </a:tr>
            </a:tbl>
          </a:graphicData>
        </a:graphic>
      </p:graphicFrame>
      <p:graphicFrame>
        <p:nvGraphicFramePr>
          <p:cNvPr id="12" name="Tabelle 11">
            <a:extLst>
              <a:ext uri="{FF2B5EF4-FFF2-40B4-BE49-F238E27FC236}">
                <a16:creationId xmlns:a16="http://schemas.microsoft.com/office/drawing/2014/main" id="{BCFFCA8A-91AD-F6F7-7844-72A8550B6ECF}"/>
              </a:ext>
            </a:extLst>
          </p:cNvPr>
          <p:cNvGraphicFramePr>
            <a:graphicFrameLocks noGrp="1"/>
          </p:cNvGraphicFramePr>
          <p:nvPr>
            <p:extLst>
              <p:ext uri="{D42A27DB-BD31-4B8C-83A1-F6EECF244321}">
                <p14:modId xmlns:p14="http://schemas.microsoft.com/office/powerpoint/2010/main" val="3059480465"/>
              </p:ext>
            </p:extLst>
          </p:nvPr>
        </p:nvGraphicFramePr>
        <p:xfrm>
          <a:off x="355600" y="4814075"/>
          <a:ext cx="4616449" cy="963930"/>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61644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buFont typeface="Calibri" panose="020F0502020204030204" pitchFamily="34" charset="0"/>
                        <a:buChar char="-"/>
                      </a:pPr>
                      <a:r>
                        <a:rPr lang="en-GB" sz="2000">
                          <a:effectLst/>
                        </a:rPr>
                        <a:t>Decrease postprocessing steps</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b="1" kern="1200">
                          <a:solidFill>
                            <a:schemeClr val="lt1"/>
                          </a:solidFill>
                          <a:effectLst/>
                          <a:latin typeface="+mn-lt"/>
                          <a:ea typeface="Calibri" panose="020F0502020204030204" pitchFamily="34" charset="0"/>
                          <a:cs typeface="+mn-cs"/>
                        </a:rPr>
                        <a:t>Provide a wide variety of analysis options</a:t>
                      </a: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3" name="Tabelle 12">
            <a:extLst>
              <a:ext uri="{FF2B5EF4-FFF2-40B4-BE49-F238E27FC236}">
                <a16:creationId xmlns:a16="http://schemas.microsoft.com/office/drawing/2014/main" id="{5745C08F-3C6F-939B-A1B1-F05A4E8B5F3E}"/>
              </a:ext>
            </a:extLst>
          </p:cNvPr>
          <p:cNvGraphicFramePr>
            <a:graphicFrameLocks noGrp="1"/>
          </p:cNvGraphicFramePr>
          <p:nvPr>
            <p:extLst>
              <p:ext uri="{D42A27DB-BD31-4B8C-83A1-F6EECF244321}">
                <p14:modId xmlns:p14="http://schemas.microsoft.com/office/powerpoint/2010/main" val="3264866793"/>
              </p:ext>
            </p:extLst>
          </p:nvPr>
        </p:nvGraphicFramePr>
        <p:xfrm>
          <a:off x="7499424" y="4734273"/>
          <a:ext cx="4470921" cy="1616202"/>
        </p:xfrm>
        <a:graphic>
          <a:graphicData uri="http://schemas.openxmlformats.org/drawingml/2006/table">
            <a:tbl>
              <a:tblPr firstRow="1" firstCol="1" bandRow="1">
                <a:gradFill rotWithShape="1">
                  <a:gsLst>
                    <a:gs pos="0">
                      <a:srgbClr val="196B24">
                        <a:lumMod val="110000"/>
                        <a:satMod val="105000"/>
                        <a:tint val="67000"/>
                      </a:srgbClr>
                    </a:gs>
                    <a:gs pos="50000">
                      <a:srgbClr val="196B24">
                        <a:lumMod val="105000"/>
                        <a:satMod val="103000"/>
                        <a:tint val="73000"/>
                      </a:srgbClr>
                    </a:gs>
                    <a:gs pos="100000">
                      <a:srgbClr val="196B24">
                        <a:lumMod val="105000"/>
                        <a:satMod val="109000"/>
                        <a:tint val="81000"/>
                      </a:srgbClr>
                    </a:gs>
                  </a:gsLst>
                  <a:lin ang="5400000" scaled="0"/>
                </a:gradFill>
                <a:effectLst/>
              </a:tblPr>
              <a:tblGrid>
                <a:gridCol w="4470921">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marL="342900" lvl="0" indent="-342900" algn="l">
                        <a:lnSpc>
                          <a:spcPct val="107000"/>
                        </a:lnSpc>
                        <a:spcBef>
                          <a:spcPts val="600"/>
                        </a:spcBef>
                        <a:buFont typeface="Calibri" panose="020F0502020204030204" pitchFamily="34" charset="0"/>
                        <a:buChar char="-"/>
                      </a:pPr>
                      <a:r>
                        <a:rPr lang="en-GB" sz="2000">
                          <a:effectLst/>
                          <a:latin typeface="+mj-lt"/>
                          <a:ea typeface="Calibri" panose="020F0502020204030204" pitchFamily="34" charset="0"/>
                        </a:rPr>
                        <a:t>Increase accessibility of data: reduce number of clicks, etc</a:t>
                      </a:r>
                      <a:endParaRPr lang="de-AT" sz="2000">
                        <a:effectLst/>
                        <a:latin typeface="+mj-lt"/>
                        <a:ea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GB" sz="2000">
                          <a:effectLst/>
                          <a:latin typeface="+mj-lt"/>
                        </a:rPr>
                        <a:t>Increase quality and density of information (visualizations, preformatted reports, etc)</a:t>
                      </a:r>
                      <a:endParaRPr lang="de-AT" sz="2000">
                        <a:effectLst/>
                        <a:latin typeface="+mj-lt"/>
                        <a:ea typeface="Calibri" panose="020F0502020204030204" pitchFamily="34" charset="0"/>
                      </a:endParaRPr>
                    </a:p>
                  </a:txBody>
                  <a:tcPr marL="68580" marR="68580" marT="0" marB="0">
                    <a:lnL w="12700" cap="flat" cmpd="sng" algn="ctr">
                      <a:solidFill>
                        <a:srgbClr val="196B24"/>
                      </a:solidFill>
                      <a:prstDash val="solid"/>
                      <a:miter lim="800000"/>
                    </a:lnL>
                    <a:lnR w="12700" cap="flat" cmpd="sng" algn="ctr">
                      <a:solidFill>
                        <a:srgbClr val="196B24"/>
                      </a:solidFill>
                      <a:prstDash val="solid"/>
                      <a:miter lim="800000"/>
                    </a:lnR>
                    <a:lnT w="12700" cap="flat" cmpd="sng" algn="ctr">
                      <a:solidFill>
                        <a:srgbClr val="196B24"/>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002484454"/>
                  </a:ext>
                </a:extLst>
              </a:tr>
            </a:tbl>
          </a:graphicData>
        </a:graphic>
      </p:graphicFrame>
      <p:graphicFrame>
        <p:nvGraphicFramePr>
          <p:cNvPr id="14" name="Tabelle 13">
            <a:extLst>
              <a:ext uri="{FF2B5EF4-FFF2-40B4-BE49-F238E27FC236}">
                <a16:creationId xmlns:a16="http://schemas.microsoft.com/office/drawing/2014/main" id="{24CF7FFD-9A53-EB85-A8A5-90A91C7D6AFA}"/>
              </a:ext>
            </a:extLst>
          </p:cNvPr>
          <p:cNvGraphicFramePr>
            <a:graphicFrameLocks noGrp="1"/>
          </p:cNvGraphicFramePr>
          <p:nvPr>
            <p:extLst>
              <p:ext uri="{D42A27DB-BD31-4B8C-83A1-F6EECF244321}">
                <p14:modId xmlns:p14="http://schemas.microsoft.com/office/powerpoint/2010/main" val="980364591"/>
              </p:ext>
            </p:extLst>
          </p:nvPr>
        </p:nvGraphicFramePr>
        <p:xfrm>
          <a:off x="8136217" y="1273936"/>
          <a:ext cx="3834129" cy="1366266"/>
        </p:xfrm>
        <a:graphic>
          <a:graphicData uri="http://schemas.openxmlformats.org/drawingml/2006/table">
            <a:tbl>
              <a:tblPr firstRow="1" firstCol="1" bandRow="1">
                <a:gradFill rotWithShape="1">
                  <a:gsLst>
                    <a:gs pos="0">
                      <a:srgbClr val="E97132">
                        <a:lumMod val="110000"/>
                        <a:satMod val="105000"/>
                        <a:tint val="67000"/>
                      </a:srgbClr>
                    </a:gs>
                    <a:gs pos="50000">
                      <a:srgbClr val="E97132">
                        <a:lumMod val="105000"/>
                        <a:satMod val="103000"/>
                        <a:tint val="73000"/>
                      </a:srgbClr>
                    </a:gs>
                    <a:gs pos="100000">
                      <a:srgbClr val="E97132">
                        <a:lumMod val="105000"/>
                        <a:satMod val="109000"/>
                        <a:tint val="81000"/>
                      </a:srgbClr>
                    </a:gs>
                  </a:gsLst>
                  <a:lin ang="5400000" scaled="0"/>
                </a:gradFill>
                <a:effectLst/>
              </a:tblPr>
              <a:tblGrid>
                <a:gridCol w="3834129">
                  <a:extLst>
                    <a:ext uri="{9D8B030D-6E8A-4147-A177-3AD203B41FA5}">
                      <a16:colId xmlns:a16="http://schemas.microsoft.com/office/drawing/2014/main" val="4131666658"/>
                    </a:ext>
                  </a:extLst>
                </a:gridCol>
              </a:tblGrid>
              <a:tr h="0">
                <a:tc>
                  <a:txBody>
                    <a:bodyPr/>
                    <a:lstStyle>
                      <a:lvl1pPr marL="0" algn="l" defTabSz="914400">
                        <a:defRPr sz="1800" b="1">
                          <a:solidFill>
                            <a:schemeClr val="lt1"/>
                          </a:solidFill>
                          <a:latin typeface="Aptos" panose="02110004020202020204"/>
                        </a:defRPr>
                      </a:lvl1pPr>
                      <a:lvl2pPr marL="457200" algn="l" defTabSz="914400">
                        <a:defRPr sz="1800" b="1">
                          <a:solidFill>
                            <a:schemeClr val="lt1"/>
                          </a:solidFill>
                          <a:latin typeface="Aptos" panose="02110004020202020204"/>
                        </a:defRPr>
                      </a:lvl2pPr>
                      <a:lvl3pPr marL="914400" algn="l" defTabSz="914400">
                        <a:defRPr sz="1800" b="1">
                          <a:solidFill>
                            <a:schemeClr val="lt1"/>
                          </a:solidFill>
                          <a:latin typeface="Aptos" panose="02110004020202020204"/>
                        </a:defRPr>
                      </a:lvl3pPr>
                      <a:lvl4pPr marL="1371600" algn="l" defTabSz="914400">
                        <a:defRPr sz="1800" b="1">
                          <a:solidFill>
                            <a:schemeClr val="lt1"/>
                          </a:solidFill>
                          <a:latin typeface="Aptos" panose="02110004020202020204"/>
                        </a:defRPr>
                      </a:lvl4pPr>
                      <a:lvl5pPr marL="1828800" algn="l" defTabSz="914400">
                        <a:defRPr sz="1800" b="1">
                          <a:solidFill>
                            <a:schemeClr val="lt1"/>
                          </a:solidFill>
                          <a:latin typeface="Aptos" panose="02110004020202020204"/>
                        </a:defRPr>
                      </a:lvl5pPr>
                      <a:lvl6pPr marL="2286000" algn="l" defTabSz="914400">
                        <a:defRPr sz="1800" b="1">
                          <a:solidFill>
                            <a:schemeClr val="lt1"/>
                          </a:solidFill>
                          <a:latin typeface="Aptos" panose="02110004020202020204"/>
                        </a:defRPr>
                      </a:lvl6pPr>
                      <a:lvl7pPr marL="2743200" algn="l" defTabSz="914400">
                        <a:defRPr sz="1800" b="1">
                          <a:solidFill>
                            <a:schemeClr val="lt1"/>
                          </a:solidFill>
                          <a:latin typeface="Aptos" panose="02110004020202020204"/>
                        </a:defRPr>
                      </a:lvl7pPr>
                      <a:lvl8pPr marL="3200400" algn="l" defTabSz="914400">
                        <a:defRPr sz="1800" b="1">
                          <a:solidFill>
                            <a:schemeClr val="lt1"/>
                          </a:solidFill>
                          <a:latin typeface="Aptos" panose="02110004020202020204"/>
                        </a:defRPr>
                      </a:lvl8pPr>
                      <a:lvl9pPr marL="3657600" algn="l" defTabSz="914400">
                        <a:defRPr sz="1800" b="1">
                          <a:solidFill>
                            <a:schemeClr val="lt1"/>
                          </a:solidFill>
                          <a:latin typeface="Aptos" panose="02110004020202020204"/>
                        </a:defRPr>
                      </a:lvl9pPr>
                    </a:lstStyle>
                    <a:p>
                      <a:pPr algn="just">
                        <a:lnSpc>
                          <a:spcPct val="107000"/>
                        </a:lnSpc>
                        <a:spcBef>
                          <a:spcPts val="600"/>
                        </a:spcBef>
                      </a:pPr>
                      <a:r>
                        <a:rPr lang="en-GB" sz="2000" dirty="0">
                          <a:effectLst/>
                          <a:latin typeface="Calibri" panose="020F0502020204030204" pitchFamily="34" charset="0"/>
                          <a:ea typeface="Calibri" panose="020F0502020204030204" pitchFamily="34" charset="0"/>
                        </a:rPr>
                        <a:t>Reduce Resolution</a:t>
                      </a:r>
                      <a:endParaRPr lang="de-AT" sz="2000" dirty="0">
                        <a:effectLst/>
                        <a:latin typeface="Calibri" panose="020F0502020204030204" pitchFamily="34" charset="0"/>
                        <a:ea typeface="Calibri" panose="020F0502020204030204" pitchFamily="34" charset="0"/>
                      </a:endParaRPr>
                    </a:p>
                    <a:p>
                      <a:pPr marL="342900" lvl="0" indent="-342900" algn="just">
                        <a:lnSpc>
                          <a:spcPct val="107000"/>
                        </a:lnSpc>
                        <a:spcBef>
                          <a:spcPts val="600"/>
                        </a:spcBef>
                        <a:buFont typeface="Calibri" panose="020F0502020204030204" pitchFamily="34" charset="0"/>
                        <a:buChar char="-"/>
                      </a:pPr>
                      <a:r>
                        <a:rPr lang="en-GB" sz="2000" dirty="0">
                          <a:effectLst/>
                          <a:latin typeface="Calibri" panose="020F0502020204030204" pitchFamily="34" charset="0"/>
                          <a:ea typeface="Calibri" panose="020F0502020204030204" pitchFamily="34" charset="0"/>
                        </a:rPr>
                        <a:t>Temporal (hourly)</a:t>
                      </a:r>
                      <a:endParaRPr lang="de-AT" sz="2000" dirty="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dirty="0">
                          <a:effectLst/>
                          <a:latin typeface="Calibri" panose="020F0502020204030204" pitchFamily="34" charset="0"/>
                          <a:ea typeface="Calibri" panose="020F0502020204030204" pitchFamily="34" charset="0"/>
                        </a:rPr>
                        <a:t>Spatial (2-Zone)</a:t>
                      </a:r>
                      <a:endParaRPr lang="de-AT" sz="2000" dirty="0">
                        <a:effectLst/>
                        <a:latin typeface="Calibri" panose="020F0502020204030204" pitchFamily="34" charset="0"/>
                        <a:ea typeface="Calibri" panose="020F0502020204030204" pitchFamily="34" charset="0"/>
                      </a:endParaRPr>
                    </a:p>
                    <a:p>
                      <a:pPr marL="342900" lvl="0" indent="-342900" algn="just">
                        <a:lnSpc>
                          <a:spcPct val="107000"/>
                        </a:lnSpc>
                        <a:buFont typeface="Calibri" panose="020F0502020204030204" pitchFamily="34" charset="0"/>
                        <a:buChar char="-"/>
                      </a:pPr>
                      <a:r>
                        <a:rPr lang="en-GB" sz="2000" dirty="0">
                          <a:effectLst/>
                          <a:latin typeface="Calibri" panose="020F0502020204030204" pitchFamily="34" charset="0"/>
                          <a:ea typeface="Calibri" panose="020F0502020204030204" pitchFamily="34" charset="0"/>
                        </a:rPr>
                        <a:t>Logical interconnection</a:t>
                      </a:r>
                      <a:endParaRPr lang="de-AT" sz="2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E97132"/>
                      </a:solidFill>
                      <a:prstDash val="solid"/>
                      <a:miter lim="800000"/>
                    </a:lnL>
                    <a:lnR w="12700" cap="flat" cmpd="sng" algn="ctr">
                      <a:solidFill>
                        <a:srgbClr val="E97132"/>
                      </a:solidFill>
                      <a:prstDash val="solid"/>
                      <a:miter lim="800000"/>
                    </a:lnR>
                    <a:lnT w="12700" cap="flat" cmpd="sng" algn="ctr">
                      <a:solidFill>
                        <a:srgbClr val="E97132"/>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solidFill>
                      <a:srgbClr val="E97132"/>
                    </a:solidFill>
                  </a:tcPr>
                </a:tc>
                <a:extLst>
                  <a:ext uri="{0D108BD9-81ED-4DB2-BD59-A6C34878D82A}">
                    <a16:rowId xmlns:a16="http://schemas.microsoft.com/office/drawing/2014/main" val="3002484454"/>
                  </a:ext>
                </a:extLst>
              </a:tr>
            </a:tbl>
          </a:graphicData>
        </a:graphic>
      </p:graphicFrame>
      <p:pic>
        <p:nvPicPr>
          <p:cNvPr id="8" name="Grafik 7">
            <a:extLst>
              <a:ext uri="{FF2B5EF4-FFF2-40B4-BE49-F238E27FC236}">
                <a16:creationId xmlns:a16="http://schemas.microsoft.com/office/drawing/2014/main" id="{CD4D6FE4-EA41-F448-2FF6-6ACBC3D57EA3}"/>
              </a:ext>
            </a:extLst>
          </p:cNvPr>
          <p:cNvPicPr>
            <a:picLocks noChangeAspect="1"/>
          </p:cNvPicPr>
          <p:nvPr/>
        </p:nvPicPr>
        <p:blipFill>
          <a:blip r:embed="rId8"/>
          <a:stretch>
            <a:fillRect/>
          </a:stretch>
        </p:blipFill>
        <p:spPr>
          <a:xfrm>
            <a:off x="280896" y="2657106"/>
            <a:ext cx="3865632" cy="654183"/>
          </a:xfrm>
          <a:prstGeom prst="rect">
            <a:avLst/>
          </a:prstGeom>
        </p:spPr>
      </p:pic>
    </p:spTree>
    <p:extLst>
      <p:ext uri="{BB962C8B-B14F-4D97-AF65-F5344CB8AC3E}">
        <p14:creationId xmlns:p14="http://schemas.microsoft.com/office/powerpoint/2010/main" val="10928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6" name="Gerade Verbindung mit Pfeil 345">
            <a:extLst>
              <a:ext uri="{FF2B5EF4-FFF2-40B4-BE49-F238E27FC236}">
                <a16:creationId xmlns:a16="http://schemas.microsoft.com/office/drawing/2014/main" id="{A26E2DE2-1EA6-B783-401D-40D8118BB3A8}"/>
              </a:ext>
            </a:extLst>
          </p:cNvPr>
          <p:cNvCxnSpPr>
            <a:cxnSpLocks/>
          </p:cNvCxnSpPr>
          <p:nvPr/>
        </p:nvCxnSpPr>
        <p:spPr>
          <a:xfrm>
            <a:off x="2844800" y="3019777"/>
            <a:ext cx="2417814"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416" name="Verbinder: gewinkelt 415">
            <a:extLst>
              <a:ext uri="{FF2B5EF4-FFF2-40B4-BE49-F238E27FC236}">
                <a16:creationId xmlns:a16="http://schemas.microsoft.com/office/drawing/2014/main" id="{FBAF688A-440A-046D-D135-E3E80303BA43}"/>
              </a:ext>
            </a:extLst>
          </p:cNvPr>
          <p:cNvCxnSpPr>
            <a:cxnSpLocks/>
            <a:stCxn id="237" idx="2"/>
          </p:cNvCxnSpPr>
          <p:nvPr/>
        </p:nvCxnSpPr>
        <p:spPr>
          <a:xfrm rot="10800000" flipH="1" flipV="1">
            <a:off x="3552879" y="1983382"/>
            <a:ext cx="3456850" cy="1808078"/>
          </a:xfrm>
          <a:prstGeom prst="bentConnector3">
            <a:avLst>
              <a:gd name="adj1" fmla="val -2123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6ADF0764-C9B2-8D50-0A51-40317C85C8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fld id="{6DF1416F-3104-4888-B9E3-BED4C99BC5D9}" type="slidenum">
              <a:rPr kumimoji="0" lang="de-AT" sz="800" b="0" i="0" u="none" strike="noStrike" kern="0" cap="none" spc="0" normalizeH="0" baseline="0" noProof="0" smtClean="0">
                <a:ln>
                  <a:noFill/>
                </a:ln>
                <a:solidFill>
                  <a:srgbClr val="626B71"/>
                </a:solidFill>
                <a:effectLst/>
                <a:uLnTx/>
                <a:uFillTx/>
                <a:latin typeface="Aptos" panose="020B0004020202020204"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AT" sz="800" b="0" i="0" u="none" strike="noStrike" kern="0" cap="none" spc="0" normalizeH="0" baseline="0" noProof="0">
              <a:ln>
                <a:noFill/>
              </a:ln>
              <a:solidFill>
                <a:srgbClr val="626B71"/>
              </a:solidFill>
              <a:effectLst/>
              <a:uLnTx/>
              <a:uFillTx/>
              <a:latin typeface="Aptos" panose="020B0004020202020204" pitchFamily="34" charset="0"/>
              <a:ea typeface="+mn-ea"/>
              <a:cs typeface="Arial"/>
            </a:endParaRPr>
          </a:p>
        </p:txBody>
      </p:sp>
      <p:grpSp>
        <p:nvGrpSpPr>
          <p:cNvPr id="171" name="Gruppieren 170">
            <a:extLst>
              <a:ext uri="{FF2B5EF4-FFF2-40B4-BE49-F238E27FC236}">
                <a16:creationId xmlns:a16="http://schemas.microsoft.com/office/drawing/2014/main" id="{8036E102-3491-356D-4F15-FDD7912AEB55}"/>
              </a:ext>
            </a:extLst>
          </p:cNvPr>
          <p:cNvGrpSpPr/>
          <p:nvPr/>
        </p:nvGrpSpPr>
        <p:grpSpPr>
          <a:xfrm>
            <a:off x="5225250" y="2718046"/>
            <a:ext cx="1070019" cy="701763"/>
            <a:chOff x="3541810" y="4033373"/>
            <a:chExt cx="1070019" cy="701763"/>
          </a:xfrm>
        </p:grpSpPr>
        <p:sp>
          <p:nvSpPr>
            <p:cNvPr id="172" name="Flussdiagramm: Anzeige 9">
              <a:extLst>
                <a:ext uri="{FF2B5EF4-FFF2-40B4-BE49-F238E27FC236}">
                  <a16:creationId xmlns:a16="http://schemas.microsoft.com/office/drawing/2014/main" id="{92A39A61-40AA-7107-67EC-BD967EA7705B}"/>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4"/>
            </a:solidFill>
            <a:ln w="12700" cap="flat" cmpd="sng" algn="ctr">
              <a:solidFill>
                <a:schemeClr val="accent4">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3" name="Textfeld 172">
              <a:extLst>
                <a:ext uri="{FF2B5EF4-FFF2-40B4-BE49-F238E27FC236}">
                  <a16:creationId xmlns:a16="http://schemas.microsoft.com/office/drawing/2014/main" id="{2EDABBA1-B236-760E-80DE-515E7D8DDBBE}"/>
                </a:ext>
              </a:extLst>
            </p:cNvPr>
            <p:cNvSpPr txBox="1"/>
            <p:nvPr/>
          </p:nvSpPr>
          <p:spPr>
            <a:xfrm>
              <a:off x="3579174" y="4173521"/>
              <a:ext cx="10326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E-Car </a:t>
              </a: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Batterien</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4" name="Textfeld 173">
              <a:extLst>
                <a:ext uri="{FF2B5EF4-FFF2-40B4-BE49-F238E27FC236}">
                  <a16:creationId xmlns:a16="http://schemas.microsoft.com/office/drawing/2014/main" id="{F03D354E-FE84-23F5-F002-211A252EB398}"/>
                </a:ext>
              </a:extLst>
            </p:cNvPr>
            <p:cNvSpPr txBox="1"/>
            <p:nvPr/>
          </p:nvSpPr>
          <p:spPr>
            <a:xfrm>
              <a:off x="3541810" y="4335026"/>
              <a:ext cx="106792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Batteries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175" name="Gekrümmter Verbinder 139">
            <a:extLst>
              <a:ext uri="{FF2B5EF4-FFF2-40B4-BE49-F238E27FC236}">
                <a16:creationId xmlns:a16="http://schemas.microsoft.com/office/drawing/2014/main" id="{F36508D5-3719-447C-E6CB-44E11E3146DB}"/>
              </a:ext>
            </a:extLst>
          </p:cNvPr>
          <p:cNvCxnSpPr>
            <a:stCxn id="327" idx="3"/>
            <a:endCxn id="233" idx="0"/>
          </p:cNvCxnSpPr>
          <p:nvPr/>
        </p:nvCxnSpPr>
        <p:spPr>
          <a:xfrm rot="16200000" flipH="1">
            <a:off x="5860099" y="3977784"/>
            <a:ext cx="166188" cy="224792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6" name="Gekrümmter Verbinder 152">
            <a:extLst>
              <a:ext uri="{FF2B5EF4-FFF2-40B4-BE49-F238E27FC236}">
                <a16:creationId xmlns:a16="http://schemas.microsoft.com/office/drawing/2014/main" id="{BEAFB1A1-25A8-F578-5E0E-94527FDBE5FE}"/>
              </a:ext>
            </a:extLst>
          </p:cNvPr>
          <p:cNvCxnSpPr>
            <a:stCxn id="290" idx="3"/>
            <a:endCxn id="233" idx="0"/>
          </p:cNvCxnSpPr>
          <p:nvPr/>
        </p:nvCxnSpPr>
        <p:spPr>
          <a:xfrm>
            <a:off x="3753512" y="4195023"/>
            <a:ext cx="3313645" cy="989819"/>
          </a:xfrm>
          <a:prstGeom prst="curvedConnector2">
            <a:avLst/>
          </a:prstGeom>
          <a:noFill/>
          <a:ln w="9525" cap="flat" cmpd="sng" algn="ctr">
            <a:solidFill>
              <a:srgbClr val="FFCCCC"/>
            </a:solidFill>
            <a:prstDash val="solid"/>
            <a:miter lim="800000"/>
            <a:tailEnd type="triangle"/>
          </a:ln>
          <a:effectLst/>
        </p:spPr>
      </p:cxnSp>
      <p:cxnSp>
        <p:nvCxnSpPr>
          <p:cNvPr id="177" name="Gekrümmter Verbinder 293">
            <a:extLst>
              <a:ext uri="{FF2B5EF4-FFF2-40B4-BE49-F238E27FC236}">
                <a16:creationId xmlns:a16="http://schemas.microsoft.com/office/drawing/2014/main" id="{99CA28FC-C4A9-08CD-D925-1A616EB05F40}"/>
              </a:ext>
            </a:extLst>
          </p:cNvPr>
          <p:cNvCxnSpPr>
            <a:stCxn id="250" idx="2"/>
            <a:endCxn id="233" idx="0"/>
          </p:cNvCxnSpPr>
          <p:nvPr/>
        </p:nvCxnSpPr>
        <p:spPr>
          <a:xfrm rot="5400000">
            <a:off x="7072278" y="4621454"/>
            <a:ext cx="558267" cy="568508"/>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8" name="Gekrümmter Verbinder 297">
            <a:extLst>
              <a:ext uri="{FF2B5EF4-FFF2-40B4-BE49-F238E27FC236}">
                <a16:creationId xmlns:a16="http://schemas.microsoft.com/office/drawing/2014/main" id="{77627024-F112-9FFA-3BC6-F2AB0DE124DD}"/>
              </a:ext>
            </a:extLst>
          </p:cNvPr>
          <p:cNvCxnSpPr>
            <a:cxnSpLocks/>
            <a:stCxn id="184" idx="2"/>
            <a:endCxn id="233" idx="0"/>
          </p:cNvCxnSpPr>
          <p:nvPr/>
        </p:nvCxnSpPr>
        <p:spPr>
          <a:xfrm rot="16200000" flipH="1">
            <a:off x="5016385" y="3134070"/>
            <a:ext cx="1579642" cy="2521901"/>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79" name="Gekrümmter Verbinder 368">
            <a:extLst>
              <a:ext uri="{FF2B5EF4-FFF2-40B4-BE49-F238E27FC236}">
                <a16:creationId xmlns:a16="http://schemas.microsoft.com/office/drawing/2014/main" id="{316C5FEF-319D-1E66-A79D-A811DF405734}"/>
              </a:ext>
            </a:extLst>
          </p:cNvPr>
          <p:cNvCxnSpPr>
            <a:stCxn id="321" idx="3"/>
            <a:endCxn id="233" idx="0"/>
          </p:cNvCxnSpPr>
          <p:nvPr/>
        </p:nvCxnSpPr>
        <p:spPr>
          <a:xfrm rot="16200000" flipH="1">
            <a:off x="6276407" y="4394091"/>
            <a:ext cx="426643" cy="1154857"/>
          </a:xfrm>
          <a:prstGeom prst="curvedConnector3">
            <a:avLst>
              <a:gd name="adj1" fmla="val 50000"/>
            </a:avLst>
          </a:prstGeom>
          <a:noFill/>
          <a:ln w="9525" cap="flat" cmpd="sng" algn="ctr">
            <a:solidFill>
              <a:srgbClr val="FFCCCC"/>
            </a:solidFill>
            <a:prstDash val="solid"/>
            <a:miter lim="800000"/>
            <a:tailEnd type="triangle"/>
          </a:ln>
          <a:effectLst/>
        </p:spPr>
      </p:cxnSp>
      <p:cxnSp>
        <p:nvCxnSpPr>
          <p:cNvPr id="180" name="Gekrümmter Verbinder 392">
            <a:extLst>
              <a:ext uri="{FF2B5EF4-FFF2-40B4-BE49-F238E27FC236}">
                <a16:creationId xmlns:a16="http://schemas.microsoft.com/office/drawing/2014/main" id="{73C7B376-0990-D7CF-F256-A512FAD24F81}"/>
              </a:ext>
            </a:extLst>
          </p:cNvPr>
          <p:cNvCxnSpPr>
            <a:stCxn id="275" idx="1"/>
            <a:endCxn id="233" idx="0"/>
          </p:cNvCxnSpPr>
          <p:nvPr/>
        </p:nvCxnSpPr>
        <p:spPr>
          <a:xfrm rot="5400000">
            <a:off x="6663345" y="4775989"/>
            <a:ext cx="812666" cy="5041"/>
          </a:xfrm>
          <a:prstGeom prst="curvedConnector3">
            <a:avLst>
              <a:gd name="adj1" fmla="val 50000"/>
            </a:avLst>
          </a:prstGeom>
          <a:noFill/>
          <a:ln w="9525" cap="flat" cmpd="sng" algn="ctr">
            <a:solidFill>
              <a:srgbClr val="FFCCCC"/>
            </a:solidFill>
            <a:prstDash val="solid"/>
            <a:miter lim="800000"/>
            <a:tailEnd type="triangle"/>
          </a:ln>
          <a:effectLst/>
        </p:spPr>
      </p:cxnSp>
      <p:sp>
        <p:nvSpPr>
          <p:cNvPr id="181" name="Rechteck 180">
            <a:extLst>
              <a:ext uri="{FF2B5EF4-FFF2-40B4-BE49-F238E27FC236}">
                <a16:creationId xmlns:a16="http://schemas.microsoft.com/office/drawing/2014/main" id="{89A8590B-AD14-7446-9072-5115DB83D7E4}"/>
              </a:ext>
            </a:extLst>
          </p:cNvPr>
          <p:cNvSpPr/>
          <p:nvPr/>
        </p:nvSpPr>
        <p:spPr>
          <a:xfrm>
            <a:off x="1431099" y="1868913"/>
            <a:ext cx="7007694" cy="3359143"/>
          </a:xfrm>
          <a:prstGeom prst="rect">
            <a:avLst/>
          </a:prstGeom>
          <a:noFill/>
          <a:ln w="28575" cap="flat" cmpd="sng" algn="ctr">
            <a:solidFill>
              <a:schemeClr val="bg2">
                <a:lumMod val="9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2" name="Gruppieren 181">
            <a:extLst>
              <a:ext uri="{FF2B5EF4-FFF2-40B4-BE49-F238E27FC236}">
                <a16:creationId xmlns:a16="http://schemas.microsoft.com/office/drawing/2014/main" id="{9FEA4475-C47A-C502-40D4-0286164329EB}"/>
              </a:ext>
            </a:extLst>
          </p:cNvPr>
          <p:cNvGrpSpPr/>
          <p:nvPr/>
        </p:nvGrpSpPr>
        <p:grpSpPr>
          <a:xfrm>
            <a:off x="4107246" y="3035363"/>
            <a:ext cx="876020" cy="755632"/>
            <a:chOff x="3596550" y="4033373"/>
            <a:chExt cx="876020" cy="755632"/>
          </a:xfrm>
        </p:grpSpPr>
        <p:sp>
          <p:nvSpPr>
            <p:cNvPr id="183" name="Flussdiagramm: Anzeige 9">
              <a:extLst>
                <a:ext uri="{FF2B5EF4-FFF2-40B4-BE49-F238E27FC236}">
                  <a16:creationId xmlns:a16="http://schemas.microsoft.com/office/drawing/2014/main" id="{CD19690A-A94F-AB1E-6EF7-FF745F655CC0}"/>
                </a:ext>
              </a:extLst>
            </p:cNvPr>
            <p:cNvSpPr/>
            <p:nvPr/>
          </p:nvSpPr>
          <p:spPr>
            <a:xfrm rot="5400000">
              <a:off x="3663778"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w="12700" cap="flat" cmpd="sng" algn="ctr">
              <a:solidFill>
                <a:schemeClr val="accent6">
                  <a:lumMod val="75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Textfeld 183">
              <a:extLst>
                <a:ext uri="{FF2B5EF4-FFF2-40B4-BE49-F238E27FC236}">
                  <a16:creationId xmlns:a16="http://schemas.microsoft.com/office/drawing/2014/main" id="{207EDF55-6E92-33A8-E4A9-A45A85E2D7C7}"/>
                </a:ext>
              </a:extLst>
            </p:cNvPr>
            <p:cNvSpPr txBox="1"/>
            <p:nvPr/>
          </p:nvSpPr>
          <p:spPr>
            <a:xfrm>
              <a:off x="3596550" y="4203100"/>
              <a:ext cx="8760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Elektrische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Textfeld 184">
              <a:extLst>
                <a:ext uri="{FF2B5EF4-FFF2-40B4-BE49-F238E27FC236}">
                  <a16:creationId xmlns:a16="http://schemas.microsoft.com/office/drawing/2014/main" id="{62411058-CEDA-7CF4-C595-016B86EFE002}"/>
                </a:ext>
              </a:extLst>
            </p:cNvPr>
            <p:cNvSpPr txBox="1"/>
            <p:nvPr/>
          </p:nvSpPr>
          <p:spPr>
            <a:xfrm>
              <a:off x="3744257" y="4542784"/>
              <a:ext cx="58060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86" name="Gruppieren 185">
            <a:extLst>
              <a:ext uri="{FF2B5EF4-FFF2-40B4-BE49-F238E27FC236}">
                <a16:creationId xmlns:a16="http://schemas.microsoft.com/office/drawing/2014/main" id="{1A51F2EC-5AFA-9315-FCB7-587A3FB82035}"/>
              </a:ext>
            </a:extLst>
          </p:cNvPr>
          <p:cNvGrpSpPr/>
          <p:nvPr/>
        </p:nvGrpSpPr>
        <p:grpSpPr>
          <a:xfrm>
            <a:off x="3100432" y="611461"/>
            <a:ext cx="1481845" cy="781704"/>
            <a:chOff x="5821954" y="3194347"/>
            <a:chExt cx="1481845" cy="781704"/>
          </a:xfrm>
        </p:grpSpPr>
        <p:sp>
          <p:nvSpPr>
            <p:cNvPr id="187" name="Ellipse 186">
              <a:extLst>
                <a:ext uri="{FF2B5EF4-FFF2-40B4-BE49-F238E27FC236}">
                  <a16:creationId xmlns:a16="http://schemas.microsoft.com/office/drawing/2014/main" id="{1D1D6BB9-C5AF-9DF9-E9F0-858DB94039ED}"/>
                </a:ext>
              </a:extLst>
            </p:cNvPr>
            <p:cNvSpPr/>
            <p:nvPr/>
          </p:nvSpPr>
          <p:spPr>
            <a:xfrm>
              <a:off x="5821954" y="3399987"/>
              <a:ext cx="576064" cy="576064"/>
            </a:xfrm>
            <a:prstGeom prst="ellipse">
              <a:avLst/>
            </a:prstGeom>
            <a:solidFill>
              <a:schemeClr val="accent3"/>
            </a:solidFill>
            <a:ln w="127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8" name="Textfeld 187">
              <a:extLst>
                <a:ext uri="{FF2B5EF4-FFF2-40B4-BE49-F238E27FC236}">
                  <a16:creationId xmlns:a16="http://schemas.microsoft.com/office/drawing/2014/main" id="{C1B3C746-CDC9-FB83-5E70-FB7FEF9D3CE1}"/>
                </a:ext>
              </a:extLst>
            </p:cNvPr>
            <p:cNvSpPr txBox="1"/>
            <p:nvPr/>
          </p:nvSpPr>
          <p:spPr>
            <a:xfrm>
              <a:off x="6122883" y="3194347"/>
              <a:ext cx="81464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9" name="Textfeld 188">
              <a:extLst>
                <a:ext uri="{FF2B5EF4-FFF2-40B4-BE49-F238E27FC236}">
                  <a16:creationId xmlns:a16="http://schemas.microsoft.com/office/drawing/2014/main" id="{C74628F6-7852-F40A-2A6A-731B4512D236}"/>
                </a:ext>
              </a:extLst>
            </p:cNvPr>
            <p:cNvSpPr txBox="1"/>
            <p:nvPr/>
          </p:nvSpPr>
          <p:spPr>
            <a:xfrm>
              <a:off x="6227863" y="3358196"/>
              <a:ext cx="107593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0" name="Gruppieren 189">
            <a:extLst>
              <a:ext uri="{FF2B5EF4-FFF2-40B4-BE49-F238E27FC236}">
                <a16:creationId xmlns:a16="http://schemas.microsoft.com/office/drawing/2014/main" id="{9E8529D2-485F-5A9A-978F-15C27DB54120}"/>
              </a:ext>
            </a:extLst>
          </p:cNvPr>
          <p:cNvGrpSpPr/>
          <p:nvPr/>
        </p:nvGrpSpPr>
        <p:grpSpPr>
          <a:xfrm>
            <a:off x="5732070" y="753107"/>
            <a:ext cx="2746851" cy="783452"/>
            <a:chOff x="5985470" y="4862922"/>
            <a:chExt cx="2746851" cy="783452"/>
          </a:xfrm>
        </p:grpSpPr>
        <p:sp>
          <p:nvSpPr>
            <p:cNvPr id="191" name="Ellipse 190">
              <a:extLst>
                <a:ext uri="{FF2B5EF4-FFF2-40B4-BE49-F238E27FC236}">
                  <a16:creationId xmlns:a16="http://schemas.microsoft.com/office/drawing/2014/main" id="{E8B6C004-80CD-3A31-329F-27826408863F}"/>
                </a:ext>
              </a:extLst>
            </p:cNvPr>
            <p:cNvSpPr/>
            <p:nvPr/>
          </p:nvSpPr>
          <p:spPr>
            <a:xfrm>
              <a:off x="5985470" y="4969049"/>
              <a:ext cx="576064" cy="576064"/>
            </a:xfrm>
            <a:prstGeom prst="ellipse">
              <a:avLst/>
            </a:prstGeom>
            <a:solidFill>
              <a:schemeClr val="accent6">
                <a:lumMod val="60000"/>
                <a:lumOff val="40000"/>
              </a:schemeClr>
            </a:solidFill>
            <a:ln w="12700" cap="flat"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2" name="Textfeld 191">
              <a:extLst>
                <a:ext uri="{FF2B5EF4-FFF2-40B4-BE49-F238E27FC236}">
                  <a16:creationId xmlns:a16="http://schemas.microsoft.com/office/drawing/2014/main" id="{CA054986-D4FE-1520-9B29-5C34D341E81A}"/>
                </a:ext>
              </a:extLst>
            </p:cNvPr>
            <p:cNvSpPr txBox="1"/>
            <p:nvPr/>
          </p:nvSpPr>
          <p:spPr>
            <a:xfrm>
              <a:off x="6502222" y="4862922"/>
              <a:ext cx="223009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Textfeld 192">
              <a:extLst>
                <a:ext uri="{FF2B5EF4-FFF2-40B4-BE49-F238E27FC236}">
                  <a16:creationId xmlns:a16="http://schemas.microsoft.com/office/drawing/2014/main" id="{14F4787F-1CB3-E6C3-B914-B34645779E23}"/>
                </a:ext>
              </a:extLst>
            </p:cNvPr>
            <p:cNvSpPr txBox="1"/>
            <p:nvPr/>
          </p:nvSpPr>
          <p:spPr>
            <a:xfrm>
              <a:off x="6497661" y="5215487"/>
              <a:ext cx="17572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4" name="Gruppieren 193">
            <a:extLst>
              <a:ext uri="{FF2B5EF4-FFF2-40B4-BE49-F238E27FC236}">
                <a16:creationId xmlns:a16="http://schemas.microsoft.com/office/drawing/2014/main" id="{7013132D-E381-6F1A-85EB-87B7165EFE86}"/>
              </a:ext>
            </a:extLst>
          </p:cNvPr>
          <p:cNvGrpSpPr/>
          <p:nvPr/>
        </p:nvGrpSpPr>
        <p:grpSpPr>
          <a:xfrm>
            <a:off x="1445937" y="2348492"/>
            <a:ext cx="968535" cy="1037437"/>
            <a:chOff x="5611734" y="1731254"/>
            <a:chExt cx="968535" cy="1037437"/>
          </a:xfrm>
        </p:grpSpPr>
        <p:sp>
          <p:nvSpPr>
            <p:cNvPr id="195" name="Ellipse 194">
              <a:extLst>
                <a:ext uri="{FF2B5EF4-FFF2-40B4-BE49-F238E27FC236}">
                  <a16:creationId xmlns:a16="http://schemas.microsoft.com/office/drawing/2014/main" id="{267E79C8-040D-5BFF-32A8-F5F2B592B596}"/>
                </a:ext>
              </a:extLst>
            </p:cNvPr>
            <p:cNvSpPr/>
            <p:nvPr/>
          </p:nvSpPr>
          <p:spPr>
            <a:xfrm>
              <a:off x="5807968" y="1731254"/>
              <a:ext cx="576064" cy="576064"/>
            </a:xfrm>
            <a:prstGeom prst="ellipse">
              <a:avLst/>
            </a:prstGeom>
            <a:solidFill>
              <a:srgbClr val="FFC000"/>
            </a:solidFill>
            <a:ln w="12700" cap="flat" cmpd="sng" algn="ctr">
              <a:solidFill>
                <a:srgbClr val="FFC000">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96" name="Textfeld 195">
              <a:extLst>
                <a:ext uri="{FF2B5EF4-FFF2-40B4-BE49-F238E27FC236}">
                  <a16:creationId xmlns:a16="http://schemas.microsoft.com/office/drawing/2014/main" id="{56A9ADE5-00FD-6E7D-4F40-8872B483728A}"/>
                </a:ext>
              </a:extLst>
            </p:cNvPr>
            <p:cNvSpPr txBox="1"/>
            <p:nvPr/>
          </p:nvSpPr>
          <p:spPr>
            <a:xfrm>
              <a:off x="5739173" y="2316095"/>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7" name="Textfeld 196">
              <a:extLst>
                <a:ext uri="{FF2B5EF4-FFF2-40B4-BE49-F238E27FC236}">
                  <a16:creationId xmlns:a16="http://schemas.microsoft.com/office/drawing/2014/main" id="{963BB8C7-3419-9A95-47A4-F207AC479A01}"/>
                </a:ext>
              </a:extLst>
            </p:cNvPr>
            <p:cNvSpPr txBox="1"/>
            <p:nvPr/>
          </p:nvSpPr>
          <p:spPr>
            <a:xfrm>
              <a:off x="5611734" y="2522470"/>
              <a:ext cx="9685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production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8" name="Gruppieren 197">
            <a:extLst>
              <a:ext uri="{FF2B5EF4-FFF2-40B4-BE49-F238E27FC236}">
                <a16:creationId xmlns:a16="http://schemas.microsoft.com/office/drawing/2014/main" id="{28E6CE0A-2A41-828F-27E8-F6BAE8525939}"/>
              </a:ext>
            </a:extLst>
          </p:cNvPr>
          <p:cNvGrpSpPr/>
          <p:nvPr/>
        </p:nvGrpSpPr>
        <p:grpSpPr>
          <a:xfrm>
            <a:off x="1431508" y="4543218"/>
            <a:ext cx="997389" cy="576064"/>
            <a:chOff x="5597305" y="1731254"/>
            <a:chExt cx="997389" cy="576064"/>
          </a:xfrm>
        </p:grpSpPr>
        <p:sp>
          <p:nvSpPr>
            <p:cNvPr id="199" name="Ellipse 198">
              <a:extLst>
                <a:ext uri="{FF2B5EF4-FFF2-40B4-BE49-F238E27FC236}">
                  <a16:creationId xmlns:a16="http://schemas.microsoft.com/office/drawing/2014/main" id="{E963FAA7-692F-9D20-47AF-C4712DDF4D08}"/>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0" name="Textfeld 199">
              <a:extLst>
                <a:ext uri="{FF2B5EF4-FFF2-40B4-BE49-F238E27FC236}">
                  <a16:creationId xmlns:a16="http://schemas.microsoft.com/office/drawing/2014/main" id="{A9D626D7-BBB6-AED9-ACF6-F15FF3D07DAD}"/>
                </a:ext>
              </a:extLst>
            </p:cNvPr>
            <p:cNvSpPr txBox="1"/>
            <p:nvPr/>
          </p:nvSpPr>
          <p:spPr>
            <a:xfrm>
              <a:off x="5597305" y="1802948"/>
              <a:ext cx="99738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Umweltwärme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1" name="Textfeld 200">
              <a:extLst>
                <a:ext uri="{FF2B5EF4-FFF2-40B4-BE49-F238E27FC236}">
                  <a16:creationId xmlns:a16="http://schemas.microsoft.com/office/drawing/2014/main" id="{8D15BBD9-DB5A-2E79-F1D2-8F47FA6BC9EF}"/>
                </a:ext>
              </a:extLst>
            </p:cNvPr>
            <p:cNvSpPr txBox="1"/>
            <p:nvPr/>
          </p:nvSpPr>
          <p:spPr>
            <a:xfrm>
              <a:off x="5634975" y="2009323"/>
              <a:ext cx="9220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dirty="0">
                  <a:ln>
                    <a:noFill/>
                  </a:ln>
                  <a:solidFill>
                    <a:prstClr val="black"/>
                  </a:solidFill>
                  <a:effectLst/>
                  <a:uLnTx/>
                  <a:uFillTx/>
                  <a:latin typeface="Aptos" panose="020B0004020202020204" pitchFamily="34" charset="0"/>
                  <a:ea typeface="+mn-ea"/>
                  <a:cs typeface="+mn-cs"/>
                </a:rPr>
                <a:t>Ambient heat</a:t>
              </a:r>
              <a:endParaRPr kumimoji="0" lang="de-AT" sz="1000" b="0" i="1"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sp>
        <p:nvSpPr>
          <p:cNvPr id="202" name="Abgerundetes Rechteck 423">
            <a:extLst>
              <a:ext uri="{FF2B5EF4-FFF2-40B4-BE49-F238E27FC236}">
                <a16:creationId xmlns:a16="http://schemas.microsoft.com/office/drawing/2014/main" id="{A84670EE-4D44-4DAD-5F4D-DA0E110EDADD}"/>
              </a:ext>
            </a:extLst>
          </p:cNvPr>
          <p:cNvSpPr/>
          <p:nvPr/>
        </p:nvSpPr>
        <p:spPr>
          <a:xfrm>
            <a:off x="8608836" y="477795"/>
            <a:ext cx="1901084" cy="5223814"/>
          </a:xfrm>
          <a:prstGeom prst="roundRect">
            <a:avLst/>
          </a:prstGeom>
          <a:solidFill>
            <a:schemeClr val="bg2"/>
          </a:solidFill>
          <a:ln w="12700" cap="flat" cmpd="sng" algn="ctr">
            <a:solidFill>
              <a:schemeClr val="bg2">
                <a:lumMod val="9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3" name="Sechseck 202">
            <a:extLst>
              <a:ext uri="{FF2B5EF4-FFF2-40B4-BE49-F238E27FC236}">
                <a16:creationId xmlns:a16="http://schemas.microsoft.com/office/drawing/2014/main" id="{F7B7B1EA-D700-C8BE-9B69-31C71E518749}"/>
              </a:ext>
            </a:extLst>
          </p:cNvPr>
          <p:cNvSpPr/>
          <p:nvPr/>
        </p:nvSpPr>
        <p:spPr>
          <a:xfrm>
            <a:off x="8870328" y="4747927"/>
            <a:ext cx="378150" cy="325992"/>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4" name="Flussdiagramm: Anzeige 9">
            <a:extLst>
              <a:ext uri="{FF2B5EF4-FFF2-40B4-BE49-F238E27FC236}">
                <a16:creationId xmlns:a16="http://schemas.microsoft.com/office/drawing/2014/main" id="{89F4D973-ED00-8C01-1475-7DD157C7A2EC}"/>
              </a:ext>
            </a:extLst>
          </p:cNvPr>
          <p:cNvSpPr/>
          <p:nvPr/>
        </p:nvSpPr>
        <p:spPr>
          <a:xfrm rot="5400000">
            <a:off x="8887278" y="3857773"/>
            <a:ext cx="344251" cy="34721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5" name="Ellipse 204">
            <a:extLst>
              <a:ext uri="{FF2B5EF4-FFF2-40B4-BE49-F238E27FC236}">
                <a16:creationId xmlns:a16="http://schemas.microsoft.com/office/drawing/2014/main" id="{8FE84E63-1649-14DE-53AB-679522C78207}"/>
              </a:ext>
            </a:extLst>
          </p:cNvPr>
          <p:cNvSpPr/>
          <p:nvPr/>
        </p:nvSpPr>
        <p:spPr>
          <a:xfrm>
            <a:off x="8903338" y="3382724"/>
            <a:ext cx="312130" cy="314836"/>
          </a:xfrm>
          <a:prstGeom prst="ellipse">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06" name="Gruppieren 205">
            <a:extLst>
              <a:ext uri="{FF2B5EF4-FFF2-40B4-BE49-F238E27FC236}">
                <a16:creationId xmlns:a16="http://schemas.microsoft.com/office/drawing/2014/main" id="{642AB9CA-8D4D-500C-813A-D91C42C14380}"/>
              </a:ext>
            </a:extLst>
          </p:cNvPr>
          <p:cNvGrpSpPr/>
          <p:nvPr/>
        </p:nvGrpSpPr>
        <p:grpSpPr>
          <a:xfrm>
            <a:off x="8893631" y="4365202"/>
            <a:ext cx="331544" cy="221029"/>
            <a:chOff x="5879976" y="1340768"/>
            <a:chExt cx="432048" cy="288032"/>
          </a:xfrm>
          <a:solidFill>
            <a:sysClr val="window" lastClr="FFFFFF">
              <a:lumMod val="95000"/>
            </a:sysClr>
          </a:solidFill>
        </p:grpSpPr>
        <p:sp>
          <p:nvSpPr>
            <p:cNvPr id="207" name="Rechteck 206">
              <a:extLst>
                <a:ext uri="{FF2B5EF4-FFF2-40B4-BE49-F238E27FC236}">
                  <a16:creationId xmlns:a16="http://schemas.microsoft.com/office/drawing/2014/main" id="{8910F4B5-180A-4049-D94A-6FAF720EE987}"/>
                </a:ext>
              </a:extLst>
            </p:cNvPr>
            <p:cNvSpPr/>
            <p:nvPr/>
          </p:nvSpPr>
          <p:spPr>
            <a:xfrm>
              <a:off x="5879976" y="1340768"/>
              <a:ext cx="432048"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8" name="Rechteck 207">
              <a:extLst>
                <a:ext uri="{FF2B5EF4-FFF2-40B4-BE49-F238E27FC236}">
                  <a16:creationId xmlns:a16="http://schemas.microsoft.com/office/drawing/2014/main" id="{5D10F68F-CA00-7458-2F1C-6BC327DC8A7C}"/>
                </a:ext>
              </a:extLst>
            </p:cNvPr>
            <p:cNvSpPr/>
            <p:nvPr/>
          </p:nvSpPr>
          <p:spPr>
            <a:xfrm>
              <a:off x="5951984" y="1453034"/>
              <a:ext cx="288032" cy="72008"/>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9" name="Rechteck 208">
              <a:extLst>
                <a:ext uri="{FF2B5EF4-FFF2-40B4-BE49-F238E27FC236}">
                  <a16:creationId xmlns:a16="http://schemas.microsoft.com/office/drawing/2014/main" id="{50BDF3CC-0B39-C5DF-F844-B7E186F5001C}"/>
                </a:ext>
              </a:extLst>
            </p:cNvPr>
            <p:cNvSpPr/>
            <p:nvPr/>
          </p:nvSpPr>
          <p:spPr>
            <a:xfrm>
              <a:off x="6010945" y="1570534"/>
              <a:ext cx="170110" cy="58266"/>
            </a:xfrm>
            <a:prstGeom prst="rect">
              <a:avLst/>
            </a:prstGeom>
            <a:grp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210" name="Flussdiagramm: Verzögerung 209">
            <a:extLst>
              <a:ext uri="{FF2B5EF4-FFF2-40B4-BE49-F238E27FC236}">
                <a16:creationId xmlns:a16="http://schemas.microsoft.com/office/drawing/2014/main" id="{32D71FD0-85AB-FF52-A84B-215334F662F2}"/>
              </a:ext>
            </a:extLst>
          </p:cNvPr>
          <p:cNvSpPr/>
          <p:nvPr/>
        </p:nvSpPr>
        <p:spPr>
          <a:xfrm>
            <a:off x="8900837" y="5235614"/>
            <a:ext cx="317133" cy="272714"/>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1" name="Textfeld 210">
            <a:extLst>
              <a:ext uri="{FF2B5EF4-FFF2-40B4-BE49-F238E27FC236}">
                <a16:creationId xmlns:a16="http://schemas.microsoft.com/office/drawing/2014/main" id="{57B7C806-22B1-194B-6123-4039228D1656}"/>
              </a:ext>
            </a:extLst>
          </p:cNvPr>
          <p:cNvSpPr txBox="1"/>
          <p:nvPr/>
        </p:nvSpPr>
        <p:spPr>
          <a:xfrm>
            <a:off x="9254230" y="3331088"/>
            <a:ext cx="5757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Quelle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Source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3" name="Textfeld 212">
            <a:extLst>
              <a:ext uri="{FF2B5EF4-FFF2-40B4-BE49-F238E27FC236}">
                <a16:creationId xmlns:a16="http://schemas.microsoft.com/office/drawing/2014/main" id="{16A0C58C-074D-0900-2D4C-533352D7A8D1}"/>
              </a:ext>
            </a:extLst>
          </p:cNvPr>
          <p:cNvSpPr txBox="1"/>
          <p:nvPr/>
        </p:nvSpPr>
        <p:spPr>
          <a:xfrm>
            <a:off x="9254230" y="3791460"/>
            <a:ext cx="7008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Storage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E9E0A189-8926-D8E3-0786-9E5C24EE7CB3}"/>
              </a:ext>
            </a:extLst>
          </p:cNvPr>
          <p:cNvSpPr txBox="1"/>
          <p:nvPr/>
        </p:nvSpPr>
        <p:spPr>
          <a:xfrm>
            <a:off x="9254230" y="4251832"/>
            <a:ext cx="5245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Senke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Sink</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26F6B7E6-8471-3F52-D0EF-12E4913DED48}"/>
              </a:ext>
            </a:extLst>
          </p:cNvPr>
          <p:cNvSpPr txBox="1"/>
          <p:nvPr/>
        </p:nvSpPr>
        <p:spPr>
          <a:xfrm>
            <a:off x="9254230" y="4712204"/>
            <a:ext cx="6495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Nutzung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Usage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0963CAEE-4887-2FE9-5ED5-51022B520F7A}"/>
              </a:ext>
            </a:extLst>
          </p:cNvPr>
          <p:cNvSpPr txBox="1"/>
          <p:nvPr/>
        </p:nvSpPr>
        <p:spPr>
          <a:xfrm>
            <a:off x="9254230" y="5172575"/>
            <a:ext cx="10310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Umwandlung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Transformation</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1" name="Gruppieren 220">
            <a:extLst>
              <a:ext uri="{FF2B5EF4-FFF2-40B4-BE49-F238E27FC236}">
                <a16:creationId xmlns:a16="http://schemas.microsoft.com/office/drawing/2014/main" id="{B07E02DC-F1D1-B48A-3E88-003F50924BC7}"/>
              </a:ext>
            </a:extLst>
          </p:cNvPr>
          <p:cNvGrpSpPr/>
          <p:nvPr/>
        </p:nvGrpSpPr>
        <p:grpSpPr>
          <a:xfrm>
            <a:off x="8817179" y="806271"/>
            <a:ext cx="1276686" cy="380387"/>
            <a:chOff x="804359" y="759914"/>
            <a:chExt cx="1276686" cy="380387"/>
          </a:xfrm>
        </p:grpSpPr>
        <p:cxnSp>
          <p:nvCxnSpPr>
            <p:cNvPr id="222" name="Gerade Verbindung mit Pfeil 221">
              <a:extLst>
                <a:ext uri="{FF2B5EF4-FFF2-40B4-BE49-F238E27FC236}">
                  <a16:creationId xmlns:a16="http://schemas.microsoft.com/office/drawing/2014/main" id="{3D8084AB-FE86-B743-861E-84C72A018150}"/>
                </a:ext>
              </a:extLst>
            </p:cNvPr>
            <p:cNvCxnSpPr/>
            <p:nvPr/>
          </p:nvCxnSpPr>
          <p:spPr>
            <a:xfrm>
              <a:off x="837020" y="783908"/>
              <a:ext cx="1244025" cy="0"/>
            </a:xfrm>
            <a:prstGeom prst="straightConnector1">
              <a:avLst/>
            </a:prstGeom>
            <a:noFill/>
            <a:ln w="28575" cap="flat" cmpd="sng" algn="ctr">
              <a:solidFill>
                <a:schemeClr val="accent3"/>
              </a:solidFill>
              <a:prstDash val="solid"/>
              <a:miter lim="800000"/>
              <a:tailEnd type="triangle"/>
            </a:ln>
            <a:effectLst/>
          </p:spPr>
        </p:cxnSp>
        <p:sp>
          <p:nvSpPr>
            <p:cNvPr id="223" name="Textfeld 222">
              <a:extLst>
                <a:ext uri="{FF2B5EF4-FFF2-40B4-BE49-F238E27FC236}">
                  <a16:creationId xmlns:a16="http://schemas.microsoft.com/office/drawing/2014/main" id="{CBD0207F-5069-7DCE-4B85-1D5BB1DB03DE}"/>
                </a:ext>
              </a:extLst>
            </p:cNvPr>
            <p:cNvSpPr txBox="1"/>
            <p:nvPr/>
          </p:nvSpPr>
          <p:spPr>
            <a:xfrm>
              <a:off x="822751" y="759914"/>
              <a:ext cx="7665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Netzstrom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4" name="Textfeld 223">
              <a:extLst>
                <a:ext uri="{FF2B5EF4-FFF2-40B4-BE49-F238E27FC236}">
                  <a16:creationId xmlns:a16="http://schemas.microsoft.com/office/drawing/2014/main" id="{09BFD854-B6B6-FB42-620A-A889A793DAF0}"/>
                </a:ext>
              </a:extLst>
            </p:cNvPr>
            <p:cNvSpPr txBox="1"/>
            <p:nvPr/>
          </p:nvSpPr>
          <p:spPr>
            <a:xfrm>
              <a:off x="804359" y="894080"/>
              <a:ext cx="44755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 Grid</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5" name="Gruppieren 224">
            <a:extLst>
              <a:ext uri="{FF2B5EF4-FFF2-40B4-BE49-F238E27FC236}">
                <a16:creationId xmlns:a16="http://schemas.microsoft.com/office/drawing/2014/main" id="{8942B5CB-7353-148A-8D7B-7B4E52F11B54}"/>
              </a:ext>
            </a:extLst>
          </p:cNvPr>
          <p:cNvGrpSpPr/>
          <p:nvPr/>
        </p:nvGrpSpPr>
        <p:grpSpPr>
          <a:xfrm>
            <a:off x="8868968" y="2676343"/>
            <a:ext cx="1244025" cy="246221"/>
            <a:chOff x="783683" y="903567"/>
            <a:chExt cx="1244025" cy="246221"/>
          </a:xfrm>
        </p:grpSpPr>
        <p:cxnSp>
          <p:nvCxnSpPr>
            <p:cNvPr id="226" name="Gerade Verbindung mit Pfeil 225">
              <a:extLst>
                <a:ext uri="{FF2B5EF4-FFF2-40B4-BE49-F238E27FC236}">
                  <a16:creationId xmlns:a16="http://schemas.microsoft.com/office/drawing/2014/main" id="{AFF94AC2-6690-C0C9-8424-707ECD443CAA}"/>
                </a:ext>
              </a:extLst>
            </p:cNvPr>
            <p:cNvCxnSpPr/>
            <p:nvPr/>
          </p:nvCxnSpPr>
          <p:spPr>
            <a:xfrm>
              <a:off x="783683" y="1118083"/>
              <a:ext cx="1244025" cy="0"/>
            </a:xfrm>
            <a:prstGeom prst="straightConnector1">
              <a:avLst/>
            </a:prstGeom>
            <a:noFill/>
            <a:ln w="28575" cap="flat" cmpd="sng" algn="ctr">
              <a:solidFill>
                <a:srgbClr val="FF0000"/>
              </a:solidFill>
              <a:prstDash val="solid"/>
              <a:miter lim="800000"/>
              <a:tailEnd type="triangle"/>
            </a:ln>
            <a:effectLst/>
          </p:spPr>
        </p:cxnSp>
        <p:sp>
          <p:nvSpPr>
            <p:cNvPr id="227" name="Textfeld 226">
              <a:extLst>
                <a:ext uri="{FF2B5EF4-FFF2-40B4-BE49-F238E27FC236}">
                  <a16:creationId xmlns:a16="http://schemas.microsoft.com/office/drawing/2014/main" id="{531E0F55-B2CC-F947-58E2-F9512765AF1C}"/>
                </a:ext>
              </a:extLst>
            </p:cNvPr>
            <p:cNvSpPr txBox="1"/>
            <p:nvPr/>
          </p:nvSpPr>
          <p:spPr>
            <a:xfrm>
              <a:off x="804614" y="903567"/>
              <a:ext cx="6078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err="1">
                  <a:ln>
                    <a:noFill/>
                  </a:ln>
                  <a:solidFill>
                    <a:prstClr val="black"/>
                  </a:solidFill>
                  <a:effectLst/>
                  <a:uLnTx/>
                  <a:uFillTx/>
                  <a:latin typeface="Aptos" panose="020B0004020202020204" pitchFamily="34" charset="0"/>
                  <a:ea typeface="+mn-ea"/>
                  <a:cs typeface="+mn-cs"/>
                </a:rPr>
                <a:t>Wärme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8" name="Textfeld 227">
              <a:extLst>
                <a:ext uri="{FF2B5EF4-FFF2-40B4-BE49-F238E27FC236}">
                  <a16:creationId xmlns:a16="http://schemas.microsoft.com/office/drawing/2014/main" id="{F7047D87-9E39-25C3-F512-24EDFF4367C8}"/>
                </a:ext>
              </a:extLst>
            </p:cNvPr>
            <p:cNvSpPr txBox="1"/>
            <p:nvPr/>
          </p:nvSpPr>
          <p:spPr>
            <a:xfrm>
              <a:off x="1378008" y="903567"/>
              <a:ext cx="4667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Heat</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32" name="Gruppieren 231">
            <a:extLst>
              <a:ext uri="{FF2B5EF4-FFF2-40B4-BE49-F238E27FC236}">
                <a16:creationId xmlns:a16="http://schemas.microsoft.com/office/drawing/2014/main" id="{00F73CA7-87FA-9056-863C-659EA3EDD353}"/>
              </a:ext>
            </a:extLst>
          </p:cNvPr>
          <p:cNvGrpSpPr/>
          <p:nvPr/>
        </p:nvGrpSpPr>
        <p:grpSpPr>
          <a:xfrm>
            <a:off x="6851133" y="5184842"/>
            <a:ext cx="432048" cy="288032"/>
            <a:chOff x="8953757" y="392365"/>
            <a:chExt cx="432048" cy="288032"/>
          </a:xfrm>
        </p:grpSpPr>
        <p:sp>
          <p:nvSpPr>
            <p:cNvPr id="233" name="Rechteck 232">
              <a:extLst>
                <a:ext uri="{FF2B5EF4-FFF2-40B4-BE49-F238E27FC236}">
                  <a16:creationId xmlns:a16="http://schemas.microsoft.com/office/drawing/2014/main" id="{D3B47D02-25D3-DC91-74B0-F3AD805D1C85}"/>
                </a:ext>
              </a:extLst>
            </p:cNvPr>
            <p:cNvSpPr/>
            <p:nvPr/>
          </p:nvSpPr>
          <p:spPr>
            <a:xfrm>
              <a:off x="8953757" y="392365"/>
              <a:ext cx="432048"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4" name="Rechteck 233">
              <a:extLst>
                <a:ext uri="{FF2B5EF4-FFF2-40B4-BE49-F238E27FC236}">
                  <a16:creationId xmlns:a16="http://schemas.microsoft.com/office/drawing/2014/main" id="{A2F33B4B-B3E3-46AD-9F58-714EF9B1BF0B}"/>
                </a:ext>
              </a:extLst>
            </p:cNvPr>
            <p:cNvSpPr/>
            <p:nvPr/>
          </p:nvSpPr>
          <p:spPr>
            <a:xfrm>
              <a:off x="9025765" y="504631"/>
              <a:ext cx="288032" cy="72008"/>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35" name="Rechteck 234">
              <a:extLst>
                <a:ext uri="{FF2B5EF4-FFF2-40B4-BE49-F238E27FC236}">
                  <a16:creationId xmlns:a16="http://schemas.microsoft.com/office/drawing/2014/main" id="{8DCF881C-6C9A-1971-895F-0B314138FEB8}"/>
                </a:ext>
              </a:extLst>
            </p:cNvPr>
            <p:cNvSpPr/>
            <p:nvPr/>
          </p:nvSpPr>
          <p:spPr>
            <a:xfrm>
              <a:off x="9084726" y="622131"/>
              <a:ext cx="170110" cy="5826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236" name="Gekrümmter Verbinder 156">
            <a:extLst>
              <a:ext uri="{FF2B5EF4-FFF2-40B4-BE49-F238E27FC236}">
                <a16:creationId xmlns:a16="http://schemas.microsoft.com/office/drawing/2014/main" id="{A4E40C09-760A-51D2-272A-F77BCA0E37E1}"/>
              </a:ext>
            </a:extLst>
          </p:cNvPr>
          <p:cNvCxnSpPr>
            <a:stCxn id="191" idx="2"/>
            <a:endCxn id="237" idx="1"/>
          </p:cNvCxnSpPr>
          <p:nvPr/>
        </p:nvCxnSpPr>
        <p:spPr>
          <a:xfrm rot="10800000" flipV="1">
            <a:off x="4768878" y="1147265"/>
            <a:ext cx="963192" cy="538815"/>
          </a:xfrm>
          <a:prstGeom prst="curvedConnector4">
            <a:avLst>
              <a:gd name="adj1" fmla="val 34567"/>
              <a:gd name="adj2" fmla="val 57574"/>
            </a:avLst>
          </a:prstGeom>
          <a:noFill/>
          <a:ln w="28575" cap="flat" cmpd="sng" algn="ctr">
            <a:solidFill>
              <a:schemeClr val="accent6">
                <a:lumMod val="60000"/>
                <a:lumOff val="40000"/>
              </a:schemeClr>
            </a:solidFill>
            <a:prstDash val="solid"/>
            <a:miter lim="800000"/>
            <a:tailEnd type="triangle"/>
          </a:ln>
          <a:effectLst/>
        </p:spPr>
      </p:cxnSp>
      <p:sp>
        <p:nvSpPr>
          <p:cNvPr id="237" name="Abgerundetes Rechteck 162">
            <a:extLst>
              <a:ext uri="{FF2B5EF4-FFF2-40B4-BE49-F238E27FC236}">
                <a16:creationId xmlns:a16="http://schemas.microsoft.com/office/drawing/2014/main" id="{115B1EA5-6E66-F3FC-AD99-010758FACA0A}"/>
              </a:ext>
            </a:extLst>
          </p:cNvPr>
          <p:cNvSpPr/>
          <p:nvPr/>
        </p:nvSpPr>
        <p:spPr>
          <a:xfrm rot="5400000">
            <a:off x="4471578" y="767382"/>
            <a:ext cx="594601" cy="2431999"/>
          </a:xfrm>
          <a:prstGeom prst="roundRect">
            <a:avLst/>
          </a:prstGeom>
          <a:solidFill>
            <a:schemeClr val="bg2"/>
          </a:solidFill>
          <a:ln w="28575" cap="flat" cmpd="sng" algn="ctr">
            <a:solidFill>
              <a:schemeClr val="bg2">
                <a:lumMod val="75000"/>
              </a:schemeClr>
            </a:solidFill>
            <a:prstDash val="dash"/>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Bilanzierung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rPr>
              <a:t>Balancing</a:t>
            </a:r>
            <a:endParaRPr kumimoji="0" lang="de-AT" sz="1400" b="0" i="1" u="none" strike="noStrike" kern="0" cap="none" spc="0" normalizeH="0" baseline="0" noProof="0">
              <a:ln>
                <a:noFill/>
              </a:ln>
              <a:solidFill>
                <a:srgbClr val="E6EFF3">
                  <a:lumMod val="50000"/>
                </a:srgbClr>
              </a:solidFill>
              <a:effectLst/>
              <a:uLnTx/>
              <a:uFillTx/>
              <a:latin typeface="Aptos" panose="020B0004020202020204" pitchFamily="34" charset="0"/>
              <a:ea typeface="+mn-ea"/>
              <a:cs typeface="+mn-cs"/>
            </a:endParaRPr>
          </a:p>
        </p:txBody>
      </p:sp>
      <p:cxnSp>
        <p:nvCxnSpPr>
          <p:cNvPr id="238" name="Gekrümmter Verbinder 164">
            <a:extLst>
              <a:ext uri="{FF2B5EF4-FFF2-40B4-BE49-F238E27FC236}">
                <a16:creationId xmlns:a16="http://schemas.microsoft.com/office/drawing/2014/main" id="{396AAB1B-0345-B695-D7E5-9A6CF5276AB3}"/>
              </a:ext>
            </a:extLst>
          </p:cNvPr>
          <p:cNvCxnSpPr>
            <a:stCxn id="187" idx="5"/>
            <a:endCxn id="237" idx="1"/>
          </p:cNvCxnSpPr>
          <p:nvPr/>
        </p:nvCxnSpPr>
        <p:spPr>
          <a:xfrm rot="16200000" flipH="1">
            <a:off x="3991866" y="909068"/>
            <a:ext cx="377279" cy="1176745"/>
          </a:xfrm>
          <a:prstGeom prst="curvedConnector5">
            <a:avLst>
              <a:gd name="adj1" fmla="val 60592"/>
              <a:gd name="adj2" fmla="val 40952"/>
              <a:gd name="adj3" fmla="val 39408"/>
            </a:avLst>
          </a:prstGeom>
          <a:noFill/>
          <a:ln w="28575" cap="flat" cmpd="sng" algn="ctr">
            <a:solidFill>
              <a:schemeClr val="accent3"/>
            </a:solidFill>
            <a:prstDash val="solid"/>
            <a:miter lim="800000"/>
            <a:tailEnd type="triangle"/>
          </a:ln>
          <a:effectLst/>
        </p:spPr>
      </p:cxnSp>
      <p:cxnSp>
        <p:nvCxnSpPr>
          <p:cNvPr id="239" name="Gekrümmter Verbinder 167">
            <a:extLst>
              <a:ext uri="{FF2B5EF4-FFF2-40B4-BE49-F238E27FC236}">
                <a16:creationId xmlns:a16="http://schemas.microsoft.com/office/drawing/2014/main" id="{9AA245A4-F57B-7632-8EE9-6D7279448F15}"/>
              </a:ext>
            </a:extLst>
          </p:cNvPr>
          <p:cNvCxnSpPr>
            <a:stCxn id="237" idx="1"/>
            <a:endCxn id="187" idx="6"/>
          </p:cNvCxnSpPr>
          <p:nvPr/>
        </p:nvCxnSpPr>
        <p:spPr>
          <a:xfrm rot="16200000" flipV="1">
            <a:off x="3932213" y="849416"/>
            <a:ext cx="580948" cy="1092382"/>
          </a:xfrm>
          <a:prstGeom prst="curvedConnector4">
            <a:avLst>
              <a:gd name="adj1" fmla="val 39349"/>
              <a:gd name="adj2" fmla="val 63608"/>
            </a:avLst>
          </a:prstGeom>
          <a:noFill/>
          <a:ln w="28575" cap="flat" cmpd="sng" algn="ctr">
            <a:solidFill>
              <a:schemeClr val="accent2">
                <a:lumMod val="60000"/>
                <a:lumOff val="40000"/>
              </a:schemeClr>
            </a:solidFill>
            <a:prstDash val="solid"/>
            <a:miter lim="800000"/>
            <a:tailEnd type="triangle"/>
          </a:ln>
          <a:effectLst/>
        </p:spPr>
      </p:cxnSp>
      <p:grpSp>
        <p:nvGrpSpPr>
          <p:cNvPr id="247" name="Gruppieren 246">
            <a:extLst>
              <a:ext uri="{FF2B5EF4-FFF2-40B4-BE49-F238E27FC236}">
                <a16:creationId xmlns:a16="http://schemas.microsoft.com/office/drawing/2014/main" id="{4E7E1785-3C38-6A8B-B01D-DFD4FE823D98}"/>
              </a:ext>
            </a:extLst>
          </p:cNvPr>
          <p:cNvGrpSpPr/>
          <p:nvPr/>
        </p:nvGrpSpPr>
        <p:grpSpPr>
          <a:xfrm>
            <a:off x="7043594" y="3382298"/>
            <a:ext cx="1062456" cy="1244277"/>
            <a:chOff x="3742312" y="2104168"/>
            <a:chExt cx="1062456" cy="1244277"/>
          </a:xfrm>
        </p:grpSpPr>
        <p:grpSp>
          <p:nvGrpSpPr>
            <p:cNvPr id="248" name="Gruppieren 247">
              <a:extLst>
                <a:ext uri="{FF2B5EF4-FFF2-40B4-BE49-F238E27FC236}">
                  <a16:creationId xmlns:a16="http://schemas.microsoft.com/office/drawing/2014/main" id="{DD272592-AC86-F77B-AE0F-FB740B1B51CB}"/>
                </a:ext>
              </a:extLst>
            </p:cNvPr>
            <p:cNvGrpSpPr/>
            <p:nvPr/>
          </p:nvGrpSpPr>
          <p:grpSpPr>
            <a:xfrm>
              <a:off x="3742312" y="2104168"/>
              <a:ext cx="1025314" cy="883891"/>
              <a:chOff x="2451143" y="538602"/>
              <a:chExt cx="1297164" cy="1118244"/>
            </a:xfrm>
          </p:grpSpPr>
          <p:sp>
            <p:nvSpPr>
              <p:cNvPr id="251" name="Sechseck 250">
                <a:extLst>
                  <a:ext uri="{FF2B5EF4-FFF2-40B4-BE49-F238E27FC236}">
                    <a16:creationId xmlns:a16="http://schemas.microsoft.com/office/drawing/2014/main" id="{EBD18348-2C67-2410-FF5E-DC0FAC369ED6}"/>
                  </a:ext>
                </a:extLst>
              </p:cNvPr>
              <p:cNvSpPr/>
              <p:nvPr/>
            </p:nvSpPr>
            <p:spPr>
              <a:xfrm>
                <a:off x="2451143" y="538602"/>
                <a:ext cx="1297164" cy="1118244"/>
              </a:xfrm>
              <a:prstGeom prst="hexagon">
                <a:avLst>
                  <a:gd name="adj" fmla="val 30979"/>
                  <a:gd name="vf" fmla="val 115470"/>
                </a:avLst>
              </a:prstGeom>
              <a:solidFill>
                <a:schemeClr val="accent3">
                  <a:lumMod val="20000"/>
                  <a:lumOff val="80000"/>
                </a:schemeClr>
              </a:solidFill>
              <a:ln w="12700" cap="flat" cmpd="sng" algn="ctr">
                <a:solidFill>
                  <a:schemeClr val="accent3">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2" name="Gruppieren 251" descr="{&quot;Key&quot;:&quot;POWER_USER_SHAPE_ICON&quot;,&quot;Value&quot;:&quot;POWER_USER_SHAPE_ICON_STYLE_2&quot;}">
                <a:extLst>
                  <a:ext uri="{FF2B5EF4-FFF2-40B4-BE49-F238E27FC236}">
                    <a16:creationId xmlns:a16="http://schemas.microsoft.com/office/drawing/2014/main" id="{FEB377D0-5B82-86B7-F190-39A2FF8A4B39}"/>
                  </a:ext>
                </a:extLst>
              </p:cNvPr>
              <p:cNvGrpSpPr>
                <a:grpSpLocks noChangeAspect="1"/>
              </p:cNvGrpSpPr>
              <p:nvPr/>
            </p:nvGrpSpPr>
            <p:grpSpPr>
              <a:xfrm>
                <a:off x="2579006" y="745618"/>
                <a:ext cx="472397" cy="472397"/>
                <a:chOff x="-151229" y="3030538"/>
                <a:chExt cx="762000" cy="762000"/>
              </a:xfrm>
            </p:grpSpPr>
            <p:sp>
              <p:nvSpPr>
                <p:cNvPr id="262" name="POWER_USER_SHAPE_ICON_STYLE_2">
                  <a:extLst>
                    <a:ext uri="{FF2B5EF4-FFF2-40B4-BE49-F238E27FC236}">
                      <a16:creationId xmlns:a16="http://schemas.microsoft.com/office/drawing/2014/main" id="{1A0F78B1-DD4E-DCB8-9288-8C179B311615}"/>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63" name="Gruppieren 262">
                  <a:extLst>
                    <a:ext uri="{FF2B5EF4-FFF2-40B4-BE49-F238E27FC236}">
                      <a16:creationId xmlns:a16="http://schemas.microsoft.com/office/drawing/2014/main" id="{9ECB37AC-5141-E45A-2961-EDA67A68B9A8}"/>
                    </a:ext>
                  </a:extLst>
                </p:cNvPr>
                <p:cNvGrpSpPr>
                  <a:grpSpLocks noChangeAspect="1"/>
                </p:cNvGrpSpPr>
                <p:nvPr/>
              </p:nvGrpSpPr>
              <p:grpSpPr>
                <a:xfrm>
                  <a:off x="1" y="3157538"/>
                  <a:ext cx="459541" cy="508000"/>
                  <a:chOff x="0" y="3157538"/>
                  <a:chExt cx="491134" cy="542925"/>
                </a:xfrm>
              </p:grpSpPr>
              <p:sp>
                <p:nvSpPr>
                  <p:cNvPr id="264" name="Crowdsourcing2">
                    <a:extLst>
                      <a:ext uri="{FF2B5EF4-FFF2-40B4-BE49-F238E27FC236}">
                        <a16:creationId xmlns:a16="http://schemas.microsoft.com/office/drawing/2014/main" id="{32EDE4F2-DACB-7A5C-3453-195992F0D234}"/>
                      </a:ext>
                    </a:extLst>
                  </p:cNvPr>
                  <p:cNvSpPr>
                    <a:spLocks/>
                  </p:cNvSpPr>
                  <p:nvPr>
                    <p:custDataLst>
                      <p:tags r:id="rId13"/>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5" name="Crowdsourcing2">
                    <a:extLst>
                      <a:ext uri="{FF2B5EF4-FFF2-40B4-BE49-F238E27FC236}">
                        <a16:creationId xmlns:a16="http://schemas.microsoft.com/office/drawing/2014/main" id="{D51653A4-7358-CA3B-B8EA-33C5CF8693DC}"/>
                      </a:ext>
                    </a:extLst>
                  </p:cNvPr>
                  <p:cNvSpPr>
                    <a:spLocks/>
                  </p:cNvSpPr>
                  <p:nvPr>
                    <p:custDataLst>
                      <p:tags r:id="rId14"/>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6" name="Crowdsourcing2">
                    <a:extLst>
                      <a:ext uri="{FF2B5EF4-FFF2-40B4-BE49-F238E27FC236}">
                        <a16:creationId xmlns:a16="http://schemas.microsoft.com/office/drawing/2014/main" id="{73ACC9D3-34AA-E527-5F0F-9EED901D7F88}"/>
                      </a:ext>
                    </a:extLst>
                  </p:cNvPr>
                  <p:cNvSpPr>
                    <a:spLocks/>
                  </p:cNvSpPr>
                  <p:nvPr>
                    <p:custDataLst>
                      <p:tags r:id="rId15"/>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7" name="Crowdsourcing2">
                    <a:extLst>
                      <a:ext uri="{FF2B5EF4-FFF2-40B4-BE49-F238E27FC236}">
                        <a16:creationId xmlns:a16="http://schemas.microsoft.com/office/drawing/2014/main" id="{81202ED9-DC14-E8CB-067C-BBC7AE6AB780}"/>
                      </a:ext>
                    </a:extLst>
                  </p:cNvPr>
                  <p:cNvSpPr>
                    <a:spLocks/>
                  </p:cNvSpPr>
                  <p:nvPr>
                    <p:custDataLst>
                      <p:tags r:id="rId16"/>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8" name="Crowdsourcing2">
                    <a:extLst>
                      <a:ext uri="{FF2B5EF4-FFF2-40B4-BE49-F238E27FC236}">
                        <a16:creationId xmlns:a16="http://schemas.microsoft.com/office/drawing/2014/main" id="{C2DFAB2C-09BD-E82E-C7BC-134EACD43E07}"/>
                      </a:ext>
                    </a:extLst>
                  </p:cNvPr>
                  <p:cNvSpPr>
                    <a:spLocks/>
                  </p:cNvSpPr>
                  <p:nvPr>
                    <p:custDataLst>
                      <p:tags r:id="rId17"/>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9" name="Crowdsourcing2">
                    <a:extLst>
                      <a:ext uri="{FF2B5EF4-FFF2-40B4-BE49-F238E27FC236}">
                        <a16:creationId xmlns:a16="http://schemas.microsoft.com/office/drawing/2014/main" id="{22F00D56-157C-01A5-D100-6114D38C3EF4}"/>
                      </a:ext>
                    </a:extLst>
                  </p:cNvPr>
                  <p:cNvSpPr>
                    <a:spLocks/>
                  </p:cNvSpPr>
                  <p:nvPr>
                    <p:custDataLst>
                      <p:tags r:id="rId18"/>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0" name="Crowdsourcing2">
                    <a:extLst>
                      <a:ext uri="{FF2B5EF4-FFF2-40B4-BE49-F238E27FC236}">
                        <a16:creationId xmlns:a16="http://schemas.microsoft.com/office/drawing/2014/main" id="{D96479E4-33BF-731C-61B1-445D74187B58}"/>
                      </a:ext>
                    </a:extLst>
                  </p:cNvPr>
                  <p:cNvSpPr>
                    <a:spLocks/>
                  </p:cNvSpPr>
                  <p:nvPr>
                    <p:custDataLst>
                      <p:tags r:id="rId19"/>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1" name="Crowdsourcing2">
                    <a:extLst>
                      <a:ext uri="{FF2B5EF4-FFF2-40B4-BE49-F238E27FC236}">
                        <a16:creationId xmlns:a16="http://schemas.microsoft.com/office/drawing/2014/main" id="{E8D47849-227B-4666-4D02-1524AAD79517}"/>
                      </a:ext>
                    </a:extLst>
                  </p:cNvPr>
                  <p:cNvSpPr>
                    <a:spLocks/>
                  </p:cNvSpPr>
                  <p:nvPr>
                    <p:custDataLst>
                      <p:tags r:id="rId20"/>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3" name="Gruppieren 252" descr="{&quot;Key&quot;:&quot;POWER_USER_SHAPE_ICON&quot;,&quot;Value&quot;:&quot;POWER_USER_SHAPE_ICON_STYLE_2&quot;}">
                <a:extLst>
                  <a:ext uri="{FF2B5EF4-FFF2-40B4-BE49-F238E27FC236}">
                    <a16:creationId xmlns:a16="http://schemas.microsoft.com/office/drawing/2014/main" id="{B21AD2C2-0D78-69BB-D6C3-A0771F272120}"/>
                  </a:ext>
                </a:extLst>
              </p:cNvPr>
              <p:cNvGrpSpPr>
                <a:grpSpLocks noChangeAspect="1"/>
              </p:cNvGrpSpPr>
              <p:nvPr/>
            </p:nvGrpSpPr>
            <p:grpSpPr>
              <a:xfrm>
                <a:off x="2876978" y="1126671"/>
                <a:ext cx="530175" cy="530175"/>
                <a:chOff x="-218067" y="3030540"/>
                <a:chExt cx="762000" cy="762000"/>
              </a:xfrm>
            </p:grpSpPr>
            <p:sp>
              <p:nvSpPr>
                <p:cNvPr id="257" name="POWER_USER_SHAPE_ICON_STYLE_2">
                  <a:extLst>
                    <a:ext uri="{FF2B5EF4-FFF2-40B4-BE49-F238E27FC236}">
                      <a16:creationId xmlns:a16="http://schemas.microsoft.com/office/drawing/2014/main" id="{32832967-AB5F-F7C4-B55D-C65ADBAD7DAA}"/>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58" name="Gruppieren 257">
                  <a:extLst>
                    <a:ext uri="{FF2B5EF4-FFF2-40B4-BE49-F238E27FC236}">
                      <a16:creationId xmlns:a16="http://schemas.microsoft.com/office/drawing/2014/main" id="{4F6A5267-A631-573A-01B6-3240F7CB519E}"/>
                    </a:ext>
                  </a:extLst>
                </p:cNvPr>
                <p:cNvGrpSpPr>
                  <a:grpSpLocks noChangeAspect="1"/>
                </p:cNvGrpSpPr>
                <p:nvPr/>
              </p:nvGrpSpPr>
              <p:grpSpPr>
                <a:xfrm>
                  <a:off x="1" y="3157538"/>
                  <a:ext cx="325860" cy="508000"/>
                  <a:chOff x="0" y="3157538"/>
                  <a:chExt cx="348263" cy="542925"/>
                </a:xfrm>
              </p:grpSpPr>
              <p:sp>
                <p:nvSpPr>
                  <p:cNvPr id="259" name="Freeform 10">
                    <a:extLst>
                      <a:ext uri="{FF2B5EF4-FFF2-40B4-BE49-F238E27FC236}">
                        <a16:creationId xmlns:a16="http://schemas.microsoft.com/office/drawing/2014/main" id="{16A75EC1-8AF4-A721-FDE4-4B86895B8C64}"/>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0" name="Freeform 933">
                    <a:extLst>
                      <a:ext uri="{FF2B5EF4-FFF2-40B4-BE49-F238E27FC236}">
                        <a16:creationId xmlns:a16="http://schemas.microsoft.com/office/drawing/2014/main" id="{DC333F6C-97D3-FD91-8643-BE9A178D2E8E}"/>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1" name="Freeform 934">
                    <a:extLst>
                      <a:ext uri="{FF2B5EF4-FFF2-40B4-BE49-F238E27FC236}">
                        <a16:creationId xmlns:a16="http://schemas.microsoft.com/office/drawing/2014/main" id="{1FB83222-59F2-F075-029E-1556F35F8366}"/>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254" name="Gruppieren 253">
                <a:extLst>
                  <a:ext uri="{FF2B5EF4-FFF2-40B4-BE49-F238E27FC236}">
                    <a16:creationId xmlns:a16="http://schemas.microsoft.com/office/drawing/2014/main" id="{4E121B05-AD31-6AA9-61BC-5BA37D306FBF}"/>
                  </a:ext>
                </a:extLst>
              </p:cNvPr>
              <p:cNvGrpSpPr/>
              <p:nvPr/>
            </p:nvGrpSpPr>
            <p:grpSpPr>
              <a:xfrm>
                <a:off x="3045869" y="622757"/>
                <a:ext cx="522635" cy="522635"/>
                <a:chOff x="-19101" y="2381281"/>
                <a:chExt cx="699820" cy="699820"/>
              </a:xfrm>
            </p:grpSpPr>
            <p:sp>
              <p:nvSpPr>
                <p:cNvPr id="255" name="Ellipse 254">
                  <a:extLst>
                    <a:ext uri="{FF2B5EF4-FFF2-40B4-BE49-F238E27FC236}">
                      <a16:creationId xmlns:a16="http://schemas.microsoft.com/office/drawing/2014/main" id="{857E9489-8805-18C0-5744-C9A4A5AD952D}"/>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56" name="Plug" descr="{&quot;Key&quot;:&quot;POWER_USER_SHAPE_ICON&quot;,&quot;Value&quot;:&quot;POWER_USER_SHAPE_ICON_STYLE_1&quot;}">
                  <a:extLst>
                    <a:ext uri="{FF2B5EF4-FFF2-40B4-BE49-F238E27FC236}">
                      <a16:creationId xmlns:a16="http://schemas.microsoft.com/office/drawing/2014/main" id="{2186695C-C0B4-59A9-B0DC-E097BCC2D67C}"/>
                    </a:ext>
                  </a:extLst>
                </p:cNvPr>
                <p:cNvSpPr>
                  <a:spLocks noChangeAspect="1" noEditPoints="1"/>
                </p:cNvSpPr>
                <p:nvPr>
                  <p:custDataLst>
                    <p:tags r:id="rId12"/>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49" name="Textfeld 248">
              <a:extLst>
                <a:ext uri="{FF2B5EF4-FFF2-40B4-BE49-F238E27FC236}">
                  <a16:creationId xmlns:a16="http://schemas.microsoft.com/office/drawing/2014/main" id="{EE9546CE-1356-16D0-DC72-6EFCD035271C}"/>
                </a:ext>
              </a:extLst>
            </p:cNvPr>
            <p:cNvSpPr txBox="1"/>
            <p:nvPr/>
          </p:nvSpPr>
          <p:spPr>
            <a:xfrm>
              <a:off x="3895545" y="2942731"/>
              <a:ext cx="90922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05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0" name="Textfeld 249">
              <a:extLst>
                <a:ext uri="{FF2B5EF4-FFF2-40B4-BE49-F238E27FC236}">
                  <a16:creationId xmlns:a16="http://schemas.microsoft.com/office/drawing/2014/main" id="{3D00E331-17FA-2FED-C865-F8ADD5606B8E}"/>
                </a:ext>
              </a:extLst>
            </p:cNvPr>
            <p:cNvSpPr txBox="1"/>
            <p:nvPr/>
          </p:nvSpPr>
          <p:spPr>
            <a:xfrm>
              <a:off x="3930265" y="3094529"/>
              <a:ext cx="808235"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05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4" name="Gruppieren 273">
            <a:extLst>
              <a:ext uri="{FF2B5EF4-FFF2-40B4-BE49-F238E27FC236}">
                <a16:creationId xmlns:a16="http://schemas.microsoft.com/office/drawing/2014/main" id="{673AE88E-FD8D-CC88-1109-C0EBBF92ADA1}"/>
              </a:ext>
            </a:extLst>
          </p:cNvPr>
          <p:cNvGrpSpPr/>
          <p:nvPr/>
        </p:nvGrpSpPr>
        <p:grpSpPr>
          <a:xfrm>
            <a:off x="6781332" y="4030066"/>
            <a:ext cx="396848" cy="342110"/>
            <a:chOff x="6665604" y="3012019"/>
            <a:chExt cx="396848" cy="342110"/>
          </a:xfrm>
        </p:grpSpPr>
        <p:sp>
          <p:nvSpPr>
            <p:cNvPr id="275" name="Sechseck 274">
              <a:extLst>
                <a:ext uri="{FF2B5EF4-FFF2-40B4-BE49-F238E27FC236}">
                  <a16:creationId xmlns:a16="http://schemas.microsoft.com/office/drawing/2014/main" id="{F53AA5D8-10D1-1867-7E1B-44D86D41C488}"/>
                </a:ext>
              </a:extLst>
            </p:cNvPr>
            <p:cNvSpPr/>
            <p:nvPr/>
          </p:nvSpPr>
          <p:spPr>
            <a:xfrm>
              <a:off x="6665604" y="3012019"/>
              <a:ext cx="396848" cy="342110"/>
            </a:xfrm>
            <a:prstGeom prst="hexagon">
              <a:avLst>
                <a:gd name="adj" fmla="val 30979"/>
                <a:gd name="vf" fmla="val 115470"/>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6" name="Gruppieren 275">
              <a:extLst>
                <a:ext uri="{FF2B5EF4-FFF2-40B4-BE49-F238E27FC236}">
                  <a16:creationId xmlns:a16="http://schemas.microsoft.com/office/drawing/2014/main" id="{0B652E27-9A0C-A0AC-CA51-124FCC330108}"/>
                </a:ext>
              </a:extLst>
            </p:cNvPr>
            <p:cNvGrpSpPr/>
            <p:nvPr/>
          </p:nvGrpSpPr>
          <p:grpSpPr>
            <a:xfrm>
              <a:off x="6729341" y="3046664"/>
              <a:ext cx="269373" cy="269373"/>
              <a:chOff x="5636464" y="2732514"/>
              <a:chExt cx="398920" cy="398920"/>
            </a:xfrm>
          </p:grpSpPr>
          <p:sp>
            <p:nvSpPr>
              <p:cNvPr id="277" name="POWER_USER_SHAPE_ICON_STYLE_2">
                <a:extLst>
                  <a:ext uri="{FF2B5EF4-FFF2-40B4-BE49-F238E27FC236}">
                    <a16:creationId xmlns:a16="http://schemas.microsoft.com/office/drawing/2014/main" id="{7988A48D-C2ED-63B0-B55C-AA821B0DB502}"/>
                  </a:ext>
                </a:extLst>
              </p:cNvPr>
              <p:cNvSpPr/>
              <p:nvPr/>
            </p:nvSpPr>
            <p:spPr>
              <a:xfrm>
                <a:off x="5636464" y="2732514"/>
                <a:ext cx="398920" cy="398920"/>
              </a:xfrm>
              <a:prstGeom prst="ellipse">
                <a:avLst/>
              </a:prstGeom>
              <a:solidFill>
                <a:srgbClr val="FF99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78" name="Gruppieren 277">
                <a:extLst>
                  <a:ext uri="{FF2B5EF4-FFF2-40B4-BE49-F238E27FC236}">
                    <a16:creationId xmlns:a16="http://schemas.microsoft.com/office/drawing/2014/main" id="{59418541-CD55-1821-9CD5-A2EFA6941929}"/>
                  </a:ext>
                </a:extLst>
              </p:cNvPr>
              <p:cNvGrpSpPr>
                <a:grpSpLocks noChangeAspect="1"/>
              </p:cNvGrpSpPr>
              <p:nvPr/>
            </p:nvGrpSpPr>
            <p:grpSpPr>
              <a:xfrm>
                <a:off x="5702951" y="2825222"/>
                <a:ext cx="265947" cy="213504"/>
                <a:chOff x="0" y="3157538"/>
                <a:chExt cx="676283" cy="542925"/>
              </a:xfrm>
            </p:grpSpPr>
            <p:sp>
              <p:nvSpPr>
                <p:cNvPr id="279" name="Freeform 284">
                  <a:extLst>
                    <a:ext uri="{FF2B5EF4-FFF2-40B4-BE49-F238E27FC236}">
                      <a16:creationId xmlns:a16="http://schemas.microsoft.com/office/drawing/2014/main" id="{8A2E99C8-9340-7E77-F5C5-53E19D5BD823}"/>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0" name="Freeform 285">
                  <a:extLst>
                    <a:ext uri="{FF2B5EF4-FFF2-40B4-BE49-F238E27FC236}">
                      <a16:creationId xmlns:a16="http://schemas.microsoft.com/office/drawing/2014/main" id="{69E454D6-8C5F-5939-7EB1-95494A925DCC}"/>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1" name="Freeform 286">
                  <a:extLst>
                    <a:ext uri="{FF2B5EF4-FFF2-40B4-BE49-F238E27FC236}">
                      <a16:creationId xmlns:a16="http://schemas.microsoft.com/office/drawing/2014/main" id="{D3A5BFBD-FFFC-41A3-F6B8-A5086628A1D5}"/>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grpSp>
        <p:nvGrpSpPr>
          <p:cNvPr id="282" name="Gruppieren 281">
            <a:extLst>
              <a:ext uri="{FF2B5EF4-FFF2-40B4-BE49-F238E27FC236}">
                <a16:creationId xmlns:a16="http://schemas.microsoft.com/office/drawing/2014/main" id="{630C3A81-9C96-E6D3-29CF-FFE21E54772F}"/>
              </a:ext>
            </a:extLst>
          </p:cNvPr>
          <p:cNvGrpSpPr/>
          <p:nvPr/>
        </p:nvGrpSpPr>
        <p:grpSpPr>
          <a:xfrm>
            <a:off x="1467939" y="3624667"/>
            <a:ext cx="906018" cy="576064"/>
            <a:chOff x="5642993" y="1731254"/>
            <a:chExt cx="906018" cy="576064"/>
          </a:xfrm>
        </p:grpSpPr>
        <p:sp>
          <p:nvSpPr>
            <p:cNvPr id="283" name="Ellipse 282">
              <a:extLst>
                <a:ext uri="{FF2B5EF4-FFF2-40B4-BE49-F238E27FC236}">
                  <a16:creationId xmlns:a16="http://schemas.microsoft.com/office/drawing/2014/main" id="{404DE70C-DCAB-4742-6E79-892940EE5319}"/>
                </a:ext>
              </a:extLst>
            </p:cNvPr>
            <p:cNvSpPr/>
            <p:nvPr/>
          </p:nvSpPr>
          <p:spPr>
            <a:xfrm>
              <a:off x="5807968" y="1731254"/>
              <a:ext cx="576064" cy="576064"/>
            </a:xfrm>
            <a:prstGeom prst="ellipse">
              <a:avLst/>
            </a:prstGeom>
            <a:solidFill>
              <a:srgbClr val="ED7D31">
                <a:lumMod val="20000"/>
                <a:lumOff val="80000"/>
              </a:srgbClr>
            </a:solidFill>
            <a:ln w="12700" cap="flat" cmpd="sng" algn="ctr">
              <a:solidFill>
                <a:srgbClr val="ED7D31">
                  <a:lumMod val="60000"/>
                  <a:lumOff val="4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84" name="Textfeld 283">
              <a:extLst>
                <a:ext uri="{FF2B5EF4-FFF2-40B4-BE49-F238E27FC236}">
                  <a16:creationId xmlns:a16="http://schemas.microsoft.com/office/drawing/2014/main" id="{D87CCB0D-CEF1-3131-FC5D-C1D8D38EB4A5}"/>
                </a:ext>
              </a:extLst>
            </p:cNvPr>
            <p:cNvSpPr txBox="1"/>
            <p:nvPr/>
          </p:nvSpPr>
          <p:spPr>
            <a:xfrm>
              <a:off x="5739172" y="1802948"/>
              <a:ext cx="7136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Abwärme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5" name="Textfeld 284">
              <a:extLst>
                <a:ext uri="{FF2B5EF4-FFF2-40B4-BE49-F238E27FC236}">
                  <a16:creationId xmlns:a16="http://schemas.microsoft.com/office/drawing/2014/main" id="{C6CE008C-5059-C47C-B36F-C1EA65828BD4}"/>
                </a:ext>
              </a:extLst>
            </p:cNvPr>
            <p:cNvSpPr txBox="1"/>
            <p:nvPr/>
          </p:nvSpPr>
          <p:spPr>
            <a:xfrm>
              <a:off x="5642993" y="2009323"/>
              <a:ext cx="9060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Process heat</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87" name="Gruppieren 286">
            <a:extLst>
              <a:ext uri="{FF2B5EF4-FFF2-40B4-BE49-F238E27FC236}">
                <a16:creationId xmlns:a16="http://schemas.microsoft.com/office/drawing/2014/main" id="{B01C17D2-DAFF-B6A1-A072-BEAA81187041}"/>
              </a:ext>
            </a:extLst>
          </p:cNvPr>
          <p:cNvGrpSpPr/>
          <p:nvPr/>
        </p:nvGrpSpPr>
        <p:grpSpPr>
          <a:xfrm>
            <a:off x="3128178" y="3959915"/>
            <a:ext cx="849402" cy="675761"/>
            <a:chOff x="4242914" y="3989602"/>
            <a:chExt cx="849402" cy="675761"/>
          </a:xfrm>
        </p:grpSpPr>
        <p:sp>
          <p:nvSpPr>
            <p:cNvPr id="288" name="Flussdiagramm: Verzögerung 287">
              <a:extLst>
                <a:ext uri="{FF2B5EF4-FFF2-40B4-BE49-F238E27FC236}">
                  <a16:creationId xmlns:a16="http://schemas.microsoft.com/office/drawing/2014/main" id="{B9BF312A-6F15-15A5-E955-B4F32E84679E}"/>
                </a:ext>
              </a:extLst>
            </p:cNvPr>
            <p:cNvSpPr/>
            <p:nvPr/>
          </p:nvSpPr>
          <p:spPr>
            <a:xfrm>
              <a:off x="4638939" y="3989603"/>
              <a:ext cx="453377" cy="470216"/>
            </a:xfrm>
            <a:prstGeom prst="flowChartDelay">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289" name="Gruppieren 288">
              <a:extLst>
                <a:ext uri="{FF2B5EF4-FFF2-40B4-BE49-F238E27FC236}">
                  <a16:creationId xmlns:a16="http://schemas.microsoft.com/office/drawing/2014/main" id="{D6B4FD1E-7174-EA50-3B5E-DD532EA1A5DA}"/>
                </a:ext>
              </a:extLst>
            </p:cNvPr>
            <p:cNvGrpSpPr/>
            <p:nvPr/>
          </p:nvGrpSpPr>
          <p:grpSpPr>
            <a:xfrm>
              <a:off x="4242914" y="3989602"/>
              <a:ext cx="840638" cy="675761"/>
              <a:chOff x="3008483" y="3804045"/>
              <a:chExt cx="840638" cy="675761"/>
            </a:xfrm>
          </p:grpSpPr>
          <p:sp>
            <p:nvSpPr>
              <p:cNvPr id="290" name="Rechteck 289">
                <a:extLst>
                  <a:ext uri="{FF2B5EF4-FFF2-40B4-BE49-F238E27FC236}">
                    <a16:creationId xmlns:a16="http://schemas.microsoft.com/office/drawing/2014/main" id="{B38443B6-5695-5FA9-00DE-4E0AFD5CC454}"/>
                  </a:ext>
                </a:extLst>
              </p:cNvPr>
              <p:cNvSpPr/>
              <p:nvPr/>
            </p:nvSpPr>
            <p:spPr>
              <a:xfrm>
                <a:off x="3008483" y="3804045"/>
                <a:ext cx="625334" cy="470216"/>
              </a:xfrm>
              <a:prstGeom prst="rect">
                <a:avLst/>
              </a:prstGeom>
              <a:solidFill>
                <a:sysClr val="window" lastClr="FFFFFF">
                  <a:lumMod val="95000"/>
                </a:sysClr>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1" name="Textfeld 290">
                <a:extLst>
                  <a:ext uri="{FF2B5EF4-FFF2-40B4-BE49-F238E27FC236}">
                    <a16:creationId xmlns:a16="http://schemas.microsoft.com/office/drawing/2014/main" id="{66EBA962-F1CA-2A77-253F-E3DE49FEEB18}"/>
                  </a:ext>
                </a:extLst>
              </p:cNvPr>
              <p:cNvSpPr txBox="1"/>
              <p:nvPr/>
            </p:nvSpPr>
            <p:spPr>
              <a:xfrm>
                <a:off x="3058519" y="3822548"/>
                <a:ext cx="7906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HT-System</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92" name="Textfeld 291">
                <a:extLst>
                  <a:ext uri="{FF2B5EF4-FFF2-40B4-BE49-F238E27FC236}">
                    <a16:creationId xmlns:a16="http://schemas.microsoft.com/office/drawing/2014/main" id="{30DA8B77-1AA4-821A-3C17-9616014A8DFC}"/>
                  </a:ext>
                </a:extLst>
              </p:cNvPr>
              <p:cNvSpPr txBox="1"/>
              <p:nvPr/>
            </p:nvSpPr>
            <p:spPr>
              <a:xfrm>
                <a:off x="3077537" y="4079696"/>
                <a:ext cx="5934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HVAC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System</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293" name="Rechteck 292">
            <a:extLst>
              <a:ext uri="{FF2B5EF4-FFF2-40B4-BE49-F238E27FC236}">
                <a16:creationId xmlns:a16="http://schemas.microsoft.com/office/drawing/2014/main" id="{CF2BE36D-8565-CECF-2BEA-C86AEF567AFC}"/>
              </a:ext>
            </a:extLst>
          </p:cNvPr>
          <p:cNvSpPr/>
          <p:nvPr/>
        </p:nvSpPr>
        <p:spPr>
          <a:xfrm>
            <a:off x="1316629" y="1116190"/>
            <a:ext cx="28216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Modell</a:t>
            </a:r>
          </a:p>
        </p:txBody>
      </p:sp>
      <p:sp>
        <p:nvSpPr>
          <p:cNvPr id="298" name="Sechseck 297">
            <a:extLst>
              <a:ext uri="{FF2B5EF4-FFF2-40B4-BE49-F238E27FC236}">
                <a16:creationId xmlns:a16="http://schemas.microsoft.com/office/drawing/2014/main" id="{76171671-C6AF-6B38-932D-3F278ECAC31C}"/>
              </a:ext>
            </a:extLst>
          </p:cNvPr>
          <p:cNvSpPr/>
          <p:nvPr/>
        </p:nvSpPr>
        <p:spPr>
          <a:xfrm>
            <a:off x="7084757" y="3266415"/>
            <a:ext cx="396848" cy="342110"/>
          </a:xfrm>
          <a:prstGeom prst="hexagon">
            <a:avLst>
              <a:gd name="adj" fmla="val 30979"/>
              <a:gd name="vf" fmla="val 115470"/>
            </a:avLst>
          </a:prstGeom>
          <a:solidFill>
            <a:schemeClr val="accent4"/>
          </a:solidFill>
          <a:ln w="12700" cap="flat" cmpd="sng" algn="ctr">
            <a:solidFill>
              <a:schemeClr val="accent4">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3" name="Car7" descr="{&quot;Key&quot;:&quot;POWER_USER_SHAPE_ICON&quot;,&quot;Value&quot;:&quot;POWER_USER_SHAPE_ICON_STYLE_1&quot;}">
            <a:extLst>
              <a:ext uri="{FF2B5EF4-FFF2-40B4-BE49-F238E27FC236}">
                <a16:creationId xmlns:a16="http://schemas.microsoft.com/office/drawing/2014/main" id="{48A6BC12-1C8E-8696-42C5-44384FDB592F}"/>
              </a:ext>
            </a:extLst>
          </p:cNvPr>
          <p:cNvSpPr>
            <a:spLocks noChangeAspect="1" noEditPoints="1"/>
          </p:cNvSpPr>
          <p:nvPr>
            <p:custDataLst>
              <p:tags r:id="rId1"/>
            </p:custDataLst>
          </p:nvPr>
        </p:nvSpPr>
        <p:spPr bwMode="auto">
          <a:xfrm>
            <a:off x="7156124" y="3324801"/>
            <a:ext cx="255772" cy="215341"/>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5" name="Scale4" descr="{&quot;Key&quot;:&quot;POWER_USER_SHAPE_ICON&quot;,&quot;Value&quot;:&quot;POWER_USER_SHAPE_ICON_STYLE_1&quot;}">
            <a:extLst>
              <a:ext uri="{FF2B5EF4-FFF2-40B4-BE49-F238E27FC236}">
                <a16:creationId xmlns:a16="http://schemas.microsoft.com/office/drawing/2014/main" id="{BEE153CB-D988-8726-2717-1657CAE94C7E}"/>
              </a:ext>
            </a:extLst>
          </p:cNvPr>
          <p:cNvSpPr>
            <a:spLocks noChangeAspect="1" noEditPoints="1"/>
          </p:cNvSpPr>
          <p:nvPr>
            <p:custDataLst>
              <p:tags r:id="rId2"/>
            </p:custDataLst>
          </p:nvPr>
        </p:nvSpPr>
        <p:spPr bwMode="auto">
          <a:xfrm>
            <a:off x="3724844" y="1763322"/>
            <a:ext cx="472729" cy="416661"/>
          </a:xfrm>
          <a:custGeom>
            <a:avLst/>
            <a:gdLst>
              <a:gd name="T0" fmla="*/ 3278 w 3993"/>
              <a:gd name="T1" fmla="*/ 0 h 3507"/>
              <a:gd name="T2" fmla="*/ 2285 w 3993"/>
              <a:gd name="T3" fmla="*/ 240 h 3507"/>
              <a:gd name="T4" fmla="*/ 1971 w 3993"/>
              <a:gd name="T5" fmla="*/ 69 h 3507"/>
              <a:gd name="T6" fmla="*/ 1598 w 3993"/>
              <a:gd name="T7" fmla="*/ 405 h 3507"/>
              <a:gd name="T8" fmla="*/ 605 w 3993"/>
              <a:gd name="T9" fmla="*/ 645 h 3507"/>
              <a:gd name="T10" fmla="*/ 664 w 3993"/>
              <a:gd name="T11" fmla="*/ 888 h 3507"/>
              <a:gd name="T12" fmla="*/ 783 w 3993"/>
              <a:gd name="T13" fmla="*/ 859 h 3507"/>
              <a:gd name="T14" fmla="*/ 207 w 3993"/>
              <a:gd name="T15" fmla="*/ 2147 h 3507"/>
              <a:gd name="T16" fmla="*/ 0 w 3993"/>
              <a:gd name="T17" fmla="*/ 2147 h 3507"/>
              <a:gd name="T18" fmla="*/ 437 w 3993"/>
              <a:gd name="T19" fmla="*/ 2562 h 3507"/>
              <a:gd name="T20" fmla="*/ 1312 w 3993"/>
              <a:gd name="T21" fmla="*/ 2562 h 3507"/>
              <a:gd name="T22" fmla="*/ 1750 w 3993"/>
              <a:gd name="T23" fmla="*/ 2147 h 3507"/>
              <a:gd name="T24" fmla="*/ 1543 w 3993"/>
              <a:gd name="T25" fmla="*/ 2147 h 3507"/>
              <a:gd name="T26" fmla="*/ 948 w 3993"/>
              <a:gd name="T27" fmla="*/ 819 h 3507"/>
              <a:gd name="T28" fmla="*/ 1657 w 3993"/>
              <a:gd name="T29" fmla="*/ 648 h 3507"/>
              <a:gd name="T30" fmla="*/ 1846 w 3993"/>
              <a:gd name="T31" fmla="*/ 797 h 3507"/>
              <a:gd name="T32" fmla="*/ 1846 w 3993"/>
              <a:gd name="T33" fmla="*/ 3007 h 3507"/>
              <a:gd name="T34" fmla="*/ 221 w 3993"/>
              <a:gd name="T35" fmla="*/ 3007 h 3507"/>
              <a:gd name="T36" fmla="*/ 221 w 3993"/>
              <a:gd name="T37" fmla="*/ 3507 h 3507"/>
              <a:gd name="T38" fmla="*/ 3721 w 3993"/>
              <a:gd name="T39" fmla="*/ 3507 h 3507"/>
              <a:gd name="T40" fmla="*/ 3721 w 3993"/>
              <a:gd name="T41" fmla="*/ 3007 h 3507"/>
              <a:gd name="T42" fmla="*/ 2096 w 3993"/>
              <a:gd name="T43" fmla="*/ 3007 h 3507"/>
              <a:gd name="T44" fmla="*/ 2096 w 3993"/>
              <a:gd name="T45" fmla="*/ 797 h 3507"/>
              <a:gd name="T46" fmla="*/ 2344 w 3993"/>
              <a:gd name="T47" fmla="*/ 483 h 3507"/>
              <a:gd name="T48" fmla="*/ 3035 w 3993"/>
              <a:gd name="T49" fmla="*/ 316 h 3507"/>
              <a:gd name="T50" fmla="*/ 2455 w 3993"/>
              <a:gd name="T51" fmla="*/ 1611 h 3507"/>
              <a:gd name="T52" fmla="*/ 2243 w 3993"/>
              <a:gd name="T53" fmla="*/ 1611 h 3507"/>
              <a:gd name="T54" fmla="*/ 2681 w 3993"/>
              <a:gd name="T55" fmla="*/ 2025 h 3507"/>
              <a:gd name="T56" fmla="*/ 3556 w 3993"/>
              <a:gd name="T57" fmla="*/ 2025 h 3507"/>
              <a:gd name="T58" fmla="*/ 3993 w 3993"/>
              <a:gd name="T59" fmla="*/ 1611 h 3507"/>
              <a:gd name="T60" fmla="*/ 3764 w 3993"/>
              <a:gd name="T61" fmla="*/ 1611 h 3507"/>
              <a:gd name="T62" fmla="*/ 3170 w 3993"/>
              <a:gd name="T63" fmla="*/ 284 h 3507"/>
              <a:gd name="T64" fmla="*/ 3337 w 3993"/>
              <a:gd name="T65" fmla="*/ 243 h 3507"/>
              <a:gd name="T66" fmla="*/ 3278 w 3993"/>
              <a:gd name="T67" fmla="*/ 0 h 3507"/>
              <a:gd name="T68" fmla="*/ 3110 w 3993"/>
              <a:gd name="T69" fmla="*/ 455 h 3507"/>
              <a:gd name="T70" fmla="*/ 3628 w 3993"/>
              <a:gd name="T71" fmla="*/ 1611 h 3507"/>
              <a:gd name="T72" fmla="*/ 3118 w 3993"/>
              <a:gd name="T73" fmla="*/ 1611 h 3507"/>
              <a:gd name="T74" fmla="*/ 2592 w 3993"/>
              <a:gd name="T75" fmla="*/ 1611 h 3507"/>
              <a:gd name="T76" fmla="*/ 3110 w 3993"/>
              <a:gd name="T77" fmla="*/ 455 h 3507"/>
              <a:gd name="T78" fmla="*/ 875 w 3993"/>
              <a:gd name="T79" fmla="*/ 961 h 3507"/>
              <a:gd name="T80" fmla="*/ 1406 w 3993"/>
              <a:gd name="T81" fmla="*/ 2147 h 3507"/>
              <a:gd name="T82" fmla="*/ 875 w 3993"/>
              <a:gd name="T83" fmla="*/ 2147 h 3507"/>
              <a:gd name="T84" fmla="*/ 344 w 3993"/>
              <a:gd name="T85" fmla="*/ 2147 h 3507"/>
              <a:gd name="T86" fmla="*/ 875 w 3993"/>
              <a:gd name="T87" fmla="*/ 961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3" h="3507">
                <a:moveTo>
                  <a:pt x="3278" y="0"/>
                </a:moveTo>
                <a:lnTo>
                  <a:pt x="2285" y="240"/>
                </a:lnTo>
                <a:cubicBezTo>
                  <a:pt x="2216" y="133"/>
                  <a:pt x="2098" y="69"/>
                  <a:pt x="1971" y="69"/>
                </a:cubicBezTo>
                <a:cubicBezTo>
                  <a:pt x="1779" y="69"/>
                  <a:pt x="1618" y="214"/>
                  <a:pt x="1598" y="405"/>
                </a:cubicBezTo>
                <a:lnTo>
                  <a:pt x="605" y="645"/>
                </a:lnTo>
                <a:lnTo>
                  <a:pt x="664" y="888"/>
                </a:lnTo>
                <a:lnTo>
                  <a:pt x="783" y="859"/>
                </a:lnTo>
                <a:lnTo>
                  <a:pt x="207" y="2147"/>
                </a:lnTo>
                <a:lnTo>
                  <a:pt x="0" y="2147"/>
                </a:lnTo>
                <a:cubicBezTo>
                  <a:pt x="0" y="2318"/>
                  <a:pt x="167" y="2476"/>
                  <a:pt x="437" y="2562"/>
                </a:cubicBezTo>
                <a:cubicBezTo>
                  <a:pt x="708" y="2647"/>
                  <a:pt x="1042" y="2647"/>
                  <a:pt x="1312" y="2562"/>
                </a:cubicBezTo>
                <a:cubicBezTo>
                  <a:pt x="1583" y="2476"/>
                  <a:pt x="1750" y="2318"/>
                  <a:pt x="1750" y="2147"/>
                </a:cubicBezTo>
                <a:lnTo>
                  <a:pt x="1543" y="2147"/>
                </a:lnTo>
                <a:lnTo>
                  <a:pt x="948" y="819"/>
                </a:lnTo>
                <a:lnTo>
                  <a:pt x="1657" y="648"/>
                </a:lnTo>
                <a:cubicBezTo>
                  <a:pt x="1702" y="718"/>
                  <a:pt x="1768" y="770"/>
                  <a:pt x="1846" y="797"/>
                </a:cubicBezTo>
                <a:lnTo>
                  <a:pt x="1846" y="3007"/>
                </a:lnTo>
                <a:lnTo>
                  <a:pt x="221" y="3007"/>
                </a:lnTo>
                <a:lnTo>
                  <a:pt x="221" y="3507"/>
                </a:lnTo>
                <a:lnTo>
                  <a:pt x="3721" y="3507"/>
                </a:lnTo>
                <a:lnTo>
                  <a:pt x="3721" y="3007"/>
                </a:lnTo>
                <a:lnTo>
                  <a:pt x="2096" y="3007"/>
                </a:lnTo>
                <a:lnTo>
                  <a:pt x="2096" y="797"/>
                </a:lnTo>
                <a:cubicBezTo>
                  <a:pt x="2232" y="749"/>
                  <a:pt x="2329" y="627"/>
                  <a:pt x="2344" y="483"/>
                </a:cubicBezTo>
                <a:lnTo>
                  <a:pt x="3035" y="316"/>
                </a:lnTo>
                <a:lnTo>
                  <a:pt x="2455" y="1611"/>
                </a:lnTo>
                <a:lnTo>
                  <a:pt x="2243" y="1611"/>
                </a:lnTo>
                <a:cubicBezTo>
                  <a:pt x="2243" y="1782"/>
                  <a:pt x="2410" y="1940"/>
                  <a:pt x="2681" y="2025"/>
                </a:cubicBezTo>
                <a:cubicBezTo>
                  <a:pt x="2952" y="2111"/>
                  <a:pt x="3285" y="2111"/>
                  <a:pt x="3556" y="2025"/>
                </a:cubicBezTo>
                <a:cubicBezTo>
                  <a:pt x="3827" y="1940"/>
                  <a:pt x="3993" y="1782"/>
                  <a:pt x="3993" y="1611"/>
                </a:cubicBezTo>
                <a:lnTo>
                  <a:pt x="3764" y="1611"/>
                </a:lnTo>
                <a:lnTo>
                  <a:pt x="3170" y="284"/>
                </a:lnTo>
                <a:lnTo>
                  <a:pt x="3337" y="243"/>
                </a:lnTo>
                <a:lnTo>
                  <a:pt x="3278" y="0"/>
                </a:lnTo>
                <a:close/>
                <a:moveTo>
                  <a:pt x="3110" y="455"/>
                </a:moveTo>
                <a:lnTo>
                  <a:pt x="3628" y="1611"/>
                </a:lnTo>
                <a:lnTo>
                  <a:pt x="3118" y="1611"/>
                </a:lnTo>
                <a:lnTo>
                  <a:pt x="2592" y="1611"/>
                </a:lnTo>
                <a:lnTo>
                  <a:pt x="3110" y="455"/>
                </a:lnTo>
                <a:close/>
                <a:moveTo>
                  <a:pt x="875" y="961"/>
                </a:moveTo>
                <a:lnTo>
                  <a:pt x="1406" y="2147"/>
                </a:lnTo>
                <a:lnTo>
                  <a:pt x="875" y="2147"/>
                </a:lnTo>
                <a:lnTo>
                  <a:pt x="344" y="2147"/>
                </a:lnTo>
                <a:lnTo>
                  <a:pt x="875" y="961"/>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06" name="Gruppieren 305" descr="{&quot;Key&quot;:&quot;POWER_USER_SHAPE_ICON&quot;,&quot;Value&quot;:&quot;POWER_USER_SHAPE_ICON_STYLE_2&quot;}">
            <a:extLst>
              <a:ext uri="{FF2B5EF4-FFF2-40B4-BE49-F238E27FC236}">
                <a16:creationId xmlns:a16="http://schemas.microsoft.com/office/drawing/2014/main" id="{3A68ABBA-C2EF-A479-5BE5-415917808EC6}"/>
              </a:ext>
            </a:extLst>
          </p:cNvPr>
          <p:cNvGrpSpPr>
            <a:grpSpLocks noChangeAspect="1"/>
          </p:cNvGrpSpPr>
          <p:nvPr/>
        </p:nvGrpSpPr>
        <p:grpSpPr>
          <a:xfrm>
            <a:off x="1635553" y="2339838"/>
            <a:ext cx="606062" cy="606062"/>
            <a:chOff x="6103281" y="1370067"/>
            <a:chExt cx="762000" cy="762000"/>
          </a:xfrm>
        </p:grpSpPr>
        <p:sp>
          <p:nvSpPr>
            <p:cNvPr id="307" name="POWER_USER_SHAPE_ICON_STYLE_2">
              <a:extLst>
                <a:ext uri="{FF2B5EF4-FFF2-40B4-BE49-F238E27FC236}">
                  <a16:creationId xmlns:a16="http://schemas.microsoft.com/office/drawing/2014/main" id="{0B71E153-1B43-CA34-BE0E-E034CE8ACEAF}"/>
                </a:ext>
              </a:extLst>
            </p:cNvPr>
            <p:cNvSpPr/>
            <p:nvPr/>
          </p:nvSpPr>
          <p:spPr>
            <a:xfrm>
              <a:off x="6103281" y="1370067"/>
              <a:ext cx="762000" cy="762000"/>
            </a:xfrm>
            <a:prstGeom prst="ellipse">
              <a:avLst/>
            </a:prstGeom>
            <a:solidFill>
              <a:schemeClr val="accent2"/>
            </a:solidFill>
            <a:ln w="12700" cap="flat" cmpd="sng" algn="ctr">
              <a:solidFill>
                <a:schemeClr val="accent2">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8" name="Solar_panel2" descr="{&quot;Key&quot;:&quot;POWER_USER_SHAPE_ICON&quot;,&quot;Value&quot;:&quot;POWER_USER_SHAPE_ICON_STYLE_1&quot;}">
              <a:extLst>
                <a:ext uri="{FF2B5EF4-FFF2-40B4-BE49-F238E27FC236}">
                  <a16:creationId xmlns:a16="http://schemas.microsoft.com/office/drawing/2014/main" id="{F15B0C4F-930D-756C-572F-5DFB35E60582}"/>
                </a:ext>
              </a:extLst>
            </p:cNvPr>
            <p:cNvSpPr>
              <a:spLocks noChangeAspect="1" noEditPoints="1"/>
            </p:cNvSpPr>
            <p:nvPr>
              <p:custDataLst>
                <p:tags r:id="rId11"/>
              </p:custDataLst>
            </p:nvPr>
          </p:nvSpPr>
          <p:spPr bwMode="auto">
            <a:xfrm>
              <a:off x="6230281" y="1509627"/>
              <a:ext cx="508000" cy="482879"/>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09" name="Battery4" descr="{&quot;Key&quot;:&quot;POWER_USER_SHAPE_ICON&quot;,&quot;Value&quot;:&quot;POWER_USER_SHAPE_ICON_STYLE_1&quot;}">
            <a:extLst>
              <a:ext uri="{FF2B5EF4-FFF2-40B4-BE49-F238E27FC236}">
                <a16:creationId xmlns:a16="http://schemas.microsoft.com/office/drawing/2014/main" id="{0DF6EB8B-179F-F684-9E4E-FB7F5DE93577}"/>
              </a:ext>
            </a:extLst>
          </p:cNvPr>
          <p:cNvSpPr>
            <a:spLocks noChangeAspect="1" noEditPoints="1"/>
          </p:cNvSpPr>
          <p:nvPr>
            <p:custDataLst>
              <p:tags r:id="rId3"/>
            </p:custDataLst>
          </p:nvPr>
        </p:nvSpPr>
        <p:spPr bwMode="auto">
          <a:xfrm>
            <a:off x="3876838" y="3170098"/>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0" name="Electric_Car" descr="{&quot;Key&quot;:&quot;POWER_USER_SHAPE_ICON&quot;,&quot;Value&quot;:&quot;POWER_USER_SHAPE_ICON_STYLE_1&quot;}">
            <a:extLst>
              <a:ext uri="{FF2B5EF4-FFF2-40B4-BE49-F238E27FC236}">
                <a16:creationId xmlns:a16="http://schemas.microsoft.com/office/drawing/2014/main" id="{CFC82981-B110-2FA5-ADA9-5EDA4DAFAE64}"/>
              </a:ext>
            </a:extLst>
          </p:cNvPr>
          <p:cNvSpPr>
            <a:spLocks noChangeAspect="1" noEditPoints="1"/>
          </p:cNvSpPr>
          <p:nvPr>
            <p:custDataLst>
              <p:tags r:id="rId4"/>
            </p:custDataLst>
          </p:nvPr>
        </p:nvSpPr>
        <p:spPr bwMode="auto">
          <a:xfrm>
            <a:off x="7122867" y="2227928"/>
            <a:ext cx="371944" cy="188645"/>
          </a:xfrm>
          <a:custGeom>
            <a:avLst/>
            <a:gdLst>
              <a:gd name="T0" fmla="*/ 1124 w 1250"/>
              <a:gd name="T1" fmla="*/ 55 h 632"/>
              <a:gd name="T2" fmla="*/ 957 w 1250"/>
              <a:gd name="T3" fmla="*/ 0 h 632"/>
              <a:gd name="T4" fmla="*/ 726 w 1250"/>
              <a:gd name="T5" fmla="*/ 0 h 632"/>
              <a:gd name="T6" fmla="*/ 584 w 1250"/>
              <a:gd name="T7" fmla="*/ 210 h 632"/>
              <a:gd name="T8" fmla="*/ 494 w 1250"/>
              <a:gd name="T9" fmla="*/ 280 h 632"/>
              <a:gd name="T10" fmla="*/ 477 w 1250"/>
              <a:gd name="T11" fmla="*/ 150 h 632"/>
              <a:gd name="T12" fmla="*/ 408 w 1250"/>
              <a:gd name="T13" fmla="*/ 81 h 632"/>
              <a:gd name="T14" fmla="*/ 339 w 1250"/>
              <a:gd name="T15" fmla="*/ 306 h 632"/>
              <a:gd name="T16" fmla="*/ 339 w 1250"/>
              <a:gd name="T17" fmla="*/ 463 h 632"/>
              <a:gd name="T18" fmla="*/ 308 w 1250"/>
              <a:gd name="T19" fmla="*/ 475 h 632"/>
              <a:gd name="T20" fmla="*/ 304 w 1250"/>
              <a:gd name="T21" fmla="*/ 349 h 632"/>
              <a:gd name="T22" fmla="*/ 204 w 1250"/>
              <a:gd name="T23" fmla="*/ 280 h 632"/>
              <a:gd name="T24" fmla="*/ 80 w 1250"/>
              <a:gd name="T25" fmla="*/ 211 h 632"/>
              <a:gd name="T26" fmla="*/ 17 w 1250"/>
              <a:gd name="T27" fmla="*/ 246 h 632"/>
              <a:gd name="T28" fmla="*/ 0 w 1250"/>
              <a:gd name="T29" fmla="*/ 263 h 632"/>
              <a:gd name="T30" fmla="*/ 17 w 1250"/>
              <a:gd name="T31" fmla="*/ 280 h 632"/>
              <a:gd name="T32" fmla="*/ 80 w 1250"/>
              <a:gd name="T33" fmla="*/ 332 h 632"/>
              <a:gd name="T34" fmla="*/ 17 w 1250"/>
              <a:gd name="T35" fmla="*/ 332 h 632"/>
              <a:gd name="T36" fmla="*/ 17 w 1250"/>
              <a:gd name="T37" fmla="*/ 367 h 632"/>
              <a:gd name="T38" fmla="*/ 80 w 1250"/>
              <a:gd name="T39" fmla="*/ 367 h 632"/>
              <a:gd name="T40" fmla="*/ 112 w 1250"/>
              <a:gd name="T41" fmla="*/ 402 h 632"/>
              <a:gd name="T42" fmla="*/ 235 w 1250"/>
              <a:gd name="T43" fmla="*/ 332 h 632"/>
              <a:gd name="T44" fmla="*/ 252 w 1250"/>
              <a:gd name="T45" fmla="*/ 462 h 632"/>
              <a:gd name="T46" fmla="*/ 321 w 1250"/>
              <a:gd name="T47" fmla="*/ 531 h 632"/>
              <a:gd name="T48" fmla="*/ 391 w 1250"/>
              <a:gd name="T49" fmla="*/ 306 h 632"/>
              <a:gd name="T50" fmla="*/ 391 w 1250"/>
              <a:gd name="T51" fmla="*/ 149 h 632"/>
              <a:gd name="T52" fmla="*/ 421 w 1250"/>
              <a:gd name="T53" fmla="*/ 137 h 632"/>
              <a:gd name="T54" fmla="*/ 425 w 1250"/>
              <a:gd name="T55" fmla="*/ 263 h 632"/>
              <a:gd name="T56" fmla="*/ 518 w 1250"/>
              <a:gd name="T57" fmla="*/ 332 h 632"/>
              <a:gd name="T58" fmla="*/ 577 w 1250"/>
              <a:gd name="T59" fmla="*/ 491 h 632"/>
              <a:gd name="T60" fmla="*/ 686 w 1250"/>
              <a:gd name="T61" fmla="*/ 554 h 632"/>
              <a:gd name="T62" fmla="*/ 884 w 1250"/>
              <a:gd name="T63" fmla="*/ 491 h 632"/>
              <a:gd name="T64" fmla="*/ 1081 w 1250"/>
              <a:gd name="T65" fmla="*/ 554 h 632"/>
              <a:gd name="T66" fmla="*/ 1191 w 1250"/>
              <a:gd name="T67" fmla="*/ 491 h 632"/>
              <a:gd name="T68" fmla="*/ 1250 w 1250"/>
              <a:gd name="T69" fmla="*/ 294 h 632"/>
              <a:gd name="T70" fmla="*/ 633 w 1250"/>
              <a:gd name="T71" fmla="*/ 372 h 632"/>
              <a:gd name="T72" fmla="*/ 633 w 1250"/>
              <a:gd name="T73" fmla="*/ 268 h 632"/>
              <a:gd name="T74" fmla="*/ 633 w 1250"/>
              <a:gd name="T75" fmla="*/ 372 h 632"/>
              <a:gd name="T76" fmla="*/ 884 w 1250"/>
              <a:gd name="T77" fmla="*/ 209 h 632"/>
              <a:gd name="T78" fmla="*/ 692 w 1250"/>
              <a:gd name="T79" fmla="*/ 87 h 632"/>
              <a:gd name="T80" fmla="*/ 884 w 1250"/>
              <a:gd name="T81" fmla="*/ 57 h 632"/>
              <a:gd name="T82" fmla="*/ 1043 w 1250"/>
              <a:gd name="T83" fmla="*/ 57 h 632"/>
              <a:gd name="T84" fmla="*/ 1122 w 1250"/>
              <a:gd name="T85" fmla="*/ 209 h 632"/>
              <a:gd name="T86" fmla="*/ 1135 w 1250"/>
              <a:gd name="T87" fmla="*/ 372 h 632"/>
              <a:gd name="T88" fmla="*/ 1135 w 1250"/>
              <a:gd name="T89" fmla="*/ 268 h 632"/>
              <a:gd name="T90" fmla="*/ 1135 w 1250"/>
              <a:gd name="T91" fmla="*/ 37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632">
                <a:moveTo>
                  <a:pt x="1184" y="210"/>
                </a:moveTo>
                <a:lnTo>
                  <a:pt x="1124" y="55"/>
                </a:lnTo>
                <a:cubicBezTo>
                  <a:pt x="1112" y="25"/>
                  <a:pt x="1088" y="0"/>
                  <a:pt x="1042" y="0"/>
                </a:cubicBezTo>
                <a:lnTo>
                  <a:pt x="957" y="0"/>
                </a:lnTo>
                <a:lnTo>
                  <a:pt x="812" y="0"/>
                </a:lnTo>
                <a:lnTo>
                  <a:pt x="726" y="0"/>
                </a:lnTo>
                <a:cubicBezTo>
                  <a:pt x="680" y="0"/>
                  <a:pt x="656" y="25"/>
                  <a:pt x="644" y="55"/>
                </a:cubicBezTo>
                <a:lnTo>
                  <a:pt x="584" y="210"/>
                </a:lnTo>
                <a:cubicBezTo>
                  <a:pt x="563" y="213"/>
                  <a:pt x="526" y="236"/>
                  <a:pt x="520" y="280"/>
                </a:cubicBezTo>
                <a:lnTo>
                  <a:pt x="494" y="280"/>
                </a:lnTo>
                <a:cubicBezTo>
                  <a:pt x="484" y="280"/>
                  <a:pt x="477" y="267"/>
                  <a:pt x="477" y="263"/>
                </a:cubicBezTo>
                <a:lnTo>
                  <a:pt x="477" y="150"/>
                </a:lnTo>
                <a:cubicBezTo>
                  <a:pt x="477" y="131"/>
                  <a:pt x="471" y="113"/>
                  <a:pt x="458" y="101"/>
                </a:cubicBezTo>
                <a:cubicBezTo>
                  <a:pt x="446" y="88"/>
                  <a:pt x="428" y="81"/>
                  <a:pt x="408" y="81"/>
                </a:cubicBezTo>
                <a:cubicBezTo>
                  <a:pt x="368" y="81"/>
                  <a:pt x="339" y="110"/>
                  <a:pt x="339" y="149"/>
                </a:cubicBezTo>
                <a:lnTo>
                  <a:pt x="339" y="306"/>
                </a:lnTo>
                <a:lnTo>
                  <a:pt x="339" y="306"/>
                </a:lnTo>
                <a:lnTo>
                  <a:pt x="339" y="463"/>
                </a:lnTo>
                <a:cubicBezTo>
                  <a:pt x="339" y="474"/>
                  <a:pt x="333" y="479"/>
                  <a:pt x="321" y="479"/>
                </a:cubicBezTo>
                <a:cubicBezTo>
                  <a:pt x="317" y="479"/>
                  <a:pt x="312" y="479"/>
                  <a:pt x="308" y="475"/>
                </a:cubicBezTo>
                <a:cubicBezTo>
                  <a:pt x="305" y="472"/>
                  <a:pt x="304" y="467"/>
                  <a:pt x="304" y="463"/>
                </a:cubicBezTo>
                <a:lnTo>
                  <a:pt x="304" y="349"/>
                </a:lnTo>
                <a:cubicBezTo>
                  <a:pt x="304" y="317"/>
                  <a:pt x="275" y="280"/>
                  <a:pt x="235" y="280"/>
                </a:cubicBezTo>
                <a:lnTo>
                  <a:pt x="204" y="280"/>
                </a:lnTo>
                <a:cubicBezTo>
                  <a:pt x="193" y="240"/>
                  <a:pt x="156" y="211"/>
                  <a:pt x="112" y="211"/>
                </a:cubicBezTo>
                <a:lnTo>
                  <a:pt x="80" y="211"/>
                </a:lnTo>
                <a:lnTo>
                  <a:pt x="80" y="246"/>
                </a:lnTo>
                <a:lnTo>
                  <a:pt x="17" y="246"/>
                </a:lnTo>
                <a:lnTo>
                  <a:pt x="17" y="246"/>
                </a:lnTo>
                <a:cubicBezTo>
                  <a:pt x="8" y="246"/>
                  <a:pt x="0" y="253"/>
                  <a:pt x="0" y="263"/>
                </a:cubicBezTo>
                <a:cubicBezTo>
                  <a:pt x="0" y="272"/>
                  <a:pt x="8" y="280"/>
                  <a:pt x="17" y="280"/>
                </a:cubicBezTo>
                <a:lnTo>
                  <a:pt x="17" y="280"/>
                </a:lnTo>
                <a:lnTo>
                  <a:pt x="80" y="280"/>
                </a:lnTo>
                <a:lnTo>
                  <a:pt x="80" y="332"/>
                </a:lnTo>
                <a:lnTo>
                  <a:pt x="17" y="332"/>
                </a:lnTo>
                <a:lnTo>
                  <a:pt x="17" y="332"/>
                </a:lnTo>
                <a:cubicBezTo>
                  <a:pt x="8" y="332"/>
                  <a:pt x="0" y="340"/>
                  <a:pt x="0" y="350"/>
                </a:cubicBezTo>
                <a:cubicBezTo>
                  <a:pt x="0" y="359"/>
                  <a:pt x="8" y="367"/>
                  <a:pt x="17" y="367"/>
                </a:cubicBezTo>
                <a:lnTo>
                  <a:pt x="17" y="367"/>
                </a:lnTo>
                <a:lnTo>
                  <a:pt x="80" y="367"/>
                </a:lnTo>
                <a:lnTo>
                  <a:pt x="80" y="402"/>
                </a:lnTo>
                <a:lnTo>
                  <a:pt x="112" y="402"/>
                </a:lnTo>
                <a:cubicBezTo>
                  <a:pt x="156" y="402"/>
                  <a:pt x="193" y="372"/>
                  <a:pt x="204" y="332"/>
                </a:cubicBezTo>
                <a:lnTo>
                  <a:pt x="235" y="332"/>
                </a:lnTo>
                <a:cubicBezTo>
                  <a:pt x="245" y="332"/>
                  <a:pt x="252" y="345"/>
                  <a:pt x="252" y="349"/>
                </a:cubicBezTo>
                <a:lnTo>
                  <a:pt x="252" y="462"/>
                </a:lnTo>
                <a:cubicBezTo>
                  <a:pt x="252" y="481"/>
                  <a:pt x="258" y="499"/>
                  <a:pt x="271" y="511"/>
                </a:cubicBezTo>
                <a:cubicBezTo>
                  <a:pt x="283" y="524"/>
                  <a:pt x="301" y="531"/>
                  <a:pt x="321" y="531"/>
                </a:cubicBezTo>
                <a:cubicBezTo>
                  <a:pt x="361" y="531"/>
                  <a:pt x="391" y="502"/>
                  <a:pt x="391" y="463"/>
                </a:cubicBezTo>
                <a:lnTo>
                  <a:pt x="391" y="306"/>
                </a:lnTo>
                <a:lnTo>
                  <a:pt x="391" y="306"/>
                </a:lnTo>
                <a:lnTo>
                  <a:pt x="391" y="149"/>
                </a:lnTo>
                <a:cubicBezTo>
                  <a:pt x="391" y="138"/>
                  <a:pt x="396" y="133"/>
                  <a:pt x="408" y="133"/>
                </a:cubicBezTo>
                <a:cubicBezTo>
                  <a:pt x="412" y="133"/>
                  <a:pt x="418" y="133"/>
                  <a:pt x="421" y="137"/>
                </a:cubicBezTo>
                <a:cubicBezTo>
                  <a:pt x="424" y="140"/>
                  <a:pt x="425" y="145"/>
                  <a:pt x="425" y="149"/>
                </a:cubicBezTo>
                <a:lnTo>
                  <a:pt x="425" y="263"/>
                </a:lnTo>
                <a:cubicBezTo>
                  <a:pt x="425" y="295"/>
                  <a:pt x="454" y="332"/>
                  <a:pt x="494" y="332"/>
                </a:cubicBezTo>
                <a:lnTo>
                  <a:pt x="518" y="332"/>
                </a:lnTo>
                <a:lnTo>
                  <a:pt x="518" y="491"/>
                </a:lnTo>
                <a:lnTo>
                  <a:pt x="577" y="491"/>
                </a:lnTo>
                <a:lnTo>
                  <a:pt x="577" y="554"/>
                </a:lnTo>
                <a:cubicBezTo>
                  <a:pt x="577" y="632"/>
                  <a:pt x="687" y="631"/>
                  <a:pt x="686" y="554"/>
                </a:cubicBezTo>
                <a:lnTo>
                  <a:pt x="686" y="491"/>
                </a:lnTo>
                <a:lnTo>
                  <a:pt x="884" y="491"/>
                </a:lnTo>
                <a:lnTo>
                  <a:pt x="1081" y="491"/>
                </a:lnTo>
                <a:lnTo>
                  <a:pt x="1081" y="554"/>
                </a:lnTo>
                <a:cubicBezTo>
                  <a:pt x="1082" y="631"/>
                  <a:pt x="1191" y="632"/>
                  <a:pt x="1191" y="554"/>
                </a:cubicBezTo>
                <a:lnTo>
                  <a:pt x="1191" y="491"/>
                </a:lnTo>
                <a:lnTo>
                  <a:pt x="1250" y="491"/>
                </a:lnTo>
                <a:lnTo>
                  <a:pt x="1250" y="294"/>
                </a:lnTo>
                <a:cubicBezTo>
                  <a:pt x="1250" y="241"/>
                  <a:pt x="1208" y="213"/>
                  <a:pt x="1184" y="210"/>
                </a:cubicBezTo>
                <a:close/>
                <a:moveTo>
                  <a:pt x="633" y="372"/>
                </a:moveTo>
                <a:cubicBezTo>
                  <a:pt x="605" y="372"/>
                  <a:pt x="583" y="349"/>
                  <a:pt x="583" y="320"/>
                </a:cubicBezTo>
                <a:cubicBezTo>
                  <a:pt x="583" y="291"/>
                  <a:pt x="605" y="268"/>
                  <a:pt x="633" y="268"/>
                </a:cubicBezTo>
                <a:cubicBezTo>
                  <a:pt x="661" y="268"/>
                  <a:pt x="684" y="291"/>
                  <a:pt x="684" y="320"/>
                </a:cubicBezTo>
                <a:cubicBezTo>
                  <a:pt x="684" y="349"/>
                  <a:pt x="661" y="372"/>
                  <a:pt x="633" y="372"/>
                </a:cubicBezTo>
                <a:close/>
                <a:moveTo>
                  <a:pt x="884" y="209"/>
                </a:moveTo>
                <a:lnTo>
                  <a:pt x="884" y="209"/>
                </a:lnTo>
                <a:lnTo>
                  <a:pt x="647" y="209"/>
                </a:lnTo>
                <a:lnTo>
                  <a:pt x="692" y="87"/>
                </a:lnTo>
                <a:cubicBezTo>
                  <a:pt x="697" y="69"/>
                  <a:pt x="706" y="57"/>
                  <a:pt x="726" y="57"/>
                </a:cubicBezTo>
                <a:lnTo>
                  <a:pt x="884" y="57"/>
                </a:lnTo>
                <a:lnTo>
                  <a:pt x="884" y="57"/>
                </a:lnTo>
                <a:lnTo>
                  <a:pt x="1043" y="57"/>
                </a:lnTo>
                <a:cubicBezTo>
                  <a:pt x="1062" y="57"/>
                  <a:pt x="1071" y="69"/>
                  <a:pt x="1076" y="87"/>
                </a:cubicBezTo>
                <a:lnTo>
                  <a:pt x="1122" y="209"/>
                </a:lnTo>
                <a:lnTo>
                  <a:pt x="884" y="209"/>
                </a:lnTo>
                <a:close/>
                <a:moveTo>
                  <a:pt x="1135" y="372"/>
                </a:moveTo>
                <a:cubicBezTo>
                  <a:pt x="1107" y="372"/>
                  <a:pt x="1084" y="349"/>
                  <a:pt x="1084" y="320"/>
                </a:cubicBezTo>
                <a:cubicBezTo>
                  <a:pt x="1084" y="291"/>
                  <a:pt x="1107" y="268"/>
                  <a:pt x="1135" y="268"/>
                </a:cubicBezTo>
                <a:cubicBezTo>
                  <a:pt x="1163" y="268"/>
                  <a:pt x="1185" y="291"/>
                  <a:pt x="1186" y="320"/>
                </a:cubicBezTo>
                <a:cubicBezTo>
                  <a:pt x="1185" y="349"/>
                  <a:pt x="1163" y="372"/>
                  <a:pt x="1135" y="3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mn-cs"/>
            </a:endParaRPr>
          </a:p>
        </p:txBody>
      </p:sp>
      <p:grpSp>
        <p:nvGrpSpPr>
          <p:cNvPr id="312" name="Gruppieren 311">
            <a:extLst>
              <a:ext uri="{FF2B5EF4-FFF2-40B4-BE49-F238E27FC236}">
                <a16:creationId xmlns:a16="http://schemas.microsoft.com/office/drawing/2014/main" id="{F0F3EA16-BC0E-47F1-F255-B01070586A8D}"/>
              </a:ext>
            </a:extLst>
          </p:cNvPr>
          <p:cNvGrpSpPr/>
          <p:nvPr/>
        </p:nvGrpSpPr>
        <p:grpSpPr>
          <a:xfrm>
            <a:off x="8812293" y="3032641"/>
            <a:ext cx="1298629" cy="246221"/>
            <a:chOff x="9167679" y="2565950"/>
            <a:chExt cx="1298629" cy="246221"/>
          </a:xfrm>
        </p:grpSpPr>
        <p:cxnSp>
          <p:nvCxnSpPr>
            <p:cNvPr id="313" name="Gerade Verbindung mit Pfeil 312">
              <a:extLst>
                <a:ext uri="{FF2B5EF4-FFF2-40B4-BE49-F238E27FC236}">
                  <a16:creationId xmlns:a16="http://schemas.microsoft.com/office/drawing/2014/main" id="{4CA0E7D6-DBB6-9AC7-F947-B827171493D6}"/>
                </a:ext>
              </a:extLst>
            </p:cNvPr>
            <p:cNvCxnSpPr/>
            <p:nvPr/>
          </p:nvCxnSpPr>
          <p:spPr>
            <a:xfrm>
              <a:off x="9222283" y="2771816"/>
              <a:ext cx="1244025" cy="0"/>
            </a:xfrm>
            <a:prstGeom prst="straightConnector1">
              <a:avLst/>
            </a:prstGeom>
            <a:noFill/>
            <a:ln w="28575" cap="flat" cmpd="sng" algn="ctr">
              <a:solidFill>
                <a:srgbClr val="89814E"/>
              </a:solidFill>
              <a:prstDash val="solid"/>
              <a:miter lim="800000"/>
              <a:tailEnd type="triangle"/>
            </a:ln>
            <a:effectLst/>
          </p:spPr>
        </p:cxnSp>
        <p:sp>
          <p:nvSpPr>
            <p:cNvPr id="314" name="Textfeld 313">
              <a:extLst>
                <a:ext uri="{FF2B5EF4-FFF2-40B4-BE49-F238E27FC236}">
                  <a16:creationId xmlns:a16="http://schemas.microsoft.com/office/drawing/2014/main" id="{C9AA8097-0224-FC7F-1700-2C8CC90F822F}"/>
                </a:ext>
              </a:extLst>
            </p:cNvPr>
            <p:cNvSpPr txBox="1"/>
            <p:nvPr/>
          </p:nvSpPr>
          <p:spPr>
            <a:xfrm>
              <a:off x="9167679" y="2565950"/>
              <a:ext cx="6014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Fossile</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5" name="Textfeld 314">
              <a:extLst>
                <a:ext uri="{FF2B5EF4-FFF2-40B4-BE49-F238E27FC236}">
                  <a16:creationId xmlns:a16="http://schemas.microsoft.com/office/drawing/2014/main" id="{4F876C7C-C254-1E16-20B5-A6997D17B1C0}"/>
                </a:ext>
              </a:extLst>
            </p:cNvPr>
            <p:cNvSpPr txBox="1"/>
            <p:nvPr/>
          </p:nvSpPr>
          <p:spPr>
            <a:xfrm>
              <a:off x="9608634" y="2565950"/>
              <a:ext cx="84991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16" name="Windmill3" descr="{&quot;Key&quot;:&quot;POWER_USER_SHAPE_ICON&quot;,&quot;Value&quot;:&quot;POWER_USER_SHAPE_ICON_STYLE_1&quot;}">
            <a:extLst>
              <a:ext uri="{FF2B5EF4-FFF2-40B4-BE49-F238E27FC236}">
                <a16:creationId xmlns:a16="http://schemas.microsoft.com/office/drawing/2014/main" id="{3FC9EB37-2800-34CC-3296-C1B03AC2E303}"/>
              </a:ext>
            </a:extLst>
          </p:cNvPr>
          <p:cNvSpPr>
            <a:spLocks noChangeAspect="1" noEditPoints="1"/>
          </p:cNvSpPr>
          <p:nvPr>
            <p:custDataLst>
              <p:tags r:id="rId5"/>
            </p:custDataLst>
          </p:nvPr>
        </p:nvSpPr>
        <p:spPr bwMode="auto">
          <a:xfrm>
            <a:off x="5787057" y="890590"/>
            <a:ext cx="444928" cy="504771"/>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17" name="High_voltage3" descr="{&quot;Key&quot;:&quot;POWER_USER_SHAPE_ICON&quot;,&quot;Value&quot;:&quot;POWER_USER_SHAPE_ICON_STYLE_1&quot;}">
            <a:extLst>
              <a:ext uri="{FF2B5EF4-FFF2-40B4-BE49-F238E27FC236}">
                <a16:creationId xmlns:a16="http://schemas.microsoft.com/office/drawing/2014/main" id="{9E83FD56-7D42-6F4E-5B88-BF7349804B96}"/>
              </a:ext>
            </a:extLst>
          </p:cNvPr>
          <p:cNvSpPr>
            <a:spLocks noChangeAspect="1" noEditPoints="1"/>
          </p:cNvSpPr>
          <p:nvPr>
            <p:custDataLst>
              <p:tags r:id="rId6"/>
            </p:custDataLst>
          </p:nvPr>
        </p:nvSpPr>
        <p:spPr bwMode="auto">
          <a:xfrm>
            <a:off x="3204456" y="863585"/>
            <a:ext cx="340805" cy="474505"/>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318" name="Gruppieren 317">
            <a:extLst>
              <a:ext uri="{FF2B5EF4-FFF2-40B4-BE49-F238E27FC236}">
                <a16:creationId xmlns:a16="http://schemas.microsoft.com/office/drawing/2014/main" id="{4079F8EC-39A3-9340-48B1-E3C692E8D385}"/>
              </a:ext>
            </a:extLst>
          </p:cNvPr>
          <p:cNvGrpSpPr/>
          <p:nvPr/>
        </p:nvGrpSpPr>
        <p:grpSpPr>
          <a:xfrm>
            <a:off x="5478383" y="4061977"/>
            <a:ext cx="902778" cy="696222"/>
            <a:chOff x="4468212" y="3913593"/>
            <a:chExt cx="902778" cy="696222"/>
          </a:xfrm>
        </p:grpSpPr>
        <p:grpSp>
          <p:nvGrpSpPr>
            <p:cNvPr id="319" name="Gruppieren 318">
              <a:extLst>
                <a:ext uri="{FF2B5EF4-FFF2-40B4-BE49-F238E27FC236}">
                  <a16:creationId xmlns:a16="http://schemas.microsoft.com/office/drawing/2014/main" id="{6667CE28-BEFC-C474-B63A-0796152C7002}"/>
                </a:ext>
              </a:extLst>
            </p:cNvPr>
            <p:cNvGrpSpPr/>
            <p:nvPr/>
          </p:nvGrpSpPr>
          <p:grpSpPr>
            <a:xfrm>
              <a:off x="4468212" y="3913593"/>
              <a:ext cx="902778" cy="696222"/>
              <a:chOff x="5391990" y="4033373"/>
              <a:chExt cx="902778" cy="696222"/>
            </a:xfrm>
          </p:grpSpPr>
          <p:sp>
            <p:nvSpPr>
              <p:cNvPr id="321" name="Flussdiagramm: Anzeige 9">
                <a:extLst>
                  <a:ext uri="{FF2B5EF4-FFF2-40B4-BE49-F238E27FC236}">
                    <a16:creationId xmlns:a16="http://schemas.microsoft.com/office/drawing/2014/main" id="{153398F8-03B2-F354-835B-F0DE3197F784}"/>
                  </a:ext>
                </a:extLst>
              </p:cNvPr>
              <p:cNvSpPr/>
              <p:nvPr/>
            </p:nvSpPr>
            <p:spPr>
              <a:xfrm rot="5400000">
                <a:off x="5477796"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3">
                  <a:lumMod val="60000"/>
                  <a:lumOff val="40000"/>
                </a:schemeClr>
              </a:solidFill>
              <a:ln w="12700" cap="flat" cmpd="sng" algn="ctr">
                <a:solidFill>
                  <a:schemeClr val="accent3"/>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2" name="Textfeld 321">
                <a:extLst>
                  <a:ext uri="{FF2B5EF4-FFF2-40B4-BE49-F238E27FC236}">
                    <a16:creationId xmlns:a16="http://schemas.microsoft.com/office/drawing/2014/main" id="{C733B71E-E3B3-5370-CB92-5FFB0CF18F0E}"/>
                  </a:ext>
                </a:extLst>
              </p:cNvPr>
              <p:cNvSpPr txBox="1"/>
              <p:nvPr/>
            </p:nvSpPr>
            <p:spPr>
              <a:xfrm>
                <a:off x="5414399" y="4185900"/>
                <a:ext cx="8803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Warmwasser-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Aptos" panose="020B0004020202020204" pitchFamily="34" charset="0"/>
                    <a:ea typeface="+mn-ea"/>
                    <a:cs typeface="+mn-cs"/>
                  </a:rPr>
                  <a:t>Speicher</a:t>
                </a:r>
                <a:endParaRPr kumimoji="0" lang="de-AT" sz="9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3" name="Textfeld 322">
                <a:extLst>
                  <a:ext uri="{FF2B5EF4-FFF2-40B4-BE49-F238E27FC236}">
                    <a16:creationId xmlns:a16="http://schemas.microsoft.com/office/drawing/2014/main" id="{F3127D6B-D3EE-4E61-C827-107BF2C896AA}"/>
                  </a:ext>
                </a:extLst>
              </p:cNvPr>
              <p:cNvSpPr txBox="1"/>
              <p:nvPr/>
            </p:nvSpPr>
            <p:spPr>
              <a:xfrm>
                <a:off x="5391990" y="4439817"/>
                <a:ext cx="8451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1" u="none" strike="noStrike" kern="0" cap="none" spc="0" normalizeH="0" baseline="0" noProof="0">
                    <a:ln>
                      <a:noFill/>
                    </a:ln>
                    <a:solidFill>
                      <a:prstClr val="black"/>
                    </a:solidFill>
                    <a:effectLst/>
                    <a:uLnTx/>
                    <a:uFillTx/>
                    <a:latin typeface="Aptos" panose="020B0004020202020204" pitchFamily="34" charset="0"/>
                    <a:ea typeface="+mn-ea"/>
                    <a:cs typeface="+mn-cs"/>
                  </a:rPr>
                  <a:t>DHW storage</a:t>
                </a:r>
                <a:endParaRPr kumimoji="0" lang="de-AT" sz="9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0" name="Battery4" descr="{&quot;Key&quot;:&quot;POWER_USER_SHAPE_ICON&quot;,&quot;Value&quot;:&quot;POWER_USER_SHAPE_ICON_STYLE_1&quot;}">
              <a:extLst>
                <a:ext uri="{FF2B5EF4-FFF2-40B4-BE49-F238E27FC236}">
                  <a16:creationId xmlns:a16="http://schemas.microsoft.com/office/drawing/2014/main" id="{80ADBD7D-4755-EFD1-00B5-085923F0B2F5}"/>
                </a:ext>
              </a:extLst>
            </p:cNvPr>
            <p:cNvSpPr>
              <a:spLocks noChangeAspect="1" noEditPoints="1"/>
            </p:cNvSpPr>
            <p:nvPr>
              <p:custDataLst>
                <p:tags r:id="rId10"/>
              </p:custDataLst>
            </p:nvPr>
          </p:nvSpPr>
          <p:spPr bwMode="auto">
            <a:xfrm>
              <a:off x="4849208" y="3941022"/>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24" name="Gruppieren 323">
            <a:extLst>
              <a:ext uri="{FF2B5EF4-FFF2-40B4-BE49-F238E27FC236}">
                <a16:creationId xmlns:a16="http://schemas.microsoft.com/office/drawing/2014/main" id="{6502DBF7-753B-3272-6CE9-56E0F5F477EB}"/>
              </a:ext>
            </a:extLst>
          </p:cNvPr>
          <p:cNvGrpSpPr/>
          <p:nvPr/>
        </p:nvGrpSpPr>
        <p:grpSpPr>
          <a:xfrm>
            <a:off x="4332234" y="4322432"/>
            <a:ext cx="1066319" cy="696222"/>
            <a:chOff x="5303349" y="4812795"/>
            <a:chExt cx="1066319" cy="696222"/>
          </a:xfrm>
        </p:grpSpPr>
        <p:grpSp>
          <p:nvGrpSpPr>
            <p:cNvPr id="325" name="Gruppieren 324">
              <a:extLst>
                <a:ext uri="{FF2B5EF4-FFF2-40B4-BE49-F238E27FC236}">
                  <a16:creationId xmlns:a16="http://schemas.microsoft.com/office/drawing/2014/main" id="{38D68447-4CA5-0EF5-FD67-75AEB83AD4FE}"/>
                </a:ext>
              </a:extLst>
            </p:cNvPr>
            <p:cNvGrpSpPr/>
            <p:nvPr/>
          </p:nvGrpSpPr>
          <p:grpSpPr>
            <a:xfrm>
              <a:off x="5303349" y="4812795"/>
              <a:ext cx="1066319" cy="696222"/>
              <a:chOff x="4664360" y="4033373"/>
              <a:chExt cx="1066319" cy="696222"/>
            </a:xfrm>
          </p:grpSpPr>
          <p:sp>
            <p:nvSpPr>
              <p:cNvPr id="327" name="Flussdiagramm: Anzeige 9">
                <a:extLst>
                  <a:ext uri="{FF2B5EF4-FFF2-40B4-BE49-F238E27FC236}">
                    <a16:creationId xmlns:a16="http://schemas.microsoft.com/office/drawing/2014/main" id="{BAC6FCFA-7A4B-6657-A92A-027D2F133922}"/>
                  </a:ext>
                </a:extLst>
              </p:cNvPr>
              <p:cNvSpPr/>
              <p:nvPr/>
            </p:nvSpPr>
            <p:spPr>
              <a:xfrm rot="5400000">
                <a:off x="4803245" y="4030373"/>
                <a:ext cx="696222" cy="70222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tx2">
                  <a:lumMod val="20000"/>
                  <a:lumOff val="80000"/>
                </a:schemeClr>
              </a:solidFill>
              <a:ln w="12700" cap="flat" cmpd="sng" algn="ctr">
                <a:solidFill>
                  <a:schemeClr val="tx2">
                    <a:lumMod val="60000"/>
                    <a:lumOff val="40000"/>
                  </a:schemeClr>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28" name="Textfeld 327">
                <a:extLst>
                  <a:ext uri="{FF2B5EF4-FFF2-40B4-BE49-F238E27FC236}">
                    <a16:creationId xmlns:a16="http://schemas.microsoft.com/office/drawing/2014/main" id="{CEB95626-E51A-96F7-5061-1B8CDE4CEA7B}"/>
                  </a:ext>
                </a:extLst>
              </p:cNvPr>
              <p:cNvSpPr txBox="1"/>
              <p:nvPr/>
            </p:nvSpPr>
            <p:spPr>
              <a:xfrm>
                <a:off x="4664360" y="4200876"/>
                <a:ext cx="10663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black"/>
                    </a:solidFill>
                    <a:effectLst/>
                    <a:uLnTx/>
                    <a:uFillTx/>
                    <a:latin typeface="Aptos" panose="020B0004020202020204" pitchFamily="34" charset="0"/>
                    <a:ea typeface="+mn-ea"/>
                    <a:cs typeface="+mn-cs"/>
                  </a:rPr>
                  <a:t>Gebäudemasse</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9" name="Textfeld 328">
                <a:extLst>
                  <a:ext uri="{FF2B5EF4-FFF2-40B4-BE49-F238E27FC236}">
                    <a16:creationId xmlns:a16="http://schemas.microsoft.com/office/drawing/2014/main" id="{109988C6-DCC0-26DC-2F46-FD60FF60C26D}"/>
                  </a:ext>
                </a:extLst>
              </p:cNvPr>
              <p:cNvSpPr txBox="1"/>
              <p:nvPr/>
            </p:nvSpPr>
            <p:spPr>
              <a:xfrm>
                <a:off x="4716458" y="4407251"/>
                <a:ext cx="96212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Building mass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326" name="Battery4" descr="{&quot;Key&quot;:&quot;POWER_USER_SHAPE_ICON&quot;,&quot;Value&quot;:&quot;POWER_USER_SHAPE_ICON_STYLE_1&quot;}">
              <a:extLst>
                <a:ext uri="{FF2B5EF4-FFF2-40B4-BE49-F238E27FC236}">
                  <a16:creationId xmlns:a16="http://schemas.microsoft.com/office/drawing/2014/main" id="{0BECB500-927B-EB87-B1CA-18104A4AD565}"/>
                </a:ext>
              </a:extLst>
            </p:cNvPr>
            <p:cNvSpPr>
              <a:spLocks noChangeAspect="1" noEditPoints="1"/>
            </p:cNvSpPr>
            <p:nvPr>
              <p:custDataLst>
                <p:tags r:id="rId9"/>
              </p:custDataLst>
            </p:nvPr>
          </p:nvSpPr>
          <p:spPr bwMode="auto">
            <a:xfrm>
              <a:off x="5732070" y="484648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30" name="Gruppieren 329">
            <a:extLst>
              <a:ext uri="{FF2B5EF4-FFF2-40B4-BE49-F238E27FC236}">
                <a16:creationId xmlns:a16="http://schemas.microsoft.com/office/drawing/2014/main" id="{AF81923E-313A-67DF-00D9-D3A3467A5D95}"/>
              </a:ext>
            </a:extLst>
          </p:cNvPr>
          <p:cNvGrpSpPr/>
          <p:nvPr/>
        </p:nvGrpSpPr>
        <p:grpSpPr>
          <a:xfrm>
            <a:off x="4565361" y="414739"/>
            <a:ext cx="1457450" cy="781704"/>
            <a:chOff x="5801485" y="3194347"/>
            <a:chExt cx="1457450" cy="781704"/>
          </a:xfrm>
        </p:grpSpPr>
        <p:sp>
          <p:nvSpPr>
            <p:cNvPr id="331" name="Ellipse 330">
              <a:extLst>
                <a:ext uri="{FF2B5EF4-FFF2-40B4-BE49-F238E27FC236}">
                  <a16:creationId xmlns:a16="http://schemas.microsoft.com/office/drawing/2014/main" id="{56A91A8D-B4AE-64B3-4701-52BCD793E8D9}"/>
                </a:ext>
              </a:extLst>
            </p:cNvPr>
            <p:cNvSpPr/>
            <p:nvPr/>
          </p:nvSpPr>
          <p:spPr>
            <a:xfrm>
              <a:off x="5821954" y="3399987"/>
              <a:ext cx="576064" cy="576064"/>
            </a:xfrm>
            <a:prstGeom prst="ellipse">
              <a:avLst/>
            </a:prstGeom>
            <a:solidFill>
              <a:srgbClr val="C4BE98"/>
            </a:solidFill>
            <a:ln w="12700" cap="flat" cmpd="sng" algn="ctr">
              <a:solidFill>
                <a:srgbClr val="89814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32" name="Textfeld 331">
              <a:extLst>
                <a:ext uri="{FF2B5EF4-FFF2-40B4-BE49-F238E27FC236}">
                  <a16:creationId xmlns:a16="http://schemas.microsoft.com/office/drawing/2014/main" id="{95441F95-C7EE-CDE7-C0D6-DB187194D4C1}"/>
                </a:ext>
              </a:extLst>
            </p:cNvPr>
            <p:cNvSpPr txBox="1"/>
            <p:nvPr/>
          </p:nvSpPr>
          <p:spPr>
            <a:xfrm>
              <a:off x="5801485" y="3194347"/>
              <a:ext cx="1457450"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Aptos" panose="020B0004020202020204" pitchFamily="34" charset="0"/>
                  <a:ea typeface="+mn-ea"/>
                  <a:cs typeface="+mn-cs"/>
                </a:rPr>
                <a:t>Fossile Energieträger</a:t>
              </a:r>
              <a:endParaRPr kumimoji="0" lang="de-AT" sz="11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33" name="Textfeld 332">
              <a:extLst>
                <a:ext uri="{FF2B5EF4-FFF2-40B4-BE49-F238E27FC236}">
                  <a16:creationId xmlns:a16="http://schemas.microsoft.com/office/drawing/2014/main" id="{2C3043B5-FC72-4206-BDF2-81B20E001CE7}"/>
                </a:ext>
              </a:extLst>
            </p:cNvPr>
            <p:cNvSpPr txBox="1"/>
            <p:nvPr/>
          </p:nvSpPr>
          <p:spPr>
            <a:xfrm>
              <a:off x="6328051" y="3358196"/>
              <a:ext cx="87556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0" cap="none" spc="0" normalizeH="0" baseline="0" noProof="0">
                  <a:ln>
                    <a:noFill/>
                  </a:ln>
                  <a:solidFill>
                    <a:prstClr val="black"/>
                  </a:solidFill>
                  <a:effectLst/>
                  <a:uLnTx/>
                  <a:uFillTx/>
                  <a:latin typeface="Aptos" panose="020B0004020202020204" pitchFamily="34" charset="0"/>
                  <a:ea typeface="+mn-ea"/>
                  <a:cs typeface="+mn-cs"/>
                </a:rPr>
                <a:t>Fossil fuels</a:t>
              </a:r>
              <a:endParaRPr kumimoji="0" lang="de-AT" sz="11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34" name="Gekrümmter Verbinder 349">
            <a:extLst>
              <a:ext uri="{FF2B5EF4-FFF2-40B4-BE49-F238E27FC236}">
                <a16:creationId xmlns:a16="http://schemas.microsoft.com/office/drawing/2014/main" id="{879106D4-E7B2-37B1-9BA6-00720322E403}"/>
              </a:ext>
            </a:extLst>
          </p:cNvPr>
          <p:cNvCxnSpPr>
            <a:cxnSpLocks/>
            <a:stCxn id="331" idx="4"/>
            <a:endCxn id="237" idx="1"/>
          </p:cNvCxnSpPr>
          <p:nvPr/>
        </p:nvCxnSpPr>
        <p:spPr>
          <a:xfrm rot="5400000">
            <a:off x="4576551" y="1388770"/>
            <a:ext cx="489638" cy="104984"/>
          </a:xfrm>
          <a:prstGeom prst="curvedConnector5">
            <a:avLst>
              <a:gd name="adj1" fmla="val 46688"/>
              <a:gd name="adj2" fmla="val 32371"/>
              <a:gd name="adj3" fmla="val 53312"/>
            </a:avLst>
          </a:prstGeom>
          <a:noFill/>
          <a:ln w="28575" cap="flat" cmpd="sng" algn="ctr">
            <a:solidFill>
              <a:srgbClr val="89814E"/>
            </a:solidFill>
            <a:prstDash val="solid"/>
            <a:miter lim="800000"/>
            <a:tailEnd type="triangle"/>
          </a:ln>
          <a:effectLst/>
        </p:spPr>
      </p:cxnSp>
      <p:pic>
        <p:nvPicPr>
          <p:cNvPr id="335" name="Grafik 334" descr="Ölfass mit einfarbiger Füllung">
            <a:extLst>
              <a:ext uri="{FF2B5EF4-FFF2-40B4-BE49-F238E27FC236}">
                <a16:creationId xmlns:a16="http://schemas.microsoft.com/office/drawing/2014/main" id="{8693DF78-5663-0597-268F-21A1AD0B01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16211" y="638691"/>
            <a:ext cx="465994" cy="465994"/>
          </a:xfrm>
          <a:prstGeom prst="rect">
            <a:avLst/>
          </a:prstGeom>
        </p:spPr>
      </p:pic>
      <p:cxnSp>
        <p:nvCxnSpPr>
          <p:cNvPr id="345" name="Verbinder: gewinkelt 344">
            <a:extLst>
              <a:ext uri="{FF2B5EF4-FFF2-40B4-BE49-F238E27FC236}">
                <a16:creationId xmlns:a16="http://schemas.microsoft.com/office/drawing/2014/main" id="{10E868FE-43E6-70F2-8F7D-B939E75F83C2}"/>
              </a:ext>
            </a:extLst>
          </p:cNvPr>
          <p:cNvCxnSpPr>
            <a:stCxn id="307" idx="6"/>
            <a:endCxn id="173" idx="1"/>
          </p:cNvCxnSpPr>
          <p:nvPr/>
        </p:nvCxnSpPr>
        <p:spPr>
          <a:xfrm>
            <a:off x="2241615" y="2642869"/>
            <a:ext cx="3020999" cy="338436"/>
          </a:xfrm>
          <a:prstGeom prst="bentConnector3">
            <a:avLst>
              <a:gd name="adj1" fmla="val 1552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Verbinder: gewinkelt 346">
            <a:extLst>
              <a:ext uri="{FF2B5EF4-FFF2-40B4-BE49-F238E27FC236}">
                <a16:creationId xmlns:a16="http://schemas.microsoft.com/office/drawing/2014/main" id="{721F6702-A4D4-BD09-B53F-5B9CF73AAA6F}"/>
              </a:ext>
            </a:extLst>
          </p:cNvPr>
          <p:cNvCxnSpPr>
            <a:cxnSpLocks/>
            <a:stCxn id="307" idx="6"/>
            <a:endCxn id="237" idx="0"/>
          </p:cNvCxnSpPr>
          <p:nvPr/>
        </p:nvCxnSpPr>
        <p:spPr>
          <a:xfrm flipV="1">
            <a:off x="2241615" y="1983382"/>
            <a:ext cx="3743263" cy="659487"/>
          </a:xfrm>
          <a:prstGeom prst="bentConnector5">
            <a:avLst>
              <a:gd name="adj1" fmla="val 106344"/>
              <a:gd name="adj2" fmla="val 30610"/>
              <a:gd name="adj3" fmla="val 106327"/>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Verbinder: gewinkelt 352">
            <a:extLst>
              <a:ext uri="{FF2B5EF4-FFF2-40B4-BE49-F238E27FC236}">
                <a16:creationId xmlns:a16="http://schemas.microsoft.com/office/drawing/2014/main" id="{837256A0-4571-B4D7-1DCD-81D4787E70BF}"/>
              </a:ext>
            </a:extLst>
          </p:cNvPr>
          <p:cNvCxnSpPr>
            <a:cxnSpLocks/>
            <a:stCxn id="307" idx="6"/>
            <a:endCxn id="184" idx="1"/>
          </p:cNvCxnSpPr>
          <p:nvPr/>
        </p:nvCxnSpPr>
        <p:spPr>
          <a:xfrm>
            <a:off x="2241615" y="2642869"/>
            <a:ext cx="1865631" cy="762276"/>
          </a:xfrm>
          <a:prstGeom prst="bentConnector3">
            <a:avLst>
              <a:gd name="adj1" fmla="val 2671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Verbinder: gewinkelt 355">
            <a:extLst>
              <a:ext uri="{FF2B5EF4-FFF2-40B4-BE49-F238E27FC236}">
                <a16:creationId xmlns:a16="http://schemas.microsoft.com/office/drawing/2014/main" id="{8509C4D1-57C0-CECB-93F1-177B0B055D7A}"/>
              </a:ext>
            </a:extLst>
          </p:cNvPr>
          <p:cNvCxnSpPr>
            <a:cxnSpLocks/>
            <a:stCxn id="307" idx="6"/>
            <a:endCxn id="291" idx="1"/>
          </p:cNvCxnSpPr>
          <p:nvPr/>
        </p:nvCxnSpPr>
        <p:spPr>
          <a:xfrm>
            <a:off x="2241615" y="2642869"/>
            <a:ext cx="936599" cy="1458660"/>
          </a:xfrm>
          <a:prstGeom prst="bentConnector3">
            <a:avLst>
              <a:gd name="adj1" fmla="val 58795"/>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Verbinder: gewinkelt 358">
            <a:extLst>
              <a:ext uri="{FF2B5EF4-FFF2-40B4-BE49-F238E27FC236}">
                <a16:creationId xmlns:a16="http://schemas.microsoft.com/office/drawing/2014/main" id="{536EE302-F480-256A-0DCD-4D8595F954C0}"/>
              </a:ext>
            </a:extLst>
          </p:cNvPr>
          <p:cNvCxnSpPr>
            <a:cxnSpLocks/>
            <a:stCxn id="307" idx="6"/>
            <a:endCxn id="251" idx="3"/>
          </p:cNvCxnSpPr>
          <p:nvPr/>
        </p:nvCxnSpPr>
        <p:spPr>
          <a:xfrm>
            <a:off x="2241615" y="2642869"/>
            <a:ext cx="4801979" cy="1181375"/>
          </a:xfrm>
          <a:prstGeom prst="bentConnector3">
            <a:avLst>
              <a:gd name="adj1" fmla="val 10934"/>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Verbinder: gewinkelt 362">
            <a:extLst>
              <a:ext uri="{FF2B5EF4-FFF2-40B4-BE49-F238E27FC236}">
                <a16:creationId xmlns:a16="http://schemas.microsoft.com/office/drawing/2014/main" id="{F4108725-3B59-063E-3528-D5C3FB4C45DD}"/>
              </a:ext>
            </a:extLst>
          </p:cNvPr>
          <p:cNvCxnSpPr>
            <a:cxnSpLocks/>
            <a:stCxn id="237" idx="2"/>
            <a:endCxn id="291" idx="1"/>
          </p:cNvCxnSpPr>
          <p:nvPr/>
        </p:nvCxnSpPr>
        <p:spPr>
          <a:xfrm rot="10800000" flipV="1">
            <a:off x="3178215" y="1983381"/>
            <a:ext cx="374665" cy="2118147"/>
          </a:xfrm>
          <a:prstGeom prst="bentConnector3">
            <a:avLst>
              <a:gd name="adj1" fmla="val 187400"/>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Verbinder: gewinkelt 369">
            <a:extLst>
              <a:ext uri="{FF2B5EF4-FFF2-40B4-BE49-F238E27FC236}">
                <a16:creationId xmlns:a16="http://schemas.microsoft.com/office/drawing/2014/main" id="{E7F48613-09E5-2578-27B5-6CCAEC05FBFC}"/>
              </a:ext>
            </a:extLst>
          </p:cNvPr>
          <p:cNvCxnSpPr>
            <a:cxnSpLocks/>
            <a:stCxn id="288" idx="3"/>
            <a:endCxn id="322" idx="1"/>
          </p:cNvCxnSpPr>
          <p:nvPr/>
        </p:nvCxnSpPr>
        <p:spPr>
          <a:xfrm>
            <a:off x="3977580" y="4195024"/>
            <a:ext cx="1523212" cy="204146"/>
          </a:xfrm>
          <a:prstGeom prst="bentConnector3">
            <a:avLst>
              <a:gd name="adj1" fmla="val 7438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Verbinder: gewinkelt 377">
            <a:extLst>
              <a:ext uri="{FF2B5EF4-FFF2-40B4-BE49-F238E27FC236}">
                <a16:creationId xmlns:a16="http://schemas.microsoft.com/office/drawing/2014/main" id="{7966BAA8-1291-4E5F-77F6-52F898215FCB}"/>
              </a:ext>
            </a:extLst>
          </p:cNvPr>
          <p:cNvCxnSpPr>
            <a:cxnSpLocks/>
            <a:stCxn id="288" idx="3"/>
            <a:endCxn id="328" idx="1"/>
          </p:cNvCxnSpPr>
          <p:nvPr/>
        </p:nvCxnSpPr>
        <p:spPr>
          <a:xfrm>
            <a:off x="3977580" y="4195024"/>
            <a:ext cx="354654" cy="41802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Verbinder: gewinkelt 380">
            <a:extLst>
              <a:ext uri="{FF2B5EF4-FFF2-40B4-BE49-F238E27FC236}">
                <a16:creationId xmlns:a16="http://schemas.microsoft.com/office/drawing/2014/main" id="{3E16AD52-8906-4DD1-1CEA-4879F59C550D}"/>
              </a:ext>
            </a:extLst>
          </p:cNvPr>
          <p:cNvCxnSpPr>
            <a:cxnSpLocks/>
            <a:stCxn id="285" idx="3"/>
            <a:endCxn id="290" idx="1"/>
          </p:cNvCxnSpPr>
          <p:nvPr/>
        </p:nvCxnSpPr>
        <p:spPr>
          <a:xfrm>
            <a:off x="2373957" y="4025847"/>
            <a:ext cx="754221" cy="169176"/>
          </a:xfrm>
          <a:prstGeom prst="bentConnector3">
            <a:avLst>
              <a:gd name="adj1" fmla="val 4344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Verbinder: gewinkelt 384">
            <a:extLst>
              <a:ext uri="{FF2B5EF4-FFF2-40B4-BE49-F238E27FC236}">
                <a16:creationId xmlns:a16="http://schemas.microsoft.com/office/drawing/2014/main" id="{7FA7F28B-4C4E-A463-3D77-FB3C6286254F}"/>
              </a:ext>
            </a:extLst>
          </p:cNvPr>
          <p:cNvCxnSpPr>
            <a:cxnSpLocks/>
            <a:stCxn id="201" idx="3"/>
            <a:endCxn id="290" idx="1"/>
          </p:cNvCxnSpPr>
          <p:nvPr/>
        </p:nvCxnSpPr>
        <p:spPr>
          <a:xfrm flipV="1">
            <a:off x="2391225" y="4195023"/>
            <a:ext cx="736953" cy="749375"/>
          </a:xfrm>
          <a:prstGeom prst="bentConnector3">
            <a:avLst>
              <a:gd name="adj1" fmla="val 421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Verbinder: gewinkelt 392">
            <a:extLst>
              <a:ext uri="{FF2B5EF4-FFF2-40B4-BE49-F238E27FC236}">
                <a16:creationId xmlns:a16="http://schemas.microsoft.com/office/drawing/2014/main" id="{4F53EF7B-96D7-8A61-3CED-2186BBF32C4D}"/>
              </a:ext>
            </a:extLst>
          </p:cNvPr>
          <p:cNvCxnSpPr>
            <a:cxnSpLocks/>
          </p:cNvCxnSpPr>
          <p:nvPr/>
        </p:nvCxnSpPr>
        <p:spPr>
          <a:xfrm>
            <a:off x="6009521" y="3024007"/>
            <a:ext cx="1019488" cy="727509"/>
          </a:xfrm>
          <a:prstGeom prst="bentConnector3">
            <a:avLst>
              <a:gd name="adj1" fmla="val 21504"/>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Verbinder: gewinkelt 400">
            <a:extLst>
              <a:ext uri="{FF2B5EF4-FFF2-40B4-BE49-F238E27FC236}">
                <a16:creationId xmlns:a16="http://schemas.microsoft.com/office/drawing/2014/main" id="{86D28EC3-3BFF-89E0-1E56-18B9356790A8}"/>
              </a:ext>
            </a:extLst>
          </p:cNvPr>
          <p:cNvCxnSpPr>
            <a:cxnSpLocks/>
            <a:stCxn id="184" idx="3"/>
          </p:cNvCxnSpPr>
          <p:nvPr/>
        </p:nvCxnSpPr>
        <p:spPr>
          <a:xfrm>
            <a:off x="4983266" y="3405145"/>
            <a:ext cx="2026463" cy="454111"/>
          </a:xfrm>
          <a:prstGeom prst="bentConnector3">
            <a:avLst>
              <a:gd name="adj1" fmla="val 6757"/>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Verbinder: gewinkelt 406">
            <a:extLst>
              <a:ext uri="{FF2B5EF4-FFF2-40B4-BE49-F238E27FC236}">
                <a16:creationId xmlns:a16="http://schemas.microsoft.com/office/drawing/2014/main" id="{0B5CA2B3-986E-48B8-E6CF-6556B4DED5E8}"/>
              </a:ext>
            </a:extLst>
          </p:cNvPr>
          <p:cNvCxnSpPr>
            <a:cxnSpLocks/>
            <a:stCxn id="322" idx="3"/>
            <a:endCxn id="275" idx="3"/>
          </p:cNvCxnSpPr>
          <p:nvPr/>
        </p:nvCxnSpPr>
        <p:spPr>
          <a:xfrm flipV="1">
            <a:off x="6381161" y="4201121"/>
            <a:ext cx="400171" cy="1980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Verbinder: gewinkelt 409">
            <a:extLst>
              <a:ext uri="{FF2B5EF4-FFF2-40B4-BE49-F238E27FC236}">
                <a16:creationId xmlns:a16="http://schemas.microsoft.com/office/drawing/2014/main" id="{6C23B5A7-7F01-5371-C054-15C5F6972526}"/>
              </a:ext>
            </a:extLst>
          </p:cNvPr>
          <p:cNvCxnSpPr>
            <a:cxnSpLocks/>
            <a:stCxn id="237" idx="2"/>
            <a:endCxn id="291" idx="1"/>
          </p:cNvCxnSpPr>
          <p:nvPr/>
        </p:nvCxnSpPr>
        <p:spPr>
          <a:xfrm rot="10800000" flipV="1">
            <a:off x="3178215" y="1983381"/>
            <a:ext cx="374665" cy="2118147"/>
          </a:xfrm>
          <a:prstGeom prst="bentConnector3">
            <a:avLst>
              <a:gd name="adj1" fmla="val 196194"/>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72C68D80-CCDC-33C0-5CF6-9C821D9EEB4B}"/>
              </a:ext>
            </a:extLst>
          </p:cNvPr>
          <p:cNvSpPr txBox="1"/>
          <p:nvPr/>
        </p:nvSpPr>
        <p:spPr>
          <a:xfrm>
            <a:off x="1386715" y="5270721"/>
            <a:ext cx="3255889"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75000"/>
                  </a:srgbClr>
                </a:solidFill>
                <a:effectLst/>
                <a:uLnTx/>
                <a:uFillTx/>
                <a:latin typeface="Aptos" panose="020B0004020202020204" pitchFamily="34" charset="0"/>
                <a:ea typeface="+mn-ea"/>
                <a:cs typeface="+mn-cs"/>
              </a:rPr>
              <a:t>System Boundary</a:t>
            </a:r>
          </a:p>
        </p:txBody>
      </p:sp>
      <p:sp>
        <p:nvSpPr>
          <p:cNvPr id="10" name="Battery4" descr="{&quot;Key&quot;:&quot;POWER_USER_SHAPE_ICON&quot;,&quot;Value&quot;:&quot;POWER_USER_SHAPE_ICON_STYLE_1&quot;}">
            <a:extLst>
              <a:ext uri="{FF2B5EF4-FFF2-40B4-BE49-F238E27FC236}">
                <a16:creationId xmlns:a16="http://schemas.microsoft.com/office/drawing/2014/main" id="{99011D61-64A3-77F4-6955-E429401106BD}"/>
              </a:ext>
            </a:extLst>
          </p:cNvPr>
          <p:cNvSpPr>
            <a:spLocks noChangeAspect="1" noEditPoints="1"/>
          </p:cNvSpPr>
          <p:nvPr>
            <p:custDataLst>
              <p:tags r:id="rId7"/>
            </p:custDataLst>
          </p:nvPr>
        </p:nvSpPr>
        <p:spPr bwMode="auto">
          <a:xfrm>
            <a:off x="4484070" y="3072067"/>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 name="Battery4" descr="{&quot;Key&quot;:&quot;POWER_USER_SHAPE_ICON&quot;,&quot;Value&quot;:&quot;POWER_USER_SHAPE_ICON_STYLE_1&quot;}">
            <a:extLst>
              <a:ext uri="{FF2B5EF4-FFF2-40B4-BE49-F238E27FC236}">
                <a16:creationId xmlns:a16="http://schemas.microsoft.com/office/drawing/2014/main" id="{14388760-9BDC-AB16-81E7-983A5680825F}"/>
              </a:ext>
            </a:extLst>
          </p:cNvPr>
          <p:cNvSpPr>
            <a:spLocks noChangeAspect="1" noEditPoints="1"/>
          </p:cNvSpPr>
          <p:nvPr>
            <p:custDataLst>
              <p:tags r:id="rId8"/>
            </p:custDataLst>
          </p:nvPr>
        </p:nvSpPr>
        <p:spPr bwMode="auto">
          <a:xfrm>
            <a:off x="5632263" y="2736363"/>
            <a:ext cx="99807" cy="1709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 name="Textfeld 16">
            <a:extLst>
              <a:ext uri="{FF2B5EF4-FFF2-40B4-BE49-F238E27FC236}">
                <a16:creationId xmlns:a16="http://schemas.microsoft.com/office/drawing/2014/main" id="{1ED162D3-E886-2E24-1018-0A379342F6E9}"/>
              </a:ext>
            </a:extLst>
          </p:cNvPr>
          <p:cNvSpPr txBox="1"/>
          <p:nvPr/>
        </p:nvSpPr>
        <p:spPr>
          <a:xfrm>
            <a:off x="8753156" y="577266"/>
            <a:ext cx="5421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black"/>
                </a:solidFill>
                <a:effectLst/>
                <a:uLnTx/>
                <a:uFillTx/>
                <a:latin typeface="Aptos" panose="020B0004020202020204" pitchFamily="34" charset="0"/>
                <a:ea typeface="+mn-ea"/>
                <a:cs typeface="+mn-cs"/>
              </a:rPr>
              <a:t>Strom</a:t>
            </a:r>
            <a:endParaRPr kumimoji="0" lang="de-AT" sz="1000" b="1"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 name="Textfeld 17">
            <a:extLst>
              <a:ext uri="{FF2B5EF4-FFF2-40B4-BE49-F238E27FC236}">
                <a16:creationId xmlns:a16="http://schemas.microsoft.com/office/drawing/2014/main" id="{650C325B-567D-D437-5E0C-75C0C6DD2E9B}"/>
              </a:ext>
            </a:extLst>
          </p:cNvPr>
          <p:cNvSpPr txBox="1"/>
          <p:nvPr/>
        </p:nvSpPr>
        <p:spPr>
          <a:xfrm>
            <a:off x="9201323" y="577266"/>
            <a:ext cx="77617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1" u="none" strike="noStrike" kern="0" cap="none" spc="0" normalizeH="0" baseline="0" noProof="0">
                <a:ln>
                  <a:noFill/>
                </a:ln>
                <a:solidFill>
                  <a:prstClr val="black"/>
                </a:solidFill>
                <a:effectLst/>
                <a:uLnTx/>
                <a:uFillTx/>
                <a:latin typeface="Aptos" panose="020B0004020202020204" pitchFamily="34" charset="0"/>
                <a:ea typeface="+mn-ea"/>
                <a:cs typeface="+mn-cs"/>
              </a:rPr>
              <a:t>Electricity</a:t>
            </a:r>
            <a:endParaRPr kumimoji="0" lang="de-AT" sz="1000" b="1"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3" name="Gruppieren 22">
            <a:extLst>
              <a:ext uri="{FF2B5EF4-FFF2-40B4-BE49-F238E27FC236}">
                <a16:creationId xmlns:a16="http://schemas.microsoft.com/office/drawing/2014/main" id="{CFB7C418-B3F5-8031-E8C5-3483CEDDF524}"/>
              </a:ext>
            </a:extLst>
          </p:cNvPr>
          <p:cNvGrpSpPr/>
          <p:nvPr/>
        </p:nvGrpSpPr>
        <p:grpSpPr>
          <a:xfrm>
            <a:off x="8817512" y="1122585"/>
            <a:ext cx="1276686" cy="380387"/>
            <a:chOff x="804359" y="759914"/>
            <a:chExt cx="1276686" cy="380387"/>
          </a:xfrm>
        </p:grpSpPr>
        <p:cxnSp>
          <p:nvCxnSpPr>
            <p:cNvPr id="24" name="Gerade Verbindung mit Pfeil 23">
              <a:extLst>
                <a:ext uri="{FF2B5EF4-FFF2-40B4-BE49-F238E27FC236}">
                  <a16:creationId xmlns:a16="http://schemas.microsoft.com/office/drawing/2014/main" id="{B5EFE337-0292-F990-FDDA-FDCE87FC2459}"/>
                </a:ext>
              </a:extLst>
            </p:cNvPr>
            <p:cNvCxnSpPr/>
            <p:nvPr/>
          </p:nvCxnSpPr>
          <p:spPr>
            <a:xfrm>
              <a:off x="837020" y="783908"/>
              <a:ext cx="1244025" cy="0"/>
            </a:xfrm>
            <a:prstGeom prst="straightConnector1">
              <a:avLst/>
            </a:prstGeom>
            <a:noFill/>
            <a:ln w="28575" cap="flat" cmpd="sng" algn="ctr">
              <a:solidFill>
                <a:schemeClr val="accent2"/>
              </a:solidFill>
              <a:prstDash val="solid"/>
              <a:miter lim="800000"/>
              <a:tailEnd type="triangle"/>
            </a:ln>
            <a:effectLst/>
          </p:spPr>
        </p:cxnSp>
        <p:sp>
          <p:nvSpPr>
            <p:cNvPr id="25" name="Textfeld 24">
              <a:extLst>
                <a:ext uri="{FF2B5EF4-FFF2-40B4-BE49-F238E27FC236}">
                  <a16:creationId xmlns:a16="http://schemas.microsoft.com/office/drawing/2014/main" id="{116BE44B-28A7-F6D4-9565-6EC1E775D507}"/>
                </a:ext>
              </a:extLst>
            </p:cNvPr>
            <p:cNvSpPr txBox="1"/>
            <p:nvPr/>
          </p:nvSpPr>
          <p:spPr>
            <a:xfrm>
              <a:off x="804359" y="759914"/>
              <a:ext cx="122341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Eigenverbrauch</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 name="Textfeld 25">
              <a:extLst>
                <a:ext uri="{FF2B5EF4-FFF2-40B4-BE49-F238E27FC236}">
                  <a16:creationId xmlns:a16="http://schemas.microsoft.com/office/drawing/2014/main" id="{EA01EC82-BA05-2045-4159-A70F3A66F1B8}"/>
                </a:ext>
              </a:extLst>
            </p:cNvPr>
            <p:cNvSpPr txBox="1"/>
            <p:nvPr/>
          </p:nvSpPr>
          <p:spPr>
            <a:xfrm>
              <a:off x="804359" y="894080"/>
              <a:ext cx="9076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direct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7" name="Gruppieren 26">
            <a:extLst>
              <a:ext uri="{FF2B5EF4-FFF2-40B4-BE49-F238E27FC236}">
                <a16:creationId xmlns:a16="http://schemas.microsoft.com/office/drawing/2014/main" id="{025B02DD-281A-8E1A-9841-866292C2D34A}"/>
              </a:ext>
            </a:extLst>
          </p:cNvPr>
          <p:cNvGrpSpPr/>
          <p:nvPr/>
        </p:nvGrpSpPr>
        <p:grpSpPr>
          <a:xfrm>
            <a:off x="8835571" y="1469637"/>
            <a:ext cx="1370530" cy="380387"/>
            <a:chOff x="804359" y="759914"/>
            <a:chExt cx="1370530" cy="380387"/>
          </a:xfrm>
        </p:grpSpPr>
        <p:cxnSp>
          <p:nvCxnSpPr>
            <p:cNvPr id="28" name="Gerade Verbindung mit Pfeil 27">
              <a:extLst>
                <a:ext uri="{FF2B5EF4-FFF2-40B4-BE49-F238E27FC236}">
                  <a16:creationId xmlns:a16="http://schemas.microsoft.com/office/drawing/2014/main" id="{5F1EE5D4-C880-DAC1-A928-074C8AFAB694}"/>
                </a:ext>
              </a:extLst>
            </p:cNvPr>
            <p:cNvCxnSpPr/>
            <p:nvPr/>
          </p:nvCxnSpPr>
          <p:spPr>
            <a:xfrm>
              <a:off x="837020" y="783908"/>
              <a:ext cx="1244025" cy="0"/>
            </a:xfrm>
            <a:prstGeom prst="straightConnector1">
              <a:avLst/>
            </a:prstGeom>
            <a:noFill/>
            <a:ln w="28575" cap="flat" cmpd="sng" algn="ctr">
              <a:solidFill>
                <a:schemeClr val="accent2">
                  <a:lumMod val="60000"/>
                  <a:lumOff val="40000"/>
                </a:schemeClr>
              </a:solidFill>
              <a:prstDash val="solid"/>
              <a:miter lim="800000"/>
              <a:tailEnd type="triangle"/>
            </a:ln>
            <a:effectLst/>
          </p:spPr>
        </p:cxnSp>
        <p:sp>
          <p:nvSpPr>
            <p:cNvPr id="29" name="Textfeld 28">
              <a:extLst>
                <a:ext uri="{FF2B5EF4-FFF2-40B4-BE49-F238E27FC236}">
                  <a16:creationId xmlns:a16="http://schemas.microsoft.com/office/drawing/2014/main" id="{2088CCEF-6D51-7D41-D676-E77BF9956879}"/>
                </a:ext>
              </a:extLst>
            </p:cNvPr>
            <p:cNvSpPr txBox="1"/>
            <p:nvPr/>
          </p:nvSpPr>
          <p:spPr>
            <a:xfrm>
              <a:off x="804359" y="759914"/>
              <a:ext cx="137053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PV Netzeinspeisung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0" name="Textfeld 29">
              <a:extLst>
                <a:ext uri="{FF2B5EF4-FFF2-40B4-BE49-F238E27FC236}">
                  <a16:creationId xmlns:a16="http://schemas.microsoft.com/office/drawing/2014/main" id="{B435F92B-A32A-6969-0F60-73532413B095}"/>
                </a:ext>
              </a:extLst>
            </p:cNvPr>
            <p:cNvSpPr txBox="1"/>
            <p:nvPr/>
          </p:nvSpPr>
          <p:spPr>
            <a:xfrm>
              <a:off x="804359" y="894080"/>
              <a:ext cx="11897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PV feed-in surplus</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1" name="Gruppieren 30">
            <a:extLst>
              <a:ext uri="{FF2B5EF4-FFF2-40B4-BE49-F238E27FC236}">
                <a16:creationId xmlns:a16="http://schemas.microsoft.com/office/drawing/2014/main" id="{8F56675C-D65E-C2DE-28A5-401E52B9551F}"/>
              </a:ext>
            </a:extLst>
          </p:cNvPr>
          <p:cNvGrpSpPr/>
          <p:nvPr/>
        </p:nvGrpSpPr>
        <p:grpSpPr>
          <a:xfrm>
            <a:off x="8828876" y="1816464"/>
            <a:ext cx="1377225" cy="380387"/>
            <a:chOff x="804358" y="759914"/>
            <a:chExt cx="1377225" cy="380387"/>
          </a:xfrm>
        </p:grpSpPr>
        <p:cxnSp>
          <p:nvCxnSpPr>
            <p:cNvPr id="32" name="Gerade Verbindung mit Pfeil 31">
              <a:extLst>
                <a:ext uri="{FF2B5EF4-FFF2-40B4-BE49-F238E27FC236}">
                  <a16:creationId xmlns:a16="http://schemas.microsoft.com/office/drawing/2014/main" id="{344DD03B-8F80-AFB8-B5A7-A63130044A44}"/>
                </a:ext>
              </a:extLst>
            </p:cNvPr>
            <p:cNvCxnSpPr/>
            <p:nvPr/>
          </p:nvCxnSpPr>
          <p:spPr>
            <a:xfrm>
              <a:off x="837020" y="783908"/>
              <a:ext cx="1244025"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sp>
          <p:nvSpPr>
            <p:cNvPr id="33" name="Textfeld 32">
              <a:extLst>
                <a:ext uri="{FF2B5EF4-FFF2-40B4-BE49-F238E27FC236}">
                  <a16:creationId xmlns:a16="http://schemas.microsoft.com/office/drawing/2014/main" id="{BBC0DBCC-B7A4-0D11-CFB7-F025E3FF24C9}"/>
                </a:ext>
              </a:extLst>
            </p:cNvPr>
            <p:cNvSpPr txBox="1"/>
            <p:nvPr/>
          </p:nvSpPr>
          <p:spPr>
            <a:xfrm>
              <a:off x="804358" y="759914"/>
              <a:ext cx="13772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Flexibler Netzbezug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4" name="Textfeld 33">
              <a:extLst>
                <a:ext uri="{FF2B5EF4-FFF2-40B4-BE49-F238E27FC236}">
                  <a16:creationId xmlns:a16="http://schemas.microsoft.com/office/drawing/2014/main" id="{D794AEA2-5448-72F5-6EAC-68AC702210BC}"/>
                </a:ext>
              </a:extLst>
            </p:cNvPr>
            <p:cNvSpPr txBox="1"/>
            <p:nvPr/>
          </p:nvSpPr>
          <p:spPr>
            <a:xfrm>
              <a:off x="804359" y="894080"/>
              <a:ext cx="107433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Flexible grid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35" name="Gruppieren 34">
            <a:extLst>
              <a:ext uri="{FF2B5EF4-FFF2-40B4-BE49-F238E27FC236}">
                <a16:creationId xmlns:a16="http://schemas.microsoft.com/office/drawing/2014/main" id="{DED7B9A5-7061-0F0B-01E8-0BDE5CBC1A06}"/>
              </a:ext>
            </a:extLst>
          </p:cNvPr>
          <p:cNvGrpSpPr/>
          <p:nvPr/>
        </p:nvGrpSpPr>
        <p:grpSpPr>
          <a:xfrm>
            <a:off x="8835571" y="2267059"/>
            <a:ext cx="1276686" cy="380387"/>
            <a:chOff x="804359" y="759914"/>
            <a:chExt cx="1276686" cy="380387"/>
          </a:xfrm>
        </p:grpSpPr>
        <p:cxnSp>
          <p:nvCxnSpPr>
            <p:cNvPr id="36" name="Gerade Verbindung mit Pfeil 35">
              <a:extLst>
                <a:ext uri="{FF2B5EF4-FFF2-40B4-BE49-F238E27FC236}">
                  <a16:creationId xmlns:a16="http://schemas.microsoft.com/office/drawing/2014/main" id="{B55D9EE4-7900-EAA7-D5D0-73372BC42DA8}"/>
                </a:ext>
              </a:extLst>
            </p:cNvPr>
            <p:cNvCxnSpPr/>
            <p:nvPr/>
          </p:nvCxnSpPr>
          <p:spPr>
            <a:xfrm>
              <a:off x="837020" y="783908"/>
              <a:ext cx="1244025" cy="0"/>
            </a:xfrm>
            <a:prstGeom prst="straightConnector1">
              <a:avLst/>
            </a:prstGeom>
            <a:noFill/>
            <a:ln w="28575" cap="flat" cmpd="sng" algn="ctr">
              <a:solidFill>
                <a:schemeClr val="accent6"/>
              </a:solidFill>
              <a:prstDash val="solid"/>
              <a:miter lim="800000"/>
              <a:tailEnd type="triangle"/>
            </a:ln>
            <a:effectLst/>
          </p:spPr>
        </p:cxnSp>
        <p:sp>
          <p:nvSpPr>
            <p:cNvPr id="37" name="Textfeld 36">
              <a:extLst>
                <a:ext uri="{FF2B5EF4-FFF2-40B4-BE49-F238E27FC236}">
                  <a16:creationId xmlns:a16="http://schemas.microsoft.com/office/drawing/2014/main" id="{375E6A3B-6C13-B718-BBAA-F734BBAB6419}"/>
                </a:ext>
              </a:extLst>
            </p:cNvPr>
            <p:cNvSpPr txBox="1"/>
            <p:nvPr/>
          </p:nvSpPr>
          <p:spPr>
            <a:xfrm>
              <a:off x="804359" y="759914"/>
              <a:ext cx="11008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Aptos" panose="020B0004020202020204" pitchFamily="34" charset="0"/>
                  <a:ea typeface="+mn-ea"/>
                  <a:cs typeface="+mn-cs"/>
                </a:rPr>
                <a:t>Batterienutzung</a:t>
              </a:r>
              <a:endParaRPr kumimoji="0" lang="de-AT" sz="10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8" name="Textfeld 37">
              <a:extLst>
                <a:ext uri="{FF2B5EF4-FFF2-40B4-BE49-F238E27FC236}">
                  <a16:creationId xmlns:a16="http://schemas.microsoft.com/office/drawing/2014/main" id="{A84F606E-0C5A-10EF-3859-FDCBE6807AAD}"/>
                </a:ext>
              </a:extLst>
            </p:cNvPr>
            <p:cNvSpPr txBox="1"/>
            <p:nvPr/>
          </p:nvSpPr>
          <p:spPr>
            <a:xfrm>
              <a:off x="804359" y="894080"/>
              <a:ext cx="80663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1" u="none" strike="noStrike" kern="0" cap="none" spc="0" normalizeH="0" baseline="0" noProof="0">
                  <a:ln>
                    <a:noFill/>
                  </a:ln>
                  <a:solidFill>
                    <a:prstClr val="black"/>
                  </a:solidFill>
                  <a:effectLst/>
                  <a:uLnTx/>
                  <a:uFillTx/>
                  <a:latin typeface="Aptos" panose="020B0004020202020204" pitchFamily="34" charset="0"/>
                  <a:ea typeface="+mn-ea"/>
                  <a:cs typeface="+mn-cs"/>
                </a:rPr>
                <a:t>Battery use</a:t>
              </a:r>
              <a:endParaRPr kumimoji="0" lang="de-AT" sz="1000" b="0" i="1"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cxnSp>
        <p:nvCxnSpPr>
          <p:cNvPr id="39" name="Gerade Verbindung mit Pfeil 38">
            <a:extLst>
              <a:ext uri="{FF2B5EF4-FFF2-40B4-BE49-F238E27FC236}">
                <a16:creationId xmlns:a16="http://schemas.microsoft.com/office/drawing/2014/main" id="{7BC82EF5-AAEB-C863-0D81-775B0126F14B}"/>
              </a:ext>
            </a:extLst>
          </p:cNvPr>
          <p:cNvCxnSpPr>
            <a:cxnSpLocks/>
          </p:cNvCxnSpPr>
          <p:nvPr/>
        </p:nvCxnSpPr>
        <p:spPr>
          <a:xfrm>
            <a:off x="8864577" y="2193454"/>
            <a:ext cx="1244025" cy="0"/>
          </a:xfrm>
          <a:prstGeom prst="straightConnector1">
            <a:avLst/>
          </a:prstGeom>
          <a:noFill/>
          <a:ln w="28575" cap="flat" cmpd="sng" algn="ctr">
            <a:solidFill>
              <a:schemeClr val="accent4"/>
            </a:solidFill>
            <a:prstDash val="solid"/>
            <a:miter lim="800000"/>
            <a:tailEnd type="triangle"/>
          </a:ln>
          <a:effectLst/>
        </p:spPr>
      </p:cxnSp>
      <p:cxnSp>
        <p:nvCxnSpPr>
          <p:cNvPr id="136" name="Verbinder: gewinkelt 135">
            <a:extLst>
              <a:ext uri="{FF2B5EF4-FFF2-40B4-BE49-F238E27FC236}">
                <a16:creationId xmlns:a16="http://schemas.microsoft.com/office/drawing/2014/main" id="{79532F81-7047-6565-A7AA-7E5835DBB933}"/>
              </a:ext>
            </a:extLst>
          </p:cNvPr>
          <p:cNvCxnSpPr>
            <a:cxnSpLocks/>
            <a:stCxn id="184" idx="3"/>
            <a:endCxn id="291" idx="1"/>
          </p:cNvCxnSpPr>
          <p:nvPr/>
        </p:nvCxnSpPr>
        <p:spPr>
          <a:xfrm flipH="1">
            <a:off x="3178214" y="3405145"/>
            <a:ext cx="1805052" cy="696384"/>
          </a:xfrm>
          <a:prstGeom prst="bentConnector5">
            <a:avLst>
              <a:gd name="adj1" fmla="val -7176"/>
              <a:gd name="adj2" fmla="val 50783"/>
              <a:gd name="adj3" fmla="val 116534"/>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Verbinder: gewinkelt 147">
            <a:extLst>
              <a:ext uri="{FF2B5EF4-FFF2-40B4-BE49-F238E27FC236}">
                <a16:creationId xmlns:a16="http://schemas.microsoft.com/office/drawing/2014/main" id="{2C0F8DD6-F982-42CE-A8BD-B6EBE4C56E82}"/>
              </a:ext>
            </a:extLst>
          </p:cNvPr>
          <p:cNvCxnSpPr>
            <a:cxnSpLocks/>
            <a:stCxn id="184" idx="3"/>
            <a:endCxn id="173" idx="1"/>
          </p:cNvCxnSpPr>
          <p:nvPr/>
        </p:nvCxnSpPr>
        <p:spPr>
          <a:xfrm flipV="1">
            <a:off x="4983266" y="2981305"/>
            <a:ext cx="279348" cy="423840"/>
          </a:xfrm>
          <a:prstGeom prst="bentConnector3">
            <a:avLst>
              <a:gd name="adj1" fmla="val 4727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Gerade Verbindung mit Pfeil 342">
            <a:extLst>
              <a:ext uri="{FF2B5EF4-FFF2-40B4-BE49-F238E27FC236}">
                <a16:creationId xmlns:a16="http://schemas.microsoft.com/office/drawing/2014/main" id="{DC3D9421-E36D-6765-28F4-535253642F0C}"/>
              </a:ext>
            </a:extLst>
          </p:cNvPr>
          <p:cNvCxnSpPr>
            <a:cxnSpLocks/>
          </p:cNvCxnSpPr>
          <p:nvPr/>
        </p:nvCxnSpPr>
        <p:spPr>
          <a:xfrm>
            <a:off x="2844800" y="3437470"/>
            <a:ext cx="1235940" cy="0"/>
          </a:xfrm>
          <a:prstGeom prst="straightConnector1">
            <a:avLst/>
          </a:prstGeom>
          <a:noFill/>
          <a:ln w="28575" cap="flat" cmpd="sng" algn="ctr">
            <a:solidFill>
              <a:schemeClr val="accent6">
                <a:lumMod val="60000"/>
                <a:lumOff val="40000"/>
              </a:schemeClr>
            </a:solidFill>
            <a:prstDash val="solid"/>
            <a:miter lim="800000"/>
            <a:tailEnd type="triangle"/>
          </a:ln>
          <a:effectLst/>
        </p:spPr>
      </p:cxnSp>
      <p:cxnSp>
        <p:nvCxnSpPr>
          <p:cNvPr id="358" name="Gerader Verbinder 357">
            <a:extLst>
              <a:ext uri="{FF2B5EF4-FFF2-40B4-BE49-F238E27FC236}">
                <a16:creationId xmlns:a16="http://schemas.microsoft.com/office/drawing/2014/main" id="{0F8461F0-58AD-91E7-D3AD-02344F771A53}"/>
              </a:ext>
            </a:extLst>
          </p:cNvPr>
          <p:cNvCxnSpPr>
            <a:cxnSpLocks/>
          </p:cNvCxnSpPr>
          <p:nvPr/>
        </p:nvCxnSpPr>
        <p:spPr>
          <a:xfrm flipH="1">
            <a:off x="2844800" y="2012950"/>
            <a:ext cx="700461" cy="0"/>
          </a:xfrm>
          <a:prstGeom prst="line">
            <a:avLst/>
          </a:prstGeom>
          <a:ln w="28575">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39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9119-91D5-EFCB-B604-691C1944CB1B}"/>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64C4083-445C-4BF3-BB61-D25F4D33F1EF}"/>
              </a:ext>
            </a:extLst>
          </p:cNvPr>
          <p:cNvSpPr/>
          <p:nvPr/>
        </p:nvSpPr>
        <p:spPr>
          <a:xfrm>
            <a:off x="7406729" y="1687861"/>
            <a:ext cx="3795673" cy="425532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ysClr val="windowText" lastClr="000000"/>
              </a:solidFill>
              <a:effectLst/>
              <a:uLnTx/>
              <a:uFillTx/>
              <a:latin typeface="Aptos" panose="020B0004020202020204" pitchFamily="34" charset="0"/>
              <a:ea typeface="+mn-ea"/>
              <a:cs typeface="+mn-cs"/>
            </a:endParaRPr>
          </a:p>
        </p:txBody>
      </p:sp>
      <p:sp>
        <p:nvSpPr>
          <p:cNvPr id="293" name="Rechteck 292">
            <a:extLst>
              <a:ext uri="{FF2B5EF4-FFF2-40B4-BE49-F238E27FC236}">
                <a16:creationId xmlns:a16="http://schemas.microsoft.com/office/drawing/2014/main" id="{7E324B2A-7CF2-2D9C-71A8-90274534A4F0}"/>
              </a:ext>
            </a:extLst>
          </p:cNvPr>
          <p:cNvSpPr/>
          <p:nvPr/>
        </p:nvSpPr>
        <p:spPr>
          <a:xfrm>
            <a:off x="247650" y="1688691"/>
            <a:ext cx="11403699" cy="4940709"/>
          </a:xfrm>
          <a:prstGeom prst="rect">
            <a:avLst/>
          </a:prstGeom>
          <a:no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4" name="Rechteck 293">
            <a:extLst>
              <a:ext uri="{FF2B5EF4-FFF2-40B4-BE49-F238E27FC236}">
                <a16:creationId xmlns:a16="http://schemas.microsoft.com/office/drawing/2014/main" id="{97312F1A-1488-36C6-AF8C-DFBB7BADC368}"/>
              </a:ext>
            </a:extLst>
          </p:cNvPr>
          <p:cNvSpPr/>
          <p:nvPr/>
        </p:nvSpPr>
        <p:spPr>
          <a:xfrm>
            <a:off x="267342" y="4934683"/>
            <a:ext cx="2755036" cy="1694717"/>
          </a:xfrm>
          <a:prstGeom prst="rect">
            <a:avLst/>
          </a:prstGeom>
          <a:solidFill>
            <a:schemeClr val="bg1"/>
          </a:solidFill>
          <a:ln w="28575">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95" name="Rechteck 294">
            <a:extLst>
              <a:ext uri="{FF2B5EF4-FFF2-40B4-BE49-F238E27FC236}">
                <a16:creationId xmlns:a16="http://schemas.microsoft.com/office/drawing/2014/main" id="{93F94071-7EF7-B5B6-A407-3F1BF04CB642}"/>
              </a:ext>
            </a:extLst>
          </p:cNvPr>
          <p:cNvSpPr/>
          <p:nvPr/>
        </p:nvSpPr>
        <p:spPr>
          <a:xfrm>
            <a:off x="247650" y="4962040"/>
            <a:ext cx="2755036"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cxnSp>
        <p:nvCxnSpPr>
          <p:cNvPr id="284" name="Gewinkelter Verbinder 283">
            <a:extLst>
              <a:ext uri="{FF2B5EF4-FFF2-40B4-BE49-F238E27FC236}">
                <a16:creationId xmlns:a16="http://schemas.microsoft.com/office/drawing/2014/main" id="{A62FDF67-CD16-B353-EC54-50B96B7969D0}"/>
              </a:ext>
            </a:extLst>
          </p:cNvPr>
          <p:cNvCxnSpPr>
            <a:cxnSpLocks/>
          </p:cNvCxnSpPr>
          <p:nvPr/>
        </p:nvCxnSpPr>
        <p:spPr>
          <a:xfrm rot="5400000" flipH="1" flipV="1">
            <a:off x="9917060" y="2402496"/>
            <a:ext cx="2546507" cy="332316"/>
          </a:xfrm>
          <a:prstGeom prst="bentConnector3">
            <a:avLst>
              <a:gd name="adj1" fmla="val 460"/>
            </a:avLst>
          </a:prstGeom>
          <a:ln w="76200">
            <a:solidFill>
              <a:schemeClr val="accent2">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3289EF16-BDD5-D379-08ED-768ACB23E7D5}"/>
              </a:ext>
            </a:extLst>
          </p:cNvPr>
          <p:cNvSpPr txBox="1"/>
          <p:nvPr/>
        </p:nvSpPr>
        <p:spPr>
          <a:xfrm>
            <a:off x="1960128" y="6029686"/>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03" name="Textfeld 102">
            <a:extLst>
              <a:ext uri="{FF2B5EF4-FFF2-40B4-BE49-F238E27FC236}">
                <a16:creationId xmlns:a16="http://schemas.microsoft.com/office/drawing/2014/main" id="{71FD3DF7-C0B6-4884-65D8-BFF60F1A10C8}"/>
              </a:ext>
            </a:extLst>
          </p:cNvPr>
          <p:cNvSpPr txBox="1"/>
          <p:nvPr/>
        </p:nvSpPr>
        <p:spPr>
          <a:xfrm>
            <a:off x="1960128" y="4974902"/>
            <a:ext cx="184730"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1" name="Textfeld 110">
            <a:extLst>
              <a:ext uri="{FF2B5EF4-FFF2-40B4-BE49-F238E27FC236}">
                <a16:creationId xmlns:a16="http://schemas.microsoft.com/office/drawing/2014/main" id="{4F04DEA8-0AF7-03DA-0EC4-5512991D93C6}"/>
              </a:ext>
            </a:extLst>
          </p:cNvPr>
          <p:cNvSpPr txBox="1"/>
          <p:nvPr/>
        </p:nvSpPr>
        <p:spPr>
          <a:xfrm>
            <a:off x="1403116" y="4209720"/>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0" name="Solar_panel2" descr="{&quot;Key&quot;:&quot;POWER_USER_SHAPE_ICON&quot;,&quot;Value&quot;:&quot;POWER_USER_SHAPE_ICON_STYLE_1&quot;}">
            <a:extLst>
              <a:ext uri="{FF2B5EF4-FFF2-40B4-BE49-F238E27FC236}">
                <a16:creationId xmlns:a16="http://schemas.microsoft.com/office/drawing/2014/main" id="{592D8466-C202-FB7C-CA6A-9D6800FBC145}"/>
              </a:ext>
            </a:extLst>
          </p:cNvPr>
          <p:cNvSpPr>
            <a:spLocks noChangeAspect="1" noEditPoints="1"/>
          </p:cNvSpPr>
          <p:nvPr>
            <p:custDataLst>
              <p:tags r:id="rId1"/>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71" name="Textfeld 70">
            <a:extLst>
              <a:ext uri="{FF2B5EF4-FFF2-40B4-BE49-F238E27FC236}">
                <a16:creationId xmlns:a16="http://schemas.microsoft.com/office/drawing/2014/main" id="{07F13598-C37C-E484-BACF-CCF330572D53}"/>
              </a:ext>
            </a:extLst>
          </p:cNvPr>
          <p:cNvSpPr txBox="1"/>
          <p:nvPr/>
        </p:nvSpPr>
        <p:spPr>
          <a:xfrm>
            <a:off x="3846463" y="1797063"/>
            <a:ext cx="1847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208" name="Gerade Verbindung mit Pfeil 207">
            <a:extLst>
              <a:ext uri="{FF2B5EF4-FFF2-40B4-BE49-F238E27FC236}">
                <a16:creationId xmlns:a16="http://schemas.microsoft.com/office/drawing/2014/main" id="{335D6770-A0A1-F3A3-8397-561CE0E9023D}"/>
              </a:ext>
            </a:extLst>
          </p:cNvPr>
          <p:cNvCxnSpPr>
            <a:cxnSpLocks/>
          </p:cNvCxnSpPr>
          <p:nvPr/>
        </p:nvCxnSpPr>
        <p:spPr>
          <a:xfrm>
            <a:off x="1135765" y="1879938"/>
            <a:ext cx="2672347" cy="194134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9" name="Gerade Verbindung mit Pfeil 208">
            <a:extLst>
              <a:ext uri="{FF2B5EF4-FFF2-40B4-BE49-F238E27FC236}">
                <a16:creationId xmlns:a16="http://schemas.microsoft.com/office/drawing/2014/main" id="{85C612F7-6AA0-4CA0-F979-11F212CC6B71}"/>
              </a:ext>
            </a:extLst>
          </p:cNvPr>
          <p:cNvCxnSpPr>
            <a:cxnSpLocks/>
          </p:cNvCxnSpPr>
          <p:nvPr/>
        </p:nvCxnSpPr>
        <p:spPr>
          <a:xfrm>
            <a:off x="4119944" y="3798643"/>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0CCF2B71-B8CB-06F6-7151-02FA12662546}"/>
              </a:ext>
            </a:extLst>
          </p:cNvPr>
          <p:cNvCxnSpPr>
            <a:cxnSpLocks/>
          </p:cNvCxnSpPr>
          <p:nvPr/>
        </p:nvCxnSpPr>
        <p:spPr>
          <a:xfrm>
            <a:off x="5475157" y="3821286"/>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8" name="Gerade Verbindung mit Pfeil 217">
            <a:extLst>
              <a:ext uri="{FF2B5EF4-FFF2-40B4-BE49-F238E27FC236}">
                <a16:creationId xmlns:a16="http://schemas.microsoft.com/office/drawing/2014/main" id="{BB77F64D-BE66-3E55-F7E6-7EA55789A00C}"/>
              </a:ext>
            </a:extLst>
          </p:cNvPr>
          <p:cNvCxnSpPr>
            <a:cxnSpLocks/>
            <a:endCxn id="47" idx="2"/>
          </p:cNvCxnSpPr>
          <p:nvPr/>
        </p:nvCxnSpPr>
        <p:spPr>
          <a:xfrm>
            <a:off x="6834579" y="3826918"/>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0" name="Gerade Verbindung mit Pfeil 219">
            <a:extLst>
              <a:ext uri="{FF2B5EF4-FFF2-40B4-BE49-F238E27FC236}">
                <a16:creationId xmlns:a16="http://schemas.microsoft.com/office/drawing/2014/main" id="{A3E292CE-B188-4118-E39C-290242524BC7}"/>
              </a:ext>
            </a:extLst>
          </p:cNvPr>
          <p:cNvCxnSpPr>
            <a:cxnSpLocks/>
          </p:cNvCxnSpPr>
          <p:nvPr/>
        </p:nvCxnSpPr>
        <p:spPr>
          <a:xfrm>
            <a:off x="8132851" y="3841907"/>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Gerade Verbindung mit Pfeil 221">
            <a:extLst>
              <a:ext uri="{FF2B5EF4-FFF2-40B4-BE49-F238E27FC236}">
                <a16:creationId xmlns:a16="http://schemas.microsoft.com/office/drawing/2014/main" id="{26C6C08D-62F1-922D-64B3-75E9C5B8CD64}"/>
              </a:ext>
            </a:extLst>
          </p:cNvPr>
          <p:cNvCxnSpPr>
            <a:cxnSpLocks/>
          </p:cNvCxnSpPr>
          <p:nvPr/>
        </p:nvCxnSpPr>
        <p:spPr>
          <a:xfrm flipV="1">
            <a:off x="9435584" y="3820731"/>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2" name="Gewinkelter Verbinder 271">
            <a:extLst>
              <a:ext uri="{FF2B5EF4-FFF2-40B4-BE49-F238E27FC236}">
                <a16:creationId xmlns:a16="http://schemas.microsoft.com/office/drawing/2014/main" id="{A2B0D9A5-745E-CDA7-F9C3-D33BE28B4D75}"/>
              </a:ext>
            </a:extLst>
          </p:cNvPr>
          <p:cNvCxnSpPr>
            <a:cxnSpLocks/>
          </p:cNvCxnSpPr>
          <p:nvPr/>
        </p:nvCxnSpPr>
        <p:spPr>
          <a:xfrm flipH="1">
            <a:off x="3863851" y="3810210"/>
            <a:ext cx="6888564" cy="744754"/>
          </a:xfrm>
          <a:prstGeom prst="bentConnector5">
            <a:avLst>
              <a:gd name="adj1" fmla="val -3319"/>
              <a:gd name="adj2" fmla="val 43954"/>
              <a:gd name="adj3" fmla="val 103319"/>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5" name="Gewinkelter Verbinder 274">
            <a:extLst>
              <a:ext uri="{FF2B5EF4-FFF2-40B4-BE49-F238E27FC236}">
                <a16:creationId xmlns:a16="http://schemas.microsoft.com/office/drawing/2014/main" id="{E48F61A5-2738-D09C-E8FB-7E77E352D716}"/>
              </a:ext>
            </a:extLst>
          </p:cNvPr>
          <p:cNvCxnSpPr>
            <a:cxnSpLocks/>
          </p:cNvCxnSpPr>
          <p:nvPr/>
        </p:nvCxnSpPr>
        <p:spPr>
          <a:xfrm flipH="1">
            <a:off x="3863851" y="4553831"/>
            <a:ext cx="3120670" cy="753804"/>
          </a:xfrm>
          <a:prstGeom prst="bentConnector5">
            <a:avLst>
              <a:gd name="adj1" fmla="val -7325"/>
              <a:gd name="adj2" fmla="val 45150"/>
              <a:gd name="adj3" fmla="val 107325"/>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8" name="Gewinkelter Verbinder 277">
            <a:extLst>
              <a:ext uri="{FF2B5EF4-FFF2-40B4-BE49-F238E27FC236}">
                <a16:creationId xmlns:a16="http://schemas.microsoft.com/office/drawing/2014/main" id="{2E7584A3-F7C7-3869-8662-B9B1F5F68E0A}"/>
              </a:ext>
            </a:extLst>
          </p:cNvPr>
          <p:cNvCxnSpPr>
            <a:cxnSpLocks/>
          </p:cNvCxnSpPr>
          <p:nvPr/>
        </p:nvCxnSpPr>
        <p:spPr>
          <a:xfrm flipH="1">
            <a:off x="3863851" y="5306502"/>
            <a:ext cx="6892063" cy="877047"/>
          </a:xfrm>
          <a:prstGeom prst="bentConnector5">
            <a:avLst>
              <a:gd name="adj1" fmla="val -3317"/>
              <a:gd name="adj2" fmla="val 44866"/>
              <a:gd name="adj3" fmla="val 103317"/>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1" name="Textfeld 280">
            <a:extLst>
              <a:ext uri="{FF2B5EF4-FFF2-40B4-BE49-F238E27FC236}">
                <a16:creationId xmlns:a16="http://schemas.microsoft.com/office/drawing/2014/main" id="{7B28ACFA-3ACD-EB67-FA8E-EF2497699EB3}"/>
              </a:ext>
            </a:extLst>
          </p:cNvPr>
          <p:cNvSpPr txBox="1"/>
          <p:nvPr/>
        </p:nvSpPr>
        <p:spPr>
          <a:xfrm>
            <a:off x="7818724" y="5932817"/>
            <a:ext cx="18473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9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1" name="High_voltage3" descr="{&quot;Key&quot;:&quot;POWER_USER_SHAPE_ICON&quot;,&quot;Value&quot;:&quot;POWER_USER_SHAPE_ICON_STYLE_1&quot;}">
            <a:extLst>
              <a:ext uri="{FF2B5EF4-FFF2-40B4-BE49-F238E27FC236}">
                <a16:creationId xmlns:a16="http://schemas.microsoft.com/office/drawing/2014/main" id="{211A01AB-B4BB-D40B-56F1-2F1FC0688DAF}"/>
              </a:ext>
            </a:extLst>
          </p:cNvPr>
          <p:cNvSpPr>
            <a:spLocks noChangeAspect="1" noEditPoints="1"/>
          </p:cNvSpPr>
          <p:nvPr>
            <p:custDataLst>
              <p:tags r:id="rId2"/>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3" name="Battery4" descr="{&quot;Key&quot;:&quot;POWER_USER_SHAPE_ICON&quot;,&quot;Value&quot;:&quot;POWER_USER_SHAPE_ICON_STYLE_1&quot;}">
            <a:extLst>
              <a:ext uri="{FF2B5EF4-FFF2-40B4-BE49-F238E27FC236}">
                <a16:creationId xmlns:a16="http://schemas.microsoft.com/office/drawing/2014/main" id="{0760A725-2CA6-C065-2C02-B3603BA70E35}"/>
              </a:ext>
            </a:extLst>
          </p:cNvPr>
          <p:cNvSpPr>
            <a:spLocks noChangeAspect="1" noEditPoints="1"/>
          </p:cNvSpPr>
          <p:nvPr>
            <p:custDataLst>
              <p:tags r:id="rId3"/>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52" name="Gruppieren 51">
            <a:extLst>
              <a:ext uri="{FF2B5EF4-FFF2-40B4-BE49-F238E27FC236}">
                <a16:creationId xmlns:a16="http://schemas.microsoft.com/office/drawing/2014/main" id="{C399EBBA-2DF6-979F-877E-44BFF6008951}"/>
              </a:ext>
            </a:extLst>
          </p:cNvPr>
          <p:cNvGrpSpPr/>
          <p:nvPr/>
        </p:nvGrpSpPr>
        <p:grpSpPr>
          <a:xfrm>
            <a:off x="3782892" y="3450424"/>
            <a:ext cx="7146655" cy="461016"/>
            <a:chOff x="3757855" y="3521927"/>
            <a:chExt cx="7146655" cy="461016"/>
          </a:xfrm>
          <a:solidFill>
            <a:schemeClr val="accent2"/>
          </a:solidFill>
        </p:grpSpPr>
        <p:sp>
          <p:nvSpPr>
            <p:cNvPr id="3" name="Pfeil: gebogen 2">
              <a:extLst>
                <a:ext uri="{FF2B5EF4-FFF2-40B4-BE49-F238E27FC236}">
                  <a16:creationId xmlns:a16="http://schemas.microsoft.com/office/drawing/2014/main" id="{49F19F6A-417B-F3CB-B2C1-23AB8AD240AF}"/>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 name="Pfeil: gebogen 20">
              <a:extLst>
                <a:ext uri="{FF2B5EF4-FFF2-40B4-BE49-F238E27FC236}">
                  <a16:creationId xmlns:a16="http://schemas.microsoft.com/office/drawing/2014/main" id="{59AEF99F-3172-BB7F-8D12-7D1339F9ECB2}"/>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6" name="Pfeil: gebogen 45">
              <a:extLst>
                <a:ext uri="{FF2B5EF4-FFF2-40B4-BE49-F238E27FC236}">
                  <a16:creationId xmlns:a16="http://schemas.microsoft.com/office/drawing/2014/main" id="{0960F1F5-8BDE-BD1A-B73F-8F2511907B97}"/>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7" name="Pfeil: gebogen 46">
              <a:extLst>
                <a:ext uri="{FF2B5EF4-FFF2-40B4-BE49-F238E27FC236}">
                  <a16:creationId xmlns:a16="http://schemas.microsoft.com/office/drawing/2014/main" id="{667B2A4C-F89E-908B-EF43-A04CB64CC074}"/>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8" name="Pfeil: gebogen 47">
              <a:extLst>
                <a:ext uri="{FF2B5EF4-FFF2-40B4-BE49-F238E27FC236}">
                  <a16:creationId xmlns:a16="http://schemas.microsoft.com/office/drawing/2014/main" id="{A80AE8AD-3D53-70E4-4FC9-ECB75AE4BD4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9" name="Pfeil: gebogen 48">
              <a:extLst>
                <a:ext uri="{FF2B5EF4-FFF2-40B4-BE49-F238E27FC236}">
                  <a16:creationId xmlns:a16="http://schemas.microsoft.com/office/drawing/2014/main" id="{1F0A5BFF-7E0A-BFCC-B5B8-17934E7C57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15" name="Gerade Verbindung mit Pfeil 114">
            <a:extLst>
              <a:ext uri="{FF2B5EF4-FFF2-40B4-BE49-F238E27FC236}">
                <a16:creationId xmlns:a16="http://schemas.microsoft.com/office/drawing/2014/main" id="{D5D99E62-62B9-1E93-0FCD-E0DB6D231B34}"/>
              </a:ext>
            </a:extLst>
          </p:cNvPr>
          <p:cNvCxnSpPr>
            <a:cxnSpLocks/>
          </p:cNvCxnSpPr>
          <p:nvPr/>
        </p:nvCxnSpPr>
        <p:spPr>
          <a:xfrm>
            <a:off x="7156370" y="6208470"/>
            <a:ext cx="450930"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4E201970-BD08-9D70-5A91-C032CDB15AB8}"/>
              </a:ext>
            </a:extLst>
          </p:cNvPr>
          <p:cNvGrpSpPr/>
          <p:nvPr/>
        </p:nvGrpSpPr>
        <p:grpSpPr>
          <a:xfrm>
            <a:off x="3820200" y="4221182"/>
            <a:ext cx="3153920" cy="461016"/>
            <a:chOff x="3757855" y="3521927"/>
            <a:chExt cx="3153920" cy="461016"/>
          </a:xfrm>
          <a:solidFill>
            <a:schemeClr val="accent6"/>
          </a:solidFill>
        </p:grpSpPr>
        <p:sp>
          <p:nvSpPr>
            <p:cNvPr id="127" name="Pfeil: gebogen 126">
              <a:extLst>
                <a:ext uri="{FF2B5EF4-FFF2-40B4-BE49-F238E27FC236}">
                  <a16:creationId xmlns:a16="http://schemas.microsoft.com/office/drawing/2014/main" id="{DC524380-17D2-0835-2D6B-7CA286448948}"/>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8" name="Pfeil: gebogen 127">
              <a:extLst>
                <a:ext uri="{FF2B5EF4-FFF2-40B4-BE49-F238E27FC236}">
                  <a16:creationId xmlns:a16="http://schemas.microsoft.com/office/drawing/2014/main" id="{B887BD9B-71CB-5047-ACB8-13CAFA1B993E}"/>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29" name="Pfeil: gebogen 128">
              <a:extLst>
                <a:ext uri="{FF2B5EF4-FFF2-40B4-BE49-F238E27FC236}">
                  <a16:creationId xmlns:a16="http://schemas.microsoft.com/office/drawing/2014/main" id="{E7FB4112-3866-B05B-9C3E-4395B02383DE}"/>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33" name="Gruppieren 132">
            <a:extLst>
              <a:ext uri="{FF2B5EF4-FFF2-40B4-BE49-F238E27FC236}">
                <a16:creationId xmlns:a16="http://schemas.microsoft.com/office/drawing/2014/main" id="{51027AC6-918F-F597-714A-306E8D250442}"/>
              </a:ext>
            </a:extLst>
          </p:cNvPr>
          <p:cNvGrpSpPr/>
          <p:nvPr/>
        </p:nvGrpSpPr>
        <p:grpSpPr>
          <a:xfrm>
            <a:off x="3794619" y="5012650"/>
            <a:ext cx="7146655" cy="461016"/>
            <a:chOff x="3757855" y="3521927"/>
            <a:chExt cx="7146655" cy="461016"/>
          </a:xfrm>
          <a:solidFill>
            <a:schemeClr val="accent6">
              <a:lumMod val="60000"/>
              <a:lumOff val="40000"/>
            </a:schemeClr>
          </a:solidFill>
        </p:grpSpPr>
        <p:sp>
          <p:nvSpPr>
            <p:cNvPr id="134" name="Pfeil: gebogen 133">
              <a:extLst>
                <a:ext uri="{FF2B5EF4-FFF2-40B4-BE49-F238E27FC236}">
                  <a16:creationId xmlns:a16="http://schemas.microsoft.com/office/drawing/2014/main" id="{499D6B1F-6F7C-8FF2-46CB-D08CA2D73CC6}"/>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5" name="Pfeil: gebogen 134">
              <a:extLst>
                <a:ext uri="{FF2B5EF4-FFF2-40B4-BE49-F238E27FC236}">
                  <a16:creationId xmlns:a16="http://schemas.microsoft.com/office/drawing/2014/main" id="{DA79C40B-DBD6-8382-2A83-0F2C2C6DE089}"/>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6" name="Pfeil: gebogen 135">
              <a:extLst>
                <a:ext uri="{FF2B5EF4-FFF2-40B4-BE49-F238E27FC236}">
                  <a16:creationId xmlns:a16="http://schemas.microsoft.com/office/drawing/2014/main" id="{F467478A-5F53-88EE-CAB7-CB2D8A8F31A6}"/>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7" name="Pfeil: gebogen 136">
              <a:extLst>
                <a:ext uri="{FF2B5EF4-FFF2-40B4-BE49-F238E27FC236}">
                  <a16:creationId xmlns:a16="http://schemas.microsoft.com/office/drawing/2014/main" id="{DE302BF5-121C-2456-0453-886CA883CC13}"/>
                </a:ext>
              </a:extLst>
            </p:cNvPr>
            <p:cNvSpPr/>
            <p:nvPr/>
          </p:nvSpPr>
          <p:spPr>
            <a:xfrm rot="5400000" flipH="1">
              <a:off x="7766131"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8" name="Pfeil: gebogen 137">
              <a:extLst>
                <a:ext uri="{FF2B5EF4-FFF2-40B4-BE49-F238E27FC236}">
                  <a16:creationId xmlns:a16="http://schemas.microsoft.com/office/drawing/2014/main" id="{361660C7-8A3D-1B15-7235-7CCD29377DCC}"/>
                </a:ext>
              </a:extLst>
            </p:cNvPr>
            <p:cNvSpPr/>
            <p:nvPr/>
          </p:nvSpPr>
          <p:spPr>
            <a:xfrm rot="5400000" flipH="1">
              <a:off x="9097043"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2" name="Pfeil: gebogen 141">
              <a:extLst>
                <a:ext uri="{FF2B5EF4-FFF2-40B4-BE49-F238E27FC236}">
                  <a16:creationId xmlns:a16="http://schemas.microsoft.com/office/drawing/2014/main" id="{D5936287-23EB-7E24-F3A4-EB205F6D09F6}"/>
                </a:ext>
              </a:extLst>
            </p:cNvPr>
            <p:cNvSpPr/>
            <p:nvPr/>
          </p:nvSpPr>
          <p:spPr>
            <a:xfrm rot="5400000" flipH="1">
              <a:off x="10427954" y="3506387"/>
              <a:ext cx="461016" cy="492096"/>
            </a:xfrm>
            <a:prstGeom prst="bentArrow">
              <a:avLst>
                <a:gd name="adj1" fmla="val 30165"/>
                <a:gd name="adj2" fmla="val 25000"/>
                <a:gd name="adj3" fmla="val 25000"/>
                <a:gd name="adj4" fmla="val 64755"/>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grpSp>
        <p:nvGrpSpPr>
          <p:cNvPr id="146" name="Gruppieren 145">
            <a:extLst>
              <a:ext uri="{FF2B5EF4-FFF2-40B4-BE49-F238E27FC236}">
                <a16:creationId xmlns:a16="http://schemas.microsoft.com/office/drawing/2014/main" id="{30FF6FF0-68A0-CEC2-C9F1-F98A89637565}"/>
              </a:ext>
            </a:extLst>
          </p:cNvPr>
          <p:cNvGrpSpPr/>
          <p:nvPr/>
        </p:nvGrpSpPr>
        <p:grpSpPr>
          <a:xfrm>
            <a:off x="3798827" y="5814766"/>
            <a:ext cx="3153920" cy="461016"/>
            <a:chOff x="3757855" y="3521927"/>
            <a:chExt cx="3153920" cy="461016"/>
          </a:xfrm>
          <a:solidFill>
            <a:schemeClr val="accent3"/>
          </a:solidFill>
        </p:grpSpPr>
        <p:sp>
          <p:nvSpPr>
            <p:cNvPr id="147" name="Pfeil: gebogen 146">
              <a:extLst>
                <a:ext uri="{FF2B5EF4-FFF2-40B4-BE49-F238E27FC236}">
                  <a16:creationId xmlns:a16="http://schemas.microsoft.com/office/drawing/2014/main" id="{4CBE8187-6F14-E041-C611-4375305567FD}"/>
                </a:ext>
              </a:extLst>
            </p:cNvPr>
            <p:cNvSpPr/>
            <p:nvPr/>
          </p:nvSpPr>
          <p:spPr>
            <a:xfrm rot="5400000" flipH="1">
              <a:off x="3773395"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8" name="Pfeil: gebogen 147">
              <a:extLst>
                <a:ext uri="{FF2B5EF4-FFF2-40B4-BE49-F238E27FC236}">
                  <a16:creationId xmlns:a16="http://schemas.microsoft.com/office/drawing/2014/main" id="{D5402507-2F0F-CF69-A615-0477990C3477}"/>
                </a:ext>
              </a:extLst>
            </p:cNvPr>
            <p:cNvSpPr/>
            <p:nvPr/>
          </p:nvSpPr>
          <p:spPr>
            <a:xfrm rot="5400000" flipH="1">
              <a:off x="5104307"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49" name="Pfeil: gebogen 148">
              <a:extLst>
                <a:ext uri="{FF2B5EF4-FFF2-40B4-BE49-F238E27FC236}">
                  <a16:creationId xmlns:a16="http://schemas.microsoft.com/office/drawing/2014/main" id="{FFA6A626-34F9-8AFD-FE14-D3339FE545EB}"/>
                </a:ext>
              </a:extLst>
            </p:cNvPr>
            <p:cNvSpPr/>
            <p:nvPr/>
          </p:nvSpPr>
          <p:spPr>
            <a:xfrm rot="5400000" flipH="1">
              <a:off x="6435219" y="3506387"/>
              <a:ext cx="461016" cy="492096"/>
            </a:xfrm>
            <a:prstGeom prst="bentArrow">
              <a:avLst>
                <a:gd name="adj1" fmla="val 30165"/>
                <a:gd name="adj2" fmla="val 25000"/>
                <a:gd name="adj3" fmla="val 25000"/>
                <a:gd name="adj4" fmla="val 64755"/>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32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cxnSp>
        <p:nvCxnSpPr>
          <p:cNvPr id="173" name="Gerade Verbindung mit Pfeil 172">
            <a:extLst>
              <a:ext uri="{FF2B5EF4-FFF2-40B4-BE49-F238E27FC236}">
                <a16:creationId xmlns:a16="http://schemas.microsoft.com/office/drawing/2014/main" id="{9C0407FC-3B44-5FCE-5FE9-B45A1DEA993B}"/>
              </a:ext>
            </a:extLst>
          </p:cNvPr>
          <p:cNvCxnSpPr>
            <a:cxnSpLocks/>
          </p:cNvCxnSpPr>
          <p:nvPr/>
        </p:nvCxnSpPr>
        <p:spPr>
          <a:xfrm>
            <a:off x="4182093" y="4575548"/>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E9C59D03-31F6-C39B-09C7-C9AEDF8300D6}"/>
              </a:ext>
            </a:extLst>
          </p:cNvPr>
          <p:cNvCxnSpPr>
            <a:cxnSpLocks/>
          </p:cNvCxnSpPr>
          <p:nvPr/>
        </p:nvCxnSpPr>
        <p:spPr>
          <a:xfrm>
            <a:off x="5537306" y="4598191"/>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D6647F7A-A7D2-7C61-C878-57B19CD80BD2}"/>
              </a:ext>
            </a:extLst>
          </p:cNvPr>
          <p:cNvCxnSpPr>
            <a:cxnSpLocks/>
          </p:cNvCxnSpPr>
          <p:nvPr/>
        </p:nvCxnSpPr>
        <p:spPr>
          <a:xfrm>
            <a:off x="4204213" y="5371706"/>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DB3E895D-863C-0895-DF57-923EF416A0F1}"/>
              </a:ext>
            </a:extLst>
          </p:cNvPr>
          <p:cNvCxnSpPr>
            <a:cxnSpLocks/>
          </p:cNvCxnSpPr>
          <p:nvPr/>
        </p:nvCxnSpPr>
        <p:spPr>
          <a:xfrm>
            <a:off x="5559426" y="5394349"/>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10E84565-78CC-BBCD-9B48-2BEE7FC1ADF6}"/>
              </a:ext>
            </a:extLst>
          </p:cNvPr>
          <p:cNvCxnSpPr>
            <a:cxnSpLocks/>
          </p:cNvCxnSpPr>
          <p:nvPr/>
        </p:nvCxnSpPr>
        <p:spPr>
          <a:xfrm>
            <a:off x="4182093" y="6195055"/>
            <a:ext cx="1005447" cy="6558"/>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745ABFAB-2C7B-48CF-0531-8D37AE654A17}"/>
              </a:ext>
            </a:extLst>
          </p:cNvPr>
          <p:cNvCxnSpPr>
            <a:cxnSpLocks/>
          </p:cNvCxnSpPr>
          <p:nvPr/>
        </p:nvCxnSpPr>
        <p:spPr>
          <a:xfrm>
            <a:off x="5537306" y="6217698"/>
            <a:ext cx="944718" cy="0"/>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C6432746-C002-1B17-20DB-75E617130F26}"/>
              </a:ext>
            </a:extLst>
          </p:cNvPr>
          <p:cNvCxnSpPr>
            <a:cxnSpLocks/>
          </p:cNvCxnSpPr>
          <p:nvPr/>
        </p:nvCxnSpPr>
        <p:spPr>
          <a:xfrm>
            <a:off x="6863584" y="5376397"/>
            <a:ext cx="941049" cy="14989"/>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04E8BC65-EDBB-71FA-60A9-B67FC477C39B}"/>
              </a:ext>
            </a:extLst>
          </p:cNvPr>
          <p:cNvCxnSpPr>
            <a:cxnSpLocks/>
          </p:cNvCxnSpPr>
          <p:nvPr/>
        </p:nvCxnSpPr>
        <p:spPr>
          <a:xfrm>
            <a:off x="8161856" y="5391386"/>
            <a:ext cx="957902" cy="113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3BC9A9C0-7B5A-CB98-947B-3B21F8CC97FC}"/>
              </a:ext>
            </a:extLst>
          </p:cNvPr>
          <p:cNvCxnSpPr>
            <a:cxnSpLocks/>
          </p:cNvCxnSpPr>
          <p:nvPr/>
        </p:nvCxnSpPr>
        <p:spPr>
          <a:xfrm flipV="1">
            <a:off x="9464589" y="5370210"/>
            <a:ext cx="1026746" cy="8054"/>
          </a:xfrm>
          <a:prstGeom prst="straightConnector1">
            <a:avLst/>
          </a:prstGeom>
          <a:ln w="5715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1546F988-9E12-9B2B-03DE-8A25A5A5B6C5}"/>
              </a:ext>
            </a:extLst>
          </p:cNvPr>
          <p:cNvSpPr txBox="1"/>
          <p:nvPr/>
        </p:nvSpPr>
        <p:spPr>
          <a:xfrm>
            <a:off x="7556671" y="4284401"/>
            <a:ext cx="35753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Flexible Charging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BCCF00">
                    <a:lumMod val="75000"/>
                  </a:srgbClr>
                </a:solidFill>
                <a:effectLst/>
                <a:uLnTx/>
                <a:uFillTx/>
                <a:latin typeface="Aptos" panose="020B0004020202020204" pitchFamily="34" charset="0"/>
                <a:ea typeface="+mn-ea"/>
                <a:cs typeface="+mn-cs"/>
              </a:rPr>
              <a:t>thermal and electric storages</a:t>
            </a:r>
          </a:p>
        </p:txBody>
      </p:sp>
      <p:sp>
        <p:nvSpPr>
          <p:cNvPr id="28" name="Rechteck 27">
            <a:extLst>
              <a:ext uri="{FF2B5EF4-FFF2-40B4-BE49-F238E27FC236}">
                <a16:creationId xmlns:a16="http://schemas.microsoft.com/office/drawing/2014/main" id="{E9EF923D-CBD9-285E-8F66-83E023C821A5}"/>
              </a:ext>
            </a:extLst>
          </p:cNvPr>
          <p:cNvSpPr/>
          <p:nvPr/>
        </p:nvSpPr>
        <p:spPr>
          <a:xfrm>
            <a:off x="-30111" y="4953802"/>
            <a:ext cx="3049272" cy="1791638"/>
          </a:xfrm>
          <a:prstGeom prst="rect">
            <a:avLst/>
          </a:prstGeom>
          <a:solidFill>
            <a:schemeClr val="bg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0" name="Ellipse 29">
            <a:extLst>
              <a:ext uri="{FF2B5EF4-FFF2-40B4-BE49-F238E27FC236}">
                <a16:creationId xmlns:a16="http://schemas.microsoft.com/office/drawing/2014/main" id="{E55888ED-18FC-35D7-24CA-530C662D910A}"/>
              </a:ext>
            </a:extLst>
          </p:cNvPr>
          <p:cNvSpPr/>
          <p:nvPr/>
        </p:nvSpPr>
        <p:spPr>
          <a:xfrm>
            <a:off x="2245705" y="5921607"/>
            <a:ext cx="576064" cy="576064"/>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31" name="Textfeld 30">
            <a:extLst>
              <a:ext uri="{FF2B5EF4-FFF2-40B4-BE49-F238E27FC236}">
                <a16:creationId xmlns:a16="http://schemas.microsoft.com/office/drawing/2014/main" id="{9321369D-AC73-FE8C-5EA8-8BB8FD6CE874}"/>
              </a:ext>
            </a:extLst>
          </p:cNvPr>
          <p:cNvSpPr txBox="1"/>
          <p:nvPr/>
        </p:nvSpPr>
        <p:spPr>
          <a:xfrm>
            <a:off x="1395280" y="6029686"/>
            <a:ext cx="81464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Stromnetz</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2" name="Textfeld 31">
            <a:extLst>
              <a:ext uri="{FF2B5EF4-FFF2-40B4-BE49-F238E27FC236}">
                <a16:creationId xmlns:a16="http://schemas.microsoft.com/office/drawing/2014/main" id="{58A508FD-27D4-432B-7D39-EF124A729887}"/>
              </a:ext>
            </a:extLst>
          </p:cNvPr>
          <p:cNvSpPr txBox="1"/>
          <p:nvPr/>
        </p:nvSpPr>
        <p:spPr>
          <a:xfrm>
            <a:off x="1133990" y="6236061"/>
            <a:ext cx="107593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Electricity Grid</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9" name="Ellipse 38">
            <a:extLst>
              <a:ext uri="{FF2B5EF4-FFF2-40B4-BE49-F238E27FC236}">
                <a16:creationId xmlns:a16="http://schemas.microsoft.com/office/drawing/2014/main" id="{5BADEE03-4C2D-0CA5-269F-772A67B416EE}"/>
              </a:ext>
            </a:extLst>
          </p:cNvPr>
          <p:cNvSpPr/>
          <p:nvPr/>
        </p:nvSpPr>
        <p:spPr>
          <a:xfrm>
            <a:off x="2245705" y="5060753"/>
            <a:ext cx="576064" cy="576064"/>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1" name="Textfeld 40">
            <a:extLst>
              <a:ext uri="{FF2B5EF4-FFF2-40B4-BE49-F238E27FC236}">
                <a16:creationId xmlns:a16="http://schemas.microsoft.com/office/drawing/2014/main" id="{2A9624E9-E56F-236E-1B14-A0DB71CAACE8}"/>
              </a:ext>
            </a:extLst>
          </p:cNvPr>
          <p:cNvSpPr txBox="1"/>
          <p:nvPr/>
        </p:nvSpPr>
        <p:spPr>
          <a:xfrm>
            <a:off x="-20171" y="5021025"/>
            <a:ext cx="2230098"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Externe</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Erneuerbarer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Überschuss</a:t>
            </a:r>
            <a:endPar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(DSM, Wind-</a:t>
            </a: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Spitzen</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2" name="Textfeld 41">
            <a:extLst>
              <a:ext uri="{FF2B5EF4-FFF2-40B4-BE49-F238E27FC236}">
                <a16:creationId xmlns:a16="http://schemas.microsoft.com/office/drawing/2014/main" id="{E884656D-701D-F59D-A749-89344864F7FA}"/>
              </a:ext>
            </a:extLst>
          </p:cNvPr>
          <p:cNvSpPr txBox="1"/>
          <p:nvPr/>
        </p:nvSpPr>
        <p:spPr>
          <a:xfrm>
            <a:off x="452715" y="5357096"/>
            <a:ext cx="175721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Offsite Renewable Excess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(DSM, Wind Peaks)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4" name="Flussdiagramm: Anzeige 9">
            <a:extLst>
              <a:ext uri="{FF2B5EF4-FFF2-40B4-BE49-F238E27FC236}">
                <a16:creationId xmlns:a16="http://schemas.microsoft.com/office/drawing/2014/main" id="{08A7444A-FE23-6483-0F68-D53E4E4E624C}"/>
              </a:ext>
            </a:extLst>
          </p:cNvPr>
          <p:cNvSpPr/>
          <p:nvPr/>
        </p:nvSpPr>
        <p:spPr>
          <a:xfrm rot="5400000">
            <a:off x="2257689" y="4212922"/>
            <a:ext cx="571143" cy="57606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45" name="Textfeld 44">
            <a:extLst>
              <a:ext uri="{FF2B5EF4-FFF2-40B4-BE49-F238E27FC236}">
                <a16:creationId xmlns:a16="http://schemas.microsoft.com/office/drawing/2014/main" id="{58F69C97-99BD-44D6-ADAA-8EF7B52C21D1}"/>
              </a:ext>
            </a:extLst>
          </p:cNvPr>
          <p:cNvSpPr txBox="1"/>
          <p:nvPr/>
        </p:nvSpPr>
        <p:spPr>
          <a:xfrm>
            <a:off x="840641" y="4209720"/>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0" name="Textfeld 49">
            <a:extLst>
              <a:ext uri="{FF2B5EF4-FFF2-40B4-BE49-F238E27FC236}">
                <a16:creationId xmlns:a16="http://schemas.microsoft.com/office/drawing/2014/main" id="{0F2E6FC7-92EB-8EFE-E36B-F0F7B83B5837}"/>
              </a:ext>
            </a:extLst>
          </p:cNvPr>
          <p:cNvSpPr txBox="1"/>
          <p:nvPr/>
        </p:nvSpPr>
        <p:spPr>
          <a:xfrm>
            <a:off x="1587641" y="4416095"/>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5" name="Ellipse 54">
            <a:extLst>
              <a:ext uri="{FF2B5EF4-FFF2-40B4-BE49-F238E27FC236}">
                <a16:creationId xmlns:a16="http://schemas.microsoft.com/office/drawing/2014/main" id="{5B7AD850-FC33-D4ED-AC95-C91F887B9FF9}"/>
              </a:ext>
            </a:extLst>
          </p:cNvPr>
          <p:cNvSpPr/>
          <p:nvPr/>
        </p:nvSpPr>
        <p:spPr>
          <a:xfrm>
            <a:off x="2245705" y="3444512"/>
            <a:ext cx="576064" cy="57606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56" name="Textfeld 55">
            <a:extLst>
              <a:ext uri="{FF2B5EF4-FFF2-40B4-BE49-F238E27FC236}">
                <a16:creationId xmlns:a16="http://schemas.microsoft.com/office/drawing/2014/main" id="{8DE4A144-9B43-D7E4-DA87-43BBBF9A0E26}"/>
              </a:ext>
            </a:extLst>
          </p:cNvPr>
          <p:cNvSpPr txBox="1"/>
          <p:nvPr/>
        </p:nvSpPr>
        <p:spPr>
          <a:xfrm>
            <a:off x="962470" y="3517567"/>
            <a:ext cx="1247457"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Lokaler</a:t>
            </a: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 PV-Strom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7" name="Textfeld 56">
            <a:extLst>
              <a:ext uri="{FF2B5EF4-FFF2-40B4-BE49-F238E27FC236}">
                <a16:creationId xmlns:a16="http://schemas.microsoft.com/office/drawing/2014/main" id="{81AC08B7-C09F-C0EE-FB40-2C5580BF56D4}"/>
              </a:ext>
            </a:extLst>
          </p:cNvPr>
          <p:cNvSpPr txBox="1"/>
          <p:nvPr/>
        </p:nvSpPr>
        <p:spPr>
          <a:xfrm>
            <a:off x="795757" y="3723942"/>
            <a:ext cx="141417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Local PV production</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4" name="Solar_panel2" descr="{&quot;Key&quot;:&quot;POWER_USER_SHAPE_ICON&quot;,&quot;Value&quot;:&quot;POWER_USER_SHAPE_ICON_STYLE_1&quot;}">
            <a:extLst>
              <a:ext uri="{FF2B5EF4-FFF2-40B4-BE49-F238E27FC236}">
                <a16:creationId xmlns:a16="http://schemas.microsoft.com/office/drawing/2014/main" id="{7CD18C6A-0B58-E4EC-3D7E-CDA120F11688}"/>
              </a:ext>
            </a:extLst>
          </p:cNvPr>
          <p:cNvSpPr>
            <a:spLocks noChangeAspect="1" noEditPoints="1"/>
          </p:cNvSpPr>
          <p:nvPr>
            <p:custDataLst>
              <p:tags r:id="rId4"/>
            </p:custDataLst>
          </p:nvPr>
        </p:nvSpPr>
        <p:spPr bwMode="auto">
          <a:xfrm>
            <a:off x="2346376" y="3543467"/>
            <a:ext cx="374721" cy="356190"/>
          </a:xfrm>
          <a:custGeom>
            <a:avLst/>
            <a:gdLst>
              <a:gd name="T0" fmla="*/ 399 w 759"/>
              <a:gd name="T1" fmla="*/ 481 h 721"/>
              <a:gd name="T2" fmla="*/ 367 w 759"/>
              <a:gd name="T3" fmla="*/ 433 h 721"/>
              <a:gd name="T4" fmla="*/ 447 w 759"/>
              <a:gd name="T5" fmla="*/ 397 h 721"/>
              <a:gd name="T6" fmla="*/ 415 w 759"/>
              <a:gd name="T7" fmla="*/ 349 h 721"/>
              <a:gd name="T8" fmla="*/ 447 w 759"/>
              <a:gd name="T9" fmla="*/ 397 h 721"/>
              <a:gd name="T10" fmla="*/ 287 w 759"/>
              <a:gd name="T11" fmla="*/ 397 h 721"/>
              <a:gd name="T12" fmla="*/ 375 w 759"/>
              <a:gd name="T13" fmla="*/ 349 h 721"/>
              <a:gd name="T14" fmla="*/ 267 w 759"/>
              <a:gd name="T15" fmla="*/ 433 h 721"/>
              <a:gd name="T16" fmla="*/ 298 w 759"/>
              <a:gd name="T17" fmla="*/ 481 h 721"/>
              <a:gd name="T18" fmla="*/ 267 w 759"/>
              <a:gd name="T19" fmla="*/ 433 h 721"/>
              <a:gd name="T20" fmla="*/ 499 w 759"/>
              <a:gd name="T21" fmla="*/ 481 h 721"/>
              <a:gd name="T22" fmla="*/ 467 w 759"/>
              <a:gd name="T23" fmla="*/ 433 h 721"/>
              <a:gd name="T24" fmla="*/ 547 w 759"/>
              <a:gd name="T25" fmla="*/ 397 h 721"/>
              <a:gd name="T26" fmla="*/ 516 w 759"/>
              <a:gd name="T27" fmla="*/ 349 h 721"/>
              <a:gd name="T28" fmla="*/ 547 w 759"/>
              <a:gd name="T29" fmla="*/ 397 h 721"/>
              <a:gd name="T30" fmla="*/ 624 w 759"/>
              <a:gd name="T31" fmla="*/ 265 h 721"/>
              <a:gd name="T32" fmla="*/ 536 w 759"/>
              <a:gd name="T33" fmla="*/ 314 h 721"/>
              <a:gd name="T34" fmla="*/ 495 w 759"/>
              <a:gd name="T35" fmla="*/ 314 h 721"/>
              <a:gd name="T36" fmla="*/ 464 w 759"/>
              <a:gd name="T37" fmla="*/ 265 h 721"/>
              <a:gd name="T38" fmla="*/ 495 w 759"/>
              <a:gd name="T39" fmla="*/ 314 h 721"/>
              <a:gd name="T40" fmla="*/ 336 w 759"/>
              <a:gd name="T41" fmla="*/ 314 h 721"/>
              <a:gd name="T42" fmla="*/ 423 w 759"/>
              <a:gd name="T43" fmla="*/ 265 h 721"/>
              <a:gd name="T44" fmla="*/ 246 w 759"/>
              <a:gd name="T45" fmla="*/ 397 h 721"/>
              <a:gd name="T46" fmla="*/ 215 w 759"/>
              <a:gd name="T47" fmla="*/ 349 h 721"/>
              <a:gd name="T48" fmla="*/ 246 w 759"/>
              <a:gd name="T49" fmla="*/ 397 h 721"/>
              <a:gd name="T50" fmla="*/ 198 w 759"/>
              <a:gd name="T51" fmla="*/ 481 h 721"/>
              <a:gd name="T52" fmla="*/ 166 w 759"/>
              <a:gd name="T53" fmla="*/ 433 h 721"/>
              <a:gd name="T54" fmla="*/ 295 w 759"/>
              <a:gd name="T55" fmla="*/ 314 h 721"/>
              <a:gd name="T56" fmla="*/ 263 w 759"/>
              <a:gd name="T57" fmla="*/ 265 h 721"/>
              <a:gd name="T58" fmla="*/ 295 w 759"/>
              <a:gd name="T59" fmla="*/ 314 h 721"/>
              <a:gd name="T60" fmla="*/ 241 w 759"/>
              <a:gd name="T61" fmla="*/ 227 h 721"/>
              <a:gd name="T62" fmla="*/ 521 w 759"/>
              <a:gd name="T63" fmla="*/ 519 h 721"/>
              <a:gd name="T64" fmla="*/ 228 w 759"/>
              <a:gd name="T65" fmla="*/ 180 h 721"/>
              <a:gd name="T66" fmla="*/ 228 w 759"/>
              <a:gd name="T67" fmla="*/ 104 h 721"/>
              <a:gd name="T68" fmla="*/ 159 w 759"/>
              <a:gd name="T69" fmla="*/ 276 h 721"/>
              <a:gd name="T70" fmla="*/ 228 w 759"/>
              <a:gd name="T71" fmla="*/ 180 h 721"/>
              <a:gd name="T72" fmla="*/ 114 w 759"/>
              <a:gd name="T73" fmla="*/ 296 h 721"/>
              <a:gd name="T74" fmla="*/ 52 w 759"/>
              <a:gd name="T75" fmla="*/ 305 h 721"/>
              <a:gd name="T76" fmla="*/ 91 w 759"/>
              <a:gd name="T77" fmla="*/ 256 h 721"/>
              <a:gd name="T78" fmla="*/ 24 w 759"/>
              <a:gd name="T79" fmla="*/ 227 h 721"/>
              <a:gd name="T80" fmla="*/ 24 w 759"/>
              <a:gd name="T81" fmla="*/ 180 h 721"/>
              <a:gd name="T82" fmla="*/ 90 w 759"/>
              <a:gd name="T83" fmla="*/ 152 h 721"/>
              <a:gd name="T84" fmla="*/ 52 w 759"/>
              <a:gd name="T85" fmla="*/ 102 h 721"/>
              <a:gd name="T86" fmla="*/ 114 w 759"/>
              <a:gd name="T87" fmla="*/ 111 h 721"/>
              <a:gd name="T88" fmla="*/ 105 w 759"/>
              <a:gd name="T89" fmla="*/ 39 h 721"/>
              <a:gd name="T90" fmla="*/ 146 w 759"/>
              <a:gd name="T91" fmla="*/ 16 h 721"/>
              <a:gd name="T92" fmla="*/ 204 w 759"/>
              <a:gd name="T93" fmla="*/ 59 h 721"/>
              <a:gd name="T94" fmla="*/ 228 w 759"/>
              <a:gd name="T95" fmla="*/ 1 h 721"/>
              <a:gd name="T96" fmla="*/ 251 w 759"/>
              <a:gd name="T97" fmla="*/ 59 h 721"/>
              <a:gd name="T98" fmla="*/ 309 w 759"/>
              <a:gd name="T99" fmla="*/ 16 h 721"/>
              <a:gd name="T100" fmla="*/ 350 w 759"/>
              <a:gd name="T101" fmla="*/ 39 h 721"/>
              <a:gd name="T102" fmla="*/ 341 w 759"/>
              <a:gd name="T103" fmla="*/ 111 h 721"/>
              <a:gd name="T104" fmla="*/ 403 w 759"/>
              <a:gd name="T105" fmla="*/ 102 h 721"/>
              <a:gd name="T106" fmla="*/ 365 w 759"/>
              <a:gd name="T107" fmla="*/ 152 h 721"/>
              <a:gd name="T108" fmla="*/ 730 w 759"/>
              <a:gd name="T109" fmla="*/ 180 h 721"/>
              <a:gd name="T110" fmla="*/ 555 w 759"/>
              <a:gd name="T111" fmla="*/ 554 h 721"/>
              <a:gd name="T112" fmla="*/ 416 w 759"/>
              <a:gd name="T113" fmla="*/ 566 h 721"/>
              <a:gd name="T114" fmla="*/ 632 w 759"/>
              <a:gd name="T115" fmla="*/ 673 h 721"/>
              <a:gd name="T116" fmla="*/ 632 w 759"/>
              <a:gd name="T117" fmla="*/ 721 h 721"/>
              <a:gd name="T118" fmla="*/ 106 w 759"/>
              <a:gd name="T119" fmla="*/ 697 h 721"/>
              <a:gd name="T120" fmla="*/ 346 w 759"/>
              <a:gd name="T121" fmla="*/ 673 h 721"/>
              <a:gd name="T122" fmla="*/ 32 w 759"/>
              <a:gd name="T123" fmla="*/ 566 h 721"/>
              <a:gd name="T124" fmla="*/ 135 w 759"/>
              <a:gd name="T125" fmla="*/ 31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9" h="721">
                <a:moveTo>
                  <a:pt x="339" y="481"/>
                </a:moveTo>
                <a:lnTo>
                  <a:pt x="399" y="481"/>
                </a:lnTo>
                <a:lnTo>
                  <a:pt x="427" y="433"/>
                </a:lnTo>
                <a:lnTo>
                  <a:pt x="367" y="433"/>
                </a:lnTo>
                <a:lnTo>
                  <a:pt x="339" y="481"/>
                </a:lnTo>
                <a:close/>
                <a:moveTo>
                  <a:pt x="447" y="397"/>
                </a:moveTo>
                <a:lnTo>
                  <a:pt x="475" y="349"/>
                </a:lnTo>
                <a:lnTo>
                  <a:pt x="415" y="349"/>
                </a:lnTo>
                <a:lnTo>
                  <a:pt x="387" y="397"/>
                </a:lnTo>
                <a:lnTo>
                  <a:pt x="447" y="397"/>
                </a:lnTo>
                <a:close/>
                <a:moveTo>
                  <a:pt x="315" y="349"/>
                </a:moveTo>
                <a:lnTo>
                  <a:pt x="287" y="397"/>
                </a:lnTo>
                <a:lnTo>
                  <a:pt x="347" y="397"/>
                </a:lnTo>
                <a:lnTo>
                  <a:pt x="375" y="349"/>
                </a:lnTo>
                <a:lnTo>
                  <a:pt x="315" y="349"/>
                </a:lnTo>
                <a:close/>
                <a:moveTo>
                  <a:pt x="267" y="433"/>
                </a:moveTo>
                <a:lnTo>
                  <a:pt x="239" y="481"/>
                </a:lnTo>
                <a:lnTo>
                  <a:pt x="298" y="481"/>
                </a:lnTo>
                <a:lnTo>
                  <a:pt x="326" y="433"/>
                </a:lnTo>
                <a:lnTo>
                  <a:pt x="267" y="433"/>
                </a:lnTo>
                <a:close/>
                <a:moveTo>
                  <a:pt x="439" y="481"/>
                </a:moveTo>
                <a:lnTo>
                  <a:pt x="499" y="481"/>
                </a:lnTo>
                <a:lnTo>
                  <a:pt x="527" y="433"/>
                </a:lnTo>
                <a:lnTo>
                  <a:pt x="467" y="433"/>
                </a:lnTo>
                <a:lnTo>
                  <a:pt x="439" y="481"/>
                </a:lnTo>
                <a:close/>
                <a:moveTo>
                  <a:pt x="547" y="397"/>
                </a:moveTo>
                <a:lnTo>
                  <a:pt x="575" y="349"/>
                </a:lnTo>
                <a:lnTo>
                  <a:pt x="516" y="349"/>
                </a:lnTo>
                <a:lnTo>
                  <a:pt x="488" y="397"/>
                </a:lnTo>
                <a:lnTo>
                  <a:pt x="547" y="397"/>
                </a:lnTo>
                <a:close/>
                <a:moveTo>
                  <a:pt x="596" y="314"/>
                </a:moveTo>
                <a:lnTo>
                  <a:pt x="624" y="265"/>
                </a:lnTo>
                <a:lnTo>
                  <a:pt x="564" y="265"/>
                </a:lnTo>
                <a:lnTo>
                  <a:pt x="536" y="314"/>
                </a:lnTo>
                <a:lnTo>
                  <a:pt x="596" y="314"/>
                </a:lnTo>
                <a:close/>
                <a:moveTo>
                  <a:pt x="495" y="314"/>
                </a:moveTo>
                <a:lnTo>
                  <a:pt x="523" y="265"/>
                </a:lnTo>
                <a:lnTo>
                  <a:pt x="464" y="265"/>
                </a:lnTo>
                <a:lnTo>
                  <a:pt x="436" y="314"/>
                </a:lnTo>
                <a:lnTo>
                  <a:pt x="495" y="314"/>
                </a:lnTo>
                <a:close/>
                <a:moveTo>
                  <a:pt x="363" y="265"/>
                </a:moveTo>
                <a:lnTo>
                  <a:pt x="336" y="314"/>
                </a:lnTo>
                <a:lnTo>
                  <a:pt x="395" y="314"/>
                </a:lnTo>
                <a:lnTo>
                  <a:pt x="423" y="265"/>
                </a:lnTo>
                <a:lnTo>
                  <a:pt x="363" y="265"/>
                </a:lnTo>
                <a:close/>
                <a:moveTo>
                  <a:pt x="246" y="397"/>
                </a:moveTo>
                <a:lnTo>
                  <a:pt x="274" y="349"/>
                </a:lnTo>
                <a:lnTo>
                  <a:pt x="215" y="349"/>
                </a:lnTo>
                <a:lnTo>
                  <a:pt x="187" y="397"/>
                </a:lnTo>
                <a:lnTo>
                  <a:pt x="246" y="397"/>
                </a:lnTo>
                <a:close/>
                <a:moveTo>
                  <a:pt x="138" y="481"/>
                </a:moveTo>
                <a:lnTo>
                  <a:pt x="198" y="481"/>
                </a:lnTo>
                <a:lnTo>
                  <a:pt x="226" y="433"/>
                </a:lnTo>
                <a:lnTo>
                  <a:pt x="166" y="433"/>
                </a:lnTo>
                <a:lnTo>
                  <a:pt x="138" y="481"/>
                </a:lnTo>
                <a:close/>
                <a:moveTo>
                  <a:pt x="295" y="314"/>
                </a:moveTo>
                <a:lnTo>
                  <a:pt x="323" y="265"/>
                </a:lnTo>
                <a:lnTo>
                  <a:pt x="263" y="265"/>
                </a:lnTo>
                <a:lnTo>
                  <a:pt x="235" y="314"/>
                </a:lnTo>
                <a:lnTo>
                  <a:pt x="295" y="314"/>
                </a:lnTo>
                <a:close/>
                <a:moveTo>
                  <a:pt x="689" y="227"/>
                </a:moveTo>
                <a:lnTo>
                  <a:pt x="241" y="227"/>
                </a:lnTo>
                <a:lnTo>
                  <a:pt x="73" y="519"/>
                </a:lnTo>
                <a:lnTo>
                  <a:pt x="521" y="519"/>
                </a:lnTo>
                <a:lnTo>
                  <a:pt x="689" y="227"/>
                </a:lnTo>
                <a:close/>
                <a:moveTo>
                  <a:pt x="228" y="180"/>
                </a:moveTo>
                <a:lnTo>
                  <a:pt x="324" y="180"/>
                </a:lnTo>
                <a:cubicBezTo>
                  <a:pt x="313" y="136"/>
                  <a:pt x="273" y="104"/>
                  <a:pt x="228" y="104"/>
                </a:cubicBezTo>
                <a:cubicBezTo>
                  <a:pt x="173" y="104"/>
                  <a:pt x="128" y="149"/>
                  <a:pt x="128" y="204"/>
                </a:cubicBezTo>
                <a:cubicBezTo>
                  <a:pt x="128" y="231"/>
                  <a:pt x="139" y="257"/>
                  <a:pt x="159" y="276"/>
                </a:cubicBezTo>
                <a:lnTo>
                  <a:pt x="207" y="192"/>
                </a:lnTo>
                <a:cubicBezTo>
                  <a:pt x="212" y="184"/>
                  <a:pt x="220" y="180"/>
                  <a:pt x="228" y="180"/>
                </a:cubicBezTo>
                <a:close/>
                <a:moveTo>
                  <a:pt x="135" y="317"/>
                </a:moveTo>
                <a:cubicBezTo>
                  <a:pt x="127" y="311"/>
                  <a:pt x="120" y="304"/>
                  <a:pt x="114" y="296"/>
                </a:cubicBezTo>
                <a:lnTo>
                  <a:pt x="84" y="314"/>
                </a:lnTo>
                <a:cubicBezTo>
                  <a:pt x="73" y="320"/>
                  <a:pt x="59" y="316"/>
                  <a:pt x="52" y="305"/>
                </a:cubicBezTo>
                <a:cubicBezTo>
                  <a:pt x="46" y="294"/>
                  <a:pt x="49" y="280"/>
                  <a:pt x="61" y="273"/>
                </a:cubicBezTo>
                <a:lnTo>
                  <a:pt x="91" y="256"/>
                </a:lnTo>
                <a:cubicBezTo>
                  <a:pt x="87" y="247"/>
                  <a:pt x="85" y="237"/>
                  <a:pt x="83" y="227"/>
                </a:cubicBezTo>
                <a:lnTo>
                  <a:pt x="24" y="227"/>
                </a:lnTo>
                <a:cubicBezTo>
                  <a:pt x="11" y="227"/>
                  <a:pt x="0" y="217"/>
                  <a:pt x="0" y="204"/>
                </a:cubicBezTo>
                <a:cubicBezTo>
                  <a:pt x="0" y="191"/>
                  <a:pt x="11" y="180"/>
                  <a:pt x="24" y="180"/>
                </a:cubicBezTo>
                <a:lnTo>
                  <a:pt x="83" y="180"/>
                </a:lnTo>
                <a:cubicBezTo>
                  <a:pt x="84" y="170"/>
                  <a:pt x="87" y="161"/>
                  <a:pt x="90" y="152"/>
                </a:cubicBezTo>
                <a:lnTo>
                  <a:pt x="61" y="135"/>
                </a:lnTo>
                <a:cubicBezTo>
                  <a:pt x="49" y="128"/>
                  <a:pt x="46" y="114"/>
                  <a:pt x="52" y="102"/>
                </a:cubicBezTo>
                <a:cubicBezTo>
                  <a:pt x="59" y="91"/>
                  <a:pt x="73" y="87"/>
                  <a:pt x="84" y="94"/>
                </a:cubicBezTo>
                <a:lnTo>
                  <a:pt x="114" y="111"/>
                </a:lnTo>
                <a:cubicBezTo>
                  <a:pt x="120" y="103"/>
                  <a:pt x="127" y="96"/>
                  <a:pt x="135" y="90"/>
                </a:cubicBezTo>
                <a:lnTo>
                  <a:pt x="105" y="39"/>
                </a:lnTo>
                <a:cubicBezTo>
                  <a:pt x="99" y="28"/>
                  <a:pt x="103" y="13"/>
                  <a:pt x="114" y="7"/>
                </a:cubicBezTo>
                <a:cubicBezTo>
                  <a:pt x="125" y="1"/>
                  <a:pt x="140" y="4"/>
                  <a:pt x="146" y="16"/>
                </a:cubicBezTo>
                <a:lnTo>
                  <a:pt x="176" y="67"/>
                </a:lnTo>
                <a:cubicBezTo>
                  <a:pt x="185" y="63"/>
                  <a:pt x="194" y="61"/>
                  <a:pt x="204" y="59"/>
                </a:cubicBezTo>
                <a:lnTo>
                  <a:pt x="204" y="25"/>
                </a:lnTo>
                <a:cubicBezTo>
                  <a:pt x="204" y="12"/>
                  <a:pt x="215" y="1"/>
                  <a:pt x="228" y="1"/>
                </a:cubicBezTo>
                <a:cubicBezTo>
                  <a:pt x="241" y="1"/>
                  <a:pt x="251" y="12"/>
                  <a:pt x="251" y="25"/>
                </a:cubicBezTo>
                <a:lnTo>
                  <a:pt x="251" y="59"/>
                </a:lnTo>
                <a:cubicBezTo>
                  <a:pt x="261" y="61"/>
                  <a:pt x="271" y="63"/>
                  <a:pt x="280" y="67"/>
                </a:cubicBezTo>
                <a:lnTo>
                  <a:pt x="309" y="16"/>
                </a:lnTo>
                <a:cubicBezTo>
                  <a:pt x="316" y="4"/>
                  <a:pt x="330" y="0"/>
                  <a:pt x="341" y="7"/>
                </a:cubicBezTo>
                <a:cubicBezTo>
                  <a:pt x="353" y="13"/>
                  <a:pt x="356" y="28"/>
                  <a:pt x="350" y="39"/>
                </a:cubicBezTo>
                <a:lnTo>
                  <a:pt x="320" y="90"/>
                </a:lnTo>
                <a:cubicBezTo>
                  <a:pt x="328" y="96"/>
                  <a:pt x="335" y="103"/>
                  <a:pt x="341" y="111"/>
                </a:cubicBezTo>
                <a:lnTo>
                  <a:pt x="371" y="94"/>
                </a:lnTo>
                <a:cubicBezTo>
                  <a:pt x="382" y="87"/>
                  <a:pt x="397" y="91"/>
                  <a:pt x="403" y="102"/>
                </a:cubicBezTo>
                <a:cubicBezTo>
                  <a:pt x="410" y="114"/>
                  <a:pt x="406" y="128"/>
                  <a:pt x="395" y="135"/>
                </a:cubicBezTo>
                <a:lnTo>
                  <a:pt x="365" y="152"/>
                </a:lnTo>
                <a:cubicBezTo>
                  <a:pt x="368" y="161"/>
                  <a:pt x="371" y="170"/>
                  <a:pt x="372" y="180"/>
                </a:cubicBezTo>
                <a:lnTo>
                  <a:pt x="730" y="180"/>
                </a:lnTo>
                <a:cubicBezTo>
                  <a:pt x="749" y="180"/>
                  <a:pt x="759" y="201"/>
                  <a:pt x="750" y="217"/>
                </a:cubicBezTo>
                <a:lnTo>
                  <a:pt x="555" y="554"/>
                </a:lnTo>
                <a:cubicBezTo>
                  <a:pt x="550" y="562"/>
                  <a:pt x="542" y="566"/>
                  <a:pt x="533" y="566"/>
                </a:cubicBezTo>
                <a:lnTo>
                  <a:pt x="416" y="566"/>
                </a:lnTo>
                <a:lnTo>
                  <a:pt x="416" y="673"/>
                </a:lnTo>
                <a:lnTo>
                  <a:pt x="632" y="673"/>
                </a:lnTo>
                <a:cubicBezTo>
                  <a:pt x="645" y="673"/>
                  <a:pt x="656" y="684"/>
                  <a:pt x="656" y="697"/>
                </a:cubicBezTo>
                <a:cubicBezTo>
                  <a:pt x="656" y="710"/>
                  <a:pt x="645" y="721"/>
                  <a:pt x="632" y="721"/>
                </a:cubicBezTo>
                <a:lnTo>
                  <a:pt x="130" y="721"/>
                </a:lnTo>
                <a:cubicBezTo>
                  <a:pt x="117" y="721"/>
                  <a:pt x="106" y="710"/>
                  <a:pt x="106" y="697"/>
                </a:cubicBezTo>
                <a:cubicBezTo>
                  <a:pt x="106" y="684"/>
                  <a:pt x="117" y="673"/>
                  <a:pt x="130" y="673"/>
                </a:cubicBezTo>
                <a:lnTo>
                  <a:pt x="346" y="673"/>
                </a:lnTo>
                <a:lnTo>
                  <a:pt x="346" y="566"/>
                </a:lnTo>
                <a:lnTo>
                  <a:pt x="32" y="566"/>
                </a:lnTo>
                <a:cubicBezTo>
                  <a:pt x="14" y="566"/>
                  <a:pt x="3" y="546"/>
                  <a:pt x="12" y="531"/>
                </a:cubicBezTo>
                <a:lnTo>
                  <a:pt x="135" y="317"/>
                </a:lnTo>
                <a:lnTo>
                  <a:pt x="135" y="317"/>
                </a:ln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58" name="Flussdiagramm: Anzeige 9">
            <a:extLst>
              <a:ext uri="{FF2B5EF4-FFF2-40B4-BE49-F238E27FC236}">
                <a16:creationId xmlns:a16="http://schemas.microsoft.com/office/drawing/2014/main" id="{694A9135-CFE4-9F29-D415-A3D8D0EF73B2}"/>
              </a:ext>
            </a:extLst>
          </p:cNvPr>
          <p:cNvSpPr/>
          <p:nvPr/>
        </p:nvSpPr>
        <p:spPr>
          <a:xfrm rot="5400000">
            <a:off x="10212385" y="2260008"/>
            <a:ext cx="920552"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59" name="Gruppieren 58">
            <a:extLst>
              <a:ext uri="{FF2B5EF4-FFF2-40B4-BE49-F238E27FC236}">
                <a16:creationId xmlns:a16="http://schemas.microsoft.com/office/drawing/2014/main" id="{9F67F66C-EE1B-D487-4699-1585E411C863}"/>
              </a:ext>
            </a:extLst>
          </p:cNvPr>
          <p:cNvGrpSpPr/>
          <p:nvPr/>
        </p:nvGrpSpPr>
        <p:grpSpPr>
          <a:xfrm>
            <a:off x="3464180" y="1833860"/>
            <a:ext cx="1045351" cy="1387463"/>
            <a:chOff x="3722275" y="1600596"/>
            <a:chExt cx="1045351" cy="1387463"/>
          </a:xfrm>
        </p:grpSpPr>
        <p:grpSp>
          <p:nvGrpSpPr>
            <p:cNvPr id="60" name="Gruppieren 59">
              <a:extLst>
                <a:ext uri="{FF2B5EF4-FFF2-40B4-BE49-F238E27FC236}">
                  <a16:creationId xmlns:a16="http://schemas.microsoft.com/office/drawing/2014/main" id="{C33BA4DC-8CEA-3078-E722-138FB8684175}"/>
                </a:ext>
              </a:extLst>
            </p:cNvPr>
            <p:cNvGrpSpPr/>
            <p:nvPr/>
          </p:nvGrpSpPr>
          <p:grpSpPr>
            <a:xfrm>
              <a:off x="3742312" y="2104168"/>
              <a:ext cx="1025314" cy="883891"/>
              <a:chOff x="2451143" y="538602"/>
              <a:chExt cx="1297164" cy="1118244"/>
            </a:xfrm>
          </p:grpSpPr>
          <p:sp>
            <p:nvSpPr>
              <p:cNvPr id="64" name="Sechseck 63">
                <a:extLst>
                  <a:ext uri="{FF2B5EF4-FFF2-40B4-BE49-F238E27FC236}">
                    <a16:creationId xmlns:a16="http://schemas.microsoft.com/office/drawing/2014/main" id="{FEEF29AE-CD66-6376-C238-B3D2DAE3EB63}"/>
                  </a:ext>
                </a:extLst>
              </p:cNvPr>
              <p:cNvSpPr/>
              <p:nvPr/>
            </p:nvSpPr>
            <p:spPr>
              <a:xfrm>
                <a:off x="2451143" y="538602"/>
                <a:ext cx="1297164" cy="1118244"/>
              </a:xfrm>
              <a:prstGeom prst="hexagon">
                <a:avLst>
                  <a:gd name="adj" fmla="val 30979"/>
                  <a:gd name="vf" fmla="val 115470"/>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73" name="Gruppieren 72" descr="{&quot;Key&quot;:&quot;POWER_USER_SHAPE_ICON&quot;,&quot;Value&quot;:&quot;POWER_USER_SHAPE_ICON_STYLE_2&quot;}">
                <a:extLst>
                  <a:ext uri="{FF2B5EF4-FFF2-40B4-BE49-F238E27FC236}">
                    <a16:creationId xmlns:a16="http://schemas.microsoft.com/office/drawing/2014/main" id="{CEF96A63-5CE6-5036-E138-0A9A904F6F83}"/>
                  </a:ext>
                </a:extLst>
              </p:cNvPr>
              <p:cNvGrpSpPr>
                <a:grpSpLocks noChangeAspect="1"/>
              </p:cNvGrpSpPr>
              <p:nvPr/>
            </p:nvGrpSpPr>
            <p:grpSpPr>
              <a:xfrm>
                <a:off x="2579006" y="745618"/>
                <a:ext cx="472397" cy="472397"/>
                <a:chOff x="-151229" y="3030538"/>
                <a:chExt cx="762000" cy="762000"/>
              </a:xfrm>
            </p:grpSpPr>
            <p:sp>
              <p:nvSpPr>
                <p:cNvPr id="101" name="POWER_USER_SHAPE_ICON_STYLE_2">
                  <a:extLst>
                    <a:ext uri="{FF2B5EF4-FFF2-40B4-BE49-F238E27FC236}">
                      <a16:creationId xmlns:a16="http://schemas.microsoft.com/office/drawing/2014/main" id="{9A620AB7-3776-2E62-D795-FB3E74205301}"/>
                    </a:ext>
                  </a:extLst>
                </p:cNvPr>
                <p:cNvSpPr/>
                <p:nvPr/>
              </p:nvSpPr>
              <p:spPr>
                <a:xfrm>
                  <a:off x="-151229" y="3030538"/>
                  <a:ext cx="762000" cy="762000"/>
                </a:xfrm>
                <a:prstGeom prst="ellipse">
                  <a:avLst/>
                </a:prstGeom>
                <a:solidFill>
                  <a:srgbClr val="FFC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09" name="Gruppieren 108">
                  <a:extLst>
                    <a:ext uri="{FF2B5EF4-FFF2-40B4-BE49-F238E27FC236}">
                      <a16:creationId xmlns:a16="http://schemas.microsoft.com/office/drawing/2014/main" id="{66BF15A3-AE98-99D2-C633-7745A136DDE3}"/>
                    </a:ext>
                  </a:extLst>
                </p:cNvPr>
                <p:cNvGrpSpPr>
                  <a:grpSpLocks noChangeAspect="1"/>
                </p:cNvGrpSpPr>
                <p:nvPr/>
              </p:nvGrpSpPr>
              <p:grpSpPr>
                <a:xfrm>
                  <a:off x="1" y="3157538"/>
                  <a:ext cx="459541" cy="508000"/>
                  <a:chOff x="0" y="3157538"/>
                  <a:chExt cx="491134" cy="542925"/>
                </a:xfrm>
              </p:grpSpPr>
              <p:sp>
                <p:nvSpPr>
                  <p:cNvPr id="113" name="Crowdsourcing2">
                    <a:extLst>
                      <a:ext uri="{FF2B5EF4-FFF2-40B4-BE49-F238E27FC236}">
                        <a16:creationId xmlns:a16="http://schemas.microsoft.com/office/drawing/2014/main" id="{4C88F01B-18D9-5E11-C81C-9EB9536B64A8}"/>
                      </a:ext>
                    </a:extLst>
                  </p:cNvPr>
                  <p:cNvSpPr>
                    <a:spLocks/>
                  </p:cNvSpPr>
                  <p:nvPr>
                    <p:custDataLst>
                      <p:tags r:id="rId14"/>
                    </p:custDataLst>
                  </p:nvPr>
                </p:nvSpPr>
                <p:spPr bwMode="auto">
                  <a:xfrm>
                    <a:off x="192882" y="3595092"/>
                    <a:ext cx="105371" cy="35719"/>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4" name="Crowdsourcing2">
                    <a:extLst>
                      <a:ext uri="{FF2B5EF4-FFF2-40B4-BE49-F238E27FC236}">
                        <a16:creationId xmlns:a16="http://schemas.microsoft.com/office/drawing/2014/main" id="{233BD6E4-DF2F-2DAD-DDDB-7A138454FDD8}"/>
                      </a:ext>
                    </a:extLst>
                  </p:cNvPr>
                  <p:cNvSpPr>
                    <a:spLocks/>
                  </p:cNvSpPr>
                  <p:nvPr>
                    <p:custDataLst>
                      <p:tags r:id="rId15"/>
                    </p:custDataLst>
                  </p:nvPr>
                </p:nvSpPr>
                <p:spPr bwMode="auto">
                  <a:xfrm>
                    <a:off x="228601" y="3157538"/>
                    <a:ext cx="33932" cy="105371"/>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6" name="Crowdsourcing2">
                    <a:extLst>
                      <a:ext uri="{FF2B5EF4-FFF2-40B4-BE49-F238E27FC236}">
                        <a16:creationId xmlns:a16="http://schemas.microsoft.com/office/drawing/2014/main" id="{5B97621F-B0DD-D892-7451-98C705EF7349}"/>
                      </a:ext>
                    </a:extLst>
                  </p:cNvPr>
                  <p:cNvSpPr>
                    <a:spLocks/>
                  </p:cNvSpPr>
                  <p:nvPr>
                    <p:custDataLst>
                      <p:tags r:id="rId16"/>
                    </p:custDataLst>
                  </p:nvPr>
                </p:nvSpPr>
                <p:spPr bwMode="auto">
                  <a:xfrm>
                    <a:off x="0"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7" name="Crowdsourcing2">
                    <a:extLst>
                      <a:ext uri="{FF2B5EF4-FFF2-40B4-BE49-F238E27FC236}">
                        <a16:creationId xmlns:a16="http://schemas.microsoft.com/office/drawing/2014/main" id="{E69FCF29-4316-33C1-D0FB-0E8FCB808D4A}"/>
                      </a:ext>
                    </a:extLst>
                  </p:cNvPr>
                  <p:cNvSpPr>
                    <a:spLocks/>
                  </p:cNvSpPr>
                  <p:nvPr>
                    <p:custDataLst>
                      <p:tags r:id="rId17"/>
                    </p:custDataLst>
                  </p:nvPr>
                </p:nvSpPr>
                <p:spPr bwMode="auto">
                  <a:xfrm>
                    <a:off x="62508" y="3220046"/>
                    <a:ext cx="87512" cy="85725"/>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8" name="Crowdsourcing2">
                    <a:extLst>
                      <a:ext uri="{FF2B5EF4-FFF2-40B4-BE49-F238E27FC236}">
                        <a16:creationId xmlns:a16="http://schemas.microsoft.com/office/drawing/2014/main" id="{623DDC87-0AD4-A768-4CB7-CEF5A7A10187}"/>
                      </a:ext>
                    </a:extLst>
                  </p:cNvPr>
                  <p:cNvSpPr>
                    <a:spLocks/>
                  </p:cNvSpPr>
                  <p:nvPr>
                    <p:custDataLst>
                      <p:tags r:id="rId18"/>
                    </p:custDataLst>
                  </p:nvPr>
                </p:nvSpPr>
                <p:spPr bwMode="auto">
                  <a:xfrm>
                    <a:off x="339329" y="3220046"/>
                    <a:ext cx="87512" cy="85725"/>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19" name="Crowdsourcing2">
                    <a:extLst>
                      <a:ext uri="{FF2B5EF4-FFF2-40B4-BE49-F238E27FC236}">
                        <a16:creationId xmlns:a16="http://schemas.microsoft.com/office/drawing/2014/main" id="{634E997E-09F1-2972-92B8-ABF617254F57}"/>
                      </a:ext>
                    </a:extLst>
                  </p:cNvPr>
                  <p:cNvSpPr>
                    <a:spLocks/>
                  </p:cNvSpPr>
                  <p:nvPr>
                    <p:custDataLst>
                      <p:tags r:id="rId19"/>
                    </p:custDataLst>
                  </p:nvPr>
                </p:nvSpPr>
                <p:spPr bwMode="auto">
                  <a:xfrm>
                    <a:off x="385763" y="3386137"/>
                    <a:ext cx="105371" cy="33932"/>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0" name="Crowdsourcing2">
                    <a:extLst>
                      <a:ext uri="{FF2B5EF4-FFF2-40B4-BE49-F238E27FC236}">
                        <a16:creationId xmlns:a16="http://schemas.microsoft.com/office/drawing/2014/main" id="{636D2F66-0FB0-3D8A-C244-82C11D83D85C}"/>
                      </a:ext>
                    </a:extLst>
                  </p:cNvPr>
                  <p:cNvSpPr>
                    <a:spLocks/>
                  </p:cNvSpPr>
                  <p:nvPr>
                    <p:custDataLst>
                      <p:tags r:id="rId20"/>
                    </p:custDataLst>
                  </p:nvPr>
                </p:nvSpPr>
                <p:spPr bwMode="auto">
                  <a:xfrm>
                    <a:off x="192882" y="3646885"/>
                    <a:ext cx="105371" cy="53578"/>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1" name="Crowdsourcing2">
                    <a:extLst>
                      <a:ext uri="{FF2B5EF4-FFF2-40B4-BE49-F238E27FC236}">
                        <a16:creationId xmlns:a16="http://schemas.microsoft.com/office/drawing/2014/main" id="{5DCE6804-88AF-3AAC-080F-23D354EFF37A}"/>
                      </a:ext>
                    </a:extLst>
                  </p:cNvPr>
                  <p:cNvSpPr>
                    <a:spLocks/>
                  </p:cNvSpPr>
                  <p:nvPr>
                    <p:custDataLst>
                      <p:tags r:id="rId21"/>
                    </p:custDataLst>
                  </p:nvPr>
                </p:nvSpPr>
                <p:spPr bwMode="auto">
                  <a:xfrm>
                    <a:off x="123230" y="3280768"/>
                    <a:ext cx="244674" cy="296465"/>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4" name="Gruppieren 73" descr="{&quot;Key&quot;:&quot;POWER_USER_SHAPE_ICON&quot;,&quot;Value&quot;:&quot;POWER_USER_SHAPE_ICON_STYLE_2&quot;}">
                <a:extLst>
                  <a:ext uri="{FF2B5EF4-FFF2-40B4-BE49-F238E27FC236}">
                    <a16:creationId xmlns:a16="http://schemas.microsoft.com/office/drawing/2014/main" id="{1B03A2B8-CAE3-037E-145D-7989CBF71991}"/>
                  </a:ext>
                </a:extLst>
              </p:cNvPr>
              <p:cNvGrpSpPr>
                <a:grpSpLocks noChangeAspect="1"/>
              </p:cNvGrpSpPr>
              <p:nvPr/>
            </p:nvGrpSpPr>
            <p:grpSpPr>
              <a:xfrm>
                <a:off x="2876978" y="1126671"/>
                <a:ext cx="530175" cy="530175"/>
                <a:chOff x="-218067" y="3030540"/>
                <a:chExt cx="762000" cy="762000"/>
              </a:xfrm>
            </p:grpSpPr>
            <p:sp>
              <p:nvSpPr>
                <p:cNvPr id="81" name="POWER_USER_SHAPE_ICON_STYLE_2">
                  <a:extLst>
                    <a:ext uri="{FF2B5EF4-FFF2-40B4-BE49-F238E27FC236}">
                      <a16:creationId xmlns:a16="http://schemas.microsoft.com/office/drawing/2014/main" id="{FBD03778-594D-82A1-D5AA-3A6D15432033}"/>
                    </a:ext>
                  </a:extLst>
                </p:cNvPr>
                <p:cNvSpPr/>
                <p:nvPr/>
              </p:nvSpPr>
              <p:spPr>
                <a:xfrm>
                  <a:off x="-218067" y="3030540"/>
                  <a:ext cx="762000" cy="762000"/>
                </a:xfrm>
                <a:prstGeom prst="ellipse">
                  <a:avLst/>
                </a:prstGeom>
                <a:solidFill>
                  <a:srgbClr val="5B9B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82" name="Gruppieren 81">
                  <a:extLst>
                    <a:ext uri="{FF2B5EF4-FFF2-40B4-BE49-F238E27FC236}">
                      <a16:creationId xmlns:a16="http://schemas.microsoft.com/office/drawing/2014/main" id="{B645C1C6-1D10-3341-09C1-E06B90E2A6A9}"/>
                    </a:ext>
                  </a:extLst>
                </p:cNvPr>
                <p:cNvGrpSpPr>
                  <a:grpSpLocks noChangeAspect="1"/>
                </p:cNvGrpSpPr>
                <p:nvPr/>
              </p:nvGrpSpPr>
              <p:grpSpPr>
                <a:xfrm>
                  <a:off x="1" y="3157538"/>
                  <a:ext cx="325860" cy="508000"/>
                  <a:chOff x="0" y="3157538"/>
                  <a:chExt cx="348263" cy="542925"/>
                </a:xfrm>
              </p:grpSpPr>
              <p:sp>
                <p:nvSpPr>
                  <p:cNvPr id="83" name="Freeform 10">
                    <a:extLst>
                      <a:ext uri="{FF2B5EF4-FFF2-40B4-BE49-F238E27FC236}">
                        <a16:creationId xmlns:a16="http://schemas.microsoft.com/office/drawing/2014/main" id="{47D1E65F-72ED-3F02-A629-ECACC1BC81CB}"/>
                      </a:ext>
                    </a:extLst>
                  </p:cNvPr>
                  <p:cNvSpPr>
                    <a:spLocks noEditPoints="1"/>
                  </p:cNvSpPr>
                  <p:nvPr/>
                </p:nvSpPr>
                <p:spPr bwMode="auto">
                  <a:xfrm>
                    <a:off x="80651" y="3560424"/>
                    <a:ext cx="187696" cy="92015"/>
                  </a:xfrm>
                  <a:custGeom>
                    <a:avLst/>
                    <a:gdLst>
                      <a:gd name="T0" fmla="*/ 440 w 440"/>
                      <a:gd name="T1" fmla="*/ 0 h 215"/>
                      <a:gd name="T2" fmla="*/ 392 w 440"/>
                      <a:gd name="T3" fmla="*/ 0 h 215"/>
                      <a:gd name="T4" fmla="*/ 392 w 440"/>
                      <a:gd name="T5" fmla="*/ 182 h 215"/>
                      <a:gd name="T6" fmla="*/ 440 w 440"/>
                      <a:gd name="T7" fmla="*/ 182 h 215"/>
                      <a:gd name="T8" fmla="*/ 440 w 440"/>
                      <a:gd name="T9" fmla="*/ 0 h 215"/>
                      <a:gd name="T10" fmla="*/ 386 w 440"/>
                      <a:gd name="T11" fmla="*/ 0 h 215"/>
                      <a:gd name="T12" fmla="*/ 338 w 440"/>
                      <a:gd name="T13" fmla="*/ 0 h 215"/>
                      <a:gd name="T14" fmla="*/ 338 w 440"/>
                      <a:gd name="T15" fmla="*/ 182 h 215"/>
                      <a:gd name="T16" fmla="*/ 386 w 440"/>
                      <a:gd name="T17" fmla="*/ 182 h 215"/>
                      <a:gd name="T18" fmla="*/ 386 w 440"/>
                      <a:gd name="T19" fmla="*/ 0 h 215"/>
                      <a:gd name="T20" fmla="*/ 271 w 440"/>
                      <a:gd name="T21" fmla="*/ 0 h 215"/>
                      <a:gd name="T22" fmla="*/ 223 w 440"/>
                      <a:gd name="T23" fmla="*/ 0 h 215"/>
                      <a:gd name="T24" fmla="*/ 223 w 440"/>
                      <a:gd name="T25" fmla="*/ 182 h 215"/>
                      <a:gd name="T26" fmla="*/ 271 w 440"/>
                      <a:gd name="T27" fmla="*/ 182 h 215"/>
                      <a:gd name="T28" fmla="*/ 271 w 440"/>
                      <a:gd name="T29" fmla="*/ 0 h 215"/>
                      <a:gd name="T30" fmla="*/ 216 w 440"/>
                      <a:gd name="T31" fmla="*/ 0 h 215"/>
                      <a:gd name="T32" fmla="*/ 169 w 440"/>
                      <a:gd name="T33" fmla="*/ 0 h 215"/>
                      <a:gd name="T34" fmla="*/ 169 w 440"/>
                      <a:gd name="T35" fmla="*/ 182 h 215"/>
                      <a:gd name="T36" fmla="*/ 216 w 440"/>
                      <a:gd name="T37" fmla="*/ 182 h 215"/>
                      <a:gd name="T38" fmla="*/ 216 w 440"/>
                      <a:gd name="T39" fmla="*/ 0 h 215"/>
                      <a:gd name="T40" fmla="*/ 101 w 440"/>
                      <a:gd name="T41" fmla="*/ 0 h 215"/>
                      <a:gd name="T42" fmla="*/ 54 w 440"/>
                      <a:gd name="T43" fmla="*/ 0 h 215"/>
                      <a:gd name="T44" fmla="*/ 54 w 440"/>
                      <a:gd name="T45" fmla="*/ 182 h 215"/>
                      <a:gd name="T46" fmla="*/ 101 w 440"/>
                      <a:gd name="T47" fmla="*/ 182 h 215"/>
                      <a:gd name="T48" fmla="*/ 101 w 440"/>
                      <a:gd name="T49" fmla="*/ 0 h 215"/>
                      <a:gd name="T50" fmla="*/ 47 w 440"/>
                      <a:gd name="T51" fmla="*/ 0 h 215"/>
                      <a:gd name="T52" fmla="*/ 0 w 440"/>
                      <a:gd name="T53" fmla="*/ 0 h 215"/>
                      <a:gd name="T54" fmla="*/ 0 w 440"/>
                      <a:gd name="T55" fmla="*/ 182 h 215"/>
                      <a:gd name="T56" fmla="*/ 47 w 440"/>
                      <a:gd name="T57" fmla="*/ 182 h 215"/>
                      <a:gd name="T58" fmla="*/ 47 w 440"/>
                      <a:gd name="T5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215">
                        <a:moveTo>
                          <a:pt x="440" y="0"/>
                        </a:moveTo>
                        <a:lnTo>
                          <a:pt x="392" y="0"/>
                        </a:lnTo>
                        <a:lnTo>
                          <a:pt x="392" y="182"/>
                        </a:lnTo>
                        <a:cubicBezTo>
                          <a:pt x="393" y="215"/>
                          <a:pt x="440" y="215"/>
                          <a:pt x="440" y="182"/>
                        </a:cubicBezTo>
                        <a:lnTo>
                          <a:pt x="440" y="0"/>
                        </a:lnTo>
                        <a:close/>
                        <a:moveTo>
                          <a:pt x="386" y="0"/>
                        </a:moveTo>
                        <a:lnTo>
                          <a:pt x="338" y="0"/>
                        </a:lnTo>
                        <a:lnTo>
                          <a:pt x="338" y="182"/>
                        </a:lnTo>
                        <a:cubicBezTo>
                          <a:pt x="338" y="214"/>
                          <a:pt x="386" y="214"/>
                          <a:pt x="386" y="182"/>
                        </a:cubicBezTo>
                        <a:lnTo>
                          <a:pt x="386" y="0"/>
                        </a:lnTo>
                        <a:close/>
                        <a:moveTo>
                          <a:pt x="271" y="0"/>
                        </a:moveTo>
                        <a:lnTo>
                          <a:pt x="223" y="0"/>
                        </a:lnTo>
                        <a:lnTo>
                          <a:pt x="223" y="182"/>
                        </a:lnTo>
                        <a:cubicBezTo>
                          <a:pt x="223" y="215"/>
                          <a:pt x="271" y="215"/>
                          <a:pt x="271" y="182"/>
                        </a:cubicBezTo>
                        <a:lnTo>
                          <a:pt x="271" y="0"/>
                        </a:lnTo>
                        <a:close/>
                        <a:moveTo>
                          <a:pt x="216" y="0"/>
                        </a:moveTo>
                        <a:lnTo>
                          <a:pt x="169" y="0"/>
                        </a:lnTo>
                        <a:lnTo>
                          <a:pt x="169" y="182"/>
                        </a:lnTo>
                        <a:cubicBezTo>
                          <a:pt x="169" y="214"/>
                          <a:pt x="216" y="214"/>
                          <a:pt x="216" y="182"/>
                        </a:cubicBezTo>
                        <a:lnTo>
                          <a:pt x="216" y="0"/>
                        </a:lnTo>
                        <a:close/>
                        <a:moveTo>
                          <a:pt x="101" y="0"/>
                        </a:moveTo>
                        <a:lnTo>
                          <a:pt x="54" y="0"/>
                        </a:lnTo>
                        <a:lnTo>
                          <a:pt x="54" y="182"/>
                        </a:lnTo>
                        <a:cubicBezTo>
                          <a:pt x="54" y="215"/>
                          <a:pt x="101" y="215"/>
                          <a:pt x="101" y="182"/>
                        </a:cubicBezTo>
                        <a:lnTo>
                          <a:pt x="101" y="0"/>
                        </a:lnTo>
                        <a:close/>
                        <a:moveTo>
                          <a:pt x="47" y="0"/>
                        </a:moveTo>
                        <a:lnTo>
                          <a:pt x="0" y="0"/>
                        </a:lnTo>
                        <a:lnTo>
                          <a:pt x="0" y="182"/>
                        </a:lnTo>
                        <a:cubicBezTo>
                          <a:pt x="0" y="214"/>
                          <a:pt x="47" y="214"/>
                          <a:pt x="47" y="182"/>
                        </a:cubicBezTo>
                        <a:lnTo>
                          <a:pt x="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84" name="Freeform 933">
                    <a:extLst>
                      <a:ext uri="{FF2B5EF4-FFF2-40B4-BE49-F238E27FC236}">
                        <a16:creationId xmlns:a16="http://schemas.microsoft.com/office/drawing/2014/main" id="{17B19F7D-20A5-C9C4-351A-396DA30734C1}"/>
                      </a:ext>
                    </a:extLst>
                  </p:cNvPr>
                  <p:cNvSpPr>
                    <a:spLocks noEditPoints="1"/>
                  </p:cNvSpPr>
                  <p:nvPr/>
                </p:nvSpPr>
                <p:spPr bwMode="auto">
                  <a:xfrm>
                    <a:off x="0" y="3157538"/>
                    <a:ext cx="348263" cy="542925"/>
                  </a:xfrm>
                  <a:custGeom>
                    <a:avLst/>
                    <a:gdLst>
                      <a:gd name="T0" fmla="*/ 689 w 816"/>
                      <a:gd name="T1" fmla="*/ 507 h 1269"/>
                      <a:gd name="T2" fmla="*/ 129 w 816"/>
                      <a:gd name="T3" fmla="*/ 507 h 1269"/>
                      <a:gd name="T4" fmla="*/ 27 w 816"/>
                      <a:gd name="T5" fmla="*/ 609 h 1269"/>
                      <a:gd name="T6" fmla="*/ 27 w 816"/>
                      <a:gd name="T7" fmla="*/ 1168 h 1269"/>
                      <a:gd name="T8" fmla="*/ 129 w 816"/>
                      <a:gd name="T9" fmla="*/ 1269 h 1269"/>
                      <a:gd name="T10" fmla="*/ 690 w 816"/>
                      <a:gd name="T11" fmla="*/ 1269 h 1269"/>
                      <a:gd name="T12" fmla="*/ 791 w 816"/>
                      <a:gd name="T13" fmla="*/ 1168 h 1269"/>
                      <a:gd name="T14" fmla="*/ 791 w 816"/>
                      <a:gd name="T15" fmla="*/ 609 h 1269"/>
                      <a:gd name="T16" fmla="*/ 689 w 816"/>
                      <a:gd name="T17" fmla="*/ 507 h 1269"/>
                      <a:gd name="T18" fmla="*/ 685 w 816"/>
                      <a:gd name="T19" fmla="*/ 1163 h 1269"/>
                      <a:gd name="T20" fmla="*/ 132 w 816"/>
                      <a:gd name="T21" fmla="*/ 1163 h 1269"/>
                      <a:gd name="T22" fmla="*/ 132 w 816"/>
                      <a:gd name="T23" fmla="*/ 614 h 1269"/>
                      <a:gd name="T24" fmla="*/ 685 w 816"/>
                      <a:gd name="T25" fmla="*/ 614 h 1269"/>
                      <a:gd name="T26" fmla="*/ 685 w 816"/>
                      <a:gd name="T27" fmla="*/ 1163 h 1269"/>
                      <a:gd name="T28" fmla="*/ 547 w 816"/>
                      <a:gd name="T29" fmla="*/ 74 h 1269"/>
                      <a:gd name="T30" fmla="*/ 653 w 816"/>
                      <a:gd name="T31" fmla="*/ 74 h 1269"/>
                      <a:gd name="T32" fmla="*/ 651 w 816"/>
                      <a:gd name="T33" fmla="*/ 296 h 1269"/>
                      <a:gd name="T34" fmla="*/ 708 w 816"/>
                      <a:gd name="T35" fmla="*/ 227 h 1269"/>
                      <a:gd name="T36" fmla="*/ 774 w 816"/>
                      <a:gd name="T37" fmla="*/ 292 h 1269"/>
                      <a:gd name="T38" fmla="*/ 636 w 816"/>
                      <a:gd name="T39" fmla="*/ 456 h 1269"/>
                      <a:gd name="T40" fmla="*/ 564 w 816"/>
                      <a:gd name="T41" fmla="*/ 456 h 1269"/>
                      <a:gd name="T42" fmla="*/ 427 w 816"/>
                      <a:gd name="T43" fmla="*/ 291 h 1269"/>
                      <a:gd name="T44" fmla="*/ 492 w 816"/>
                      <a:gd name="T45" fmla="*/ 226 h 1269"/>
                      <a:gd name="T46" fmla="*/ 549 w 816"/>
                      <a:gd name="T47" fmla="*/ 296 h 1269"/>
                      <a:gd name="T48" fmla="*/ 547 w 816"/>
                      <a:gd name="T49" fmla="*/ 74 h 1269"/>
                      <a:gd name="T50" fmla="*/ 163 w 816"/>
                      <a:gd name="T51" fmla="*/ 418 h 1269"/>
                      <a:gd name="T52" fmla="*/ 269 w 816"/>
                      <a:gd name="T53" fmla="*/ 418 h 1269"/>
                      <a:gd name="T54" fmla="*/ 268 w 816"/>
                      <a:gd name="T55" fmla="*/ 196 h 1269"/>
                      <a:gd name="T56" fmla="*/ 324 w 816"/>
                      <a:gd name="T57" fmla="*/ 266 h 1269"/>
                      <a:gd name="T58" fmla="*/ 390 w 816"/>
                      <a:gd name="T59" fmla="*/ 200 h 1269"/>
                      <a:gd name="T60" fmla="*/ 252 w 816"/>
                      <a:gd name="T61" fmla="*/ 36 h 1269"/>
                      <a:gd name="T62" fmla="*/ 180 w 816"/>
                      <a:gd name="T63" fmla="*/ 36 h 1269"/>
                      <a:gd name="T64" fmla="*/ 43 w 816"/>
                      <a:gd name="T65" fmla="*/ 201 h 1269"/>
                      <a:gd name="T66" fmla="*/ 108 w 816"/>
                      <a:gd name="T67" fmla="*/ 267 h 1269"/>
                      <a:gd name="T68" fmla="*/ 165 w 816"/>
                      <a:gd name="T69" fmla="*/ 196 h 1269"/>
                      <a:gd name="T70" fmla="*/ 163 w 816"/>
                      <a:gd name="T71" fmla="*/ 418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 h="1269">
                        <a:moveTo>
                          <a:pt x="689" y="507"/>
                        </a:moveTo>
                        <a:lnTo>
                          <a:pt x="129" y="507"/>
                        </a:lnTo>
                        <a:cubicBezTo>
                          <a:pt x="70" y="507"/>
                          <a:pt x="27" y="553"/>
                          <a:pt x="27" y="609"/>
                        </a:cubicBezTo>
                        <a:lnTo>
                          <a:pt x="27" y="1168"/>
                        </a:lnTo>
                        <a:cubicBezTo>
                          <a:pt x="27" y="1225"/>
                          <a:pt x="73" y="1269"/>
                          <a:pt x="129" y="1269"/>
                        </a:cubicBezTo>
                        <a:lnTo>
                          <a:pt x="690" y="1269"/>
                        </a:lnTo>
                        <a:cubicBezTo>
                          <a:pt x="745" y="1269"/>
                          <a:pt x="791" y="1227"/>
                          <a:pt x="791" y="1168"/>
                        </a:cubicBezTo>
                        <a:lnTo>
                          <a:pt x="791" y="609"/>
                        </a:lnTo>
                        <a:cubicBezTo>
                          <a:pt x="791" y="552"/>
                          <a:pt x="745" y="506"/>
                          <a:pt x="689" y="507"/>
                        </a:cubicBezTo>
                        <a:close/>
                        <a:moveTo>
                          <a:pt x="685" y="1163"/>
                        </a:moveTo>
                        <a:lnTo>
                          <a:pt x="132" y="1163"/>
                        </a:lnTo>
                        <a:lnTo>
                          <a:pt x="132" y="614"/>
                        </a:lnTo>
                        <a:lnTo>
                          <a:pt x="685" y="614"/>
                        </a:lnTo>
                        <a:lnTo>
                          <a:pt x="685" y="1163"/>
                        </a:lnTo>
                        <a:close/>
                        <a:moveTo>
                          <a:pt x="547" y="74"/>
                        </a:moveTo>
                        <a:cubicBezTo>
                          <a:pt x="546" y="1"/>
                          <a:pt x="652" y="0"/>
                          <a:pt x="653" y="74"/>
                        </a:cubicBezTo>
                        <a:lnTo>
                          <a:pt x="651" y="296"/>
                        </a:lnTo>
                        <a:lnTo>
                          <a:pt x="708" y="227"/>
                        </a:lnTo>
                        <a:cubicBezTo>
                          <a:pt x="747" y="183"/>
                          <a:pt x="816" y="243"/>
                          <a:pt x="774" y="292"/>
                        </a:cubicBezTo>
                        <a:lnTo>
                          <a:pt x="636" y="456"/>
                        </a:lnTo>
                        <a:cubicBezTo>
                          <a:pt x="614" y="478"/>
                          <a:pt x="586" y="478"/>
                          <a:pt x="564" y="456"/>
                        </a:cubicBezTo>
                        <a:lnTo>
                          <a:pt x="427" y="291"/>
                        </a:lnTo>
                        <a:cubicBezTo>
                          <a:pt x="384" y="243"/>
                          <a:pt x="454" y="182"/>
                          <a:pt x="492" y="226"/>
                        </a:cubicBezTo>
                        <a:lnTo>
                          <a:pt x="549" y="296"/>
                        </a:lnTo>
                        <a:lnTo>
                          <a:pt x="547" y="74"/>
                        </a:lnTo>
                        <a:close/>
                        <a:moveTo>
                          <a:pt x="163" y="418"/>
                        </a:moveTo>
                        <a:cubicBezTo>
                          <a:pt x="163" y="491"/>
                          <a:pt x="268" y="492"/>
                          <a:pt x="269" y="418"/>
                        </a:cubicBezTo>
                        <a:lnTo>
                          <a:pt x="268" y="196"/>
                        </a:lnTo>
                        <a:lnTo>
                          <a:pt x="324" y="266"/>
                        </a:lnTo>
                        <a:cubicBezTo>
                          <a:pt x="363" y="309"/>
                          <a:pt x="433" y="249"/>
                          <a:pt x="390" y="200"/>
                        </a:cubicBezTo>
                        <a:lnTo>
                          <a:pt x="252" y="36"/>
                        </a:lnTo>
                        <a:cubicBezTo>
                          <a:pt x="230" y="14"/>
                          <a:pt x="202" y="14"/>
                          <a:pt x="180" y="36"/>
                        </a:cubicBezTo>
                        <a:lnTo>
                          <a:pt x="43" y="201"/>
                        </a:lnTo>
                        <a:cubicBezTo>
                          <a:pt x="0" y="249"/>
                          <a:pt x="70" y="310"/>
                          <a:pt x="108" y="267"/>
                        </a:cubicBezTo>
                        <a:lnTo>
                          <a:pt x="165" y="196"/>
                        </a:lnTo>
                        <a:lnTo>
                          <a:pt x="163" y="4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97" name="Freeform 934">
                    <a:extLst>
                      <a:ext uri="{FF2B5EF4-FFF2-40B4-BE49-F238E27FC236}">
                        <a16:creationId xmlns:a16="http://schemas.microsoft.com/office/drawing/2014/main" id="{30A13188-7819-E802-7FDF-4CC82EF71152}"/>
                      </a:ext>
                    </a:extLst>
                  </p:cNvPr>
                  <p:cNvSpPr>
                    <a:spLocks noEditPoints="1"/>
                  </p:cNvSpPr>
                  <p:nvPr/>
                </p:nvSpPr>
                <p:spPr bwMode="auto">
                  <a:xfrm>
                    <a:off x="67820" y="3450813"/>
                    <a:ext cx="213358" cy="111811"/>
                  </a:xfrm>
                  <a:custGeom>
                    <a:avLst/>
                    <a:gdLst>
                      <a:gd name="T0" fmla="*/ 500 w 500"/>
                      <a:gd name="T1" fmla="*/ 243 h 261"/>
                      <a:gd name="T2" fmla="*/ 481 w 500"/>
                      <a:gd name="T3" fmla="*/ 261 h 261"/>
                      <a:gd name="T4" fmla="*/ 357 w 500"/>
                      <a:gd name="T5" fmla="*/ 261 h 261"/>
                      <a:gd name="T6" fmla="*/ 339 w 500"/>
                      <a:gd name="T7" fmla="*/ 243 h 261"/>
                      <a:gd name="T8" fmla="*/ 339 w 500"/>
                      <a:gd name="T9" fmla="*/ 108 h 261"/>
                      <a:gd name="T10" fmla="*/ 364 w 500"/>
                      <a:gd name="T11" fmla="*/ 82 h 261"/>
                      <a:gd name="T12" fmla="*/ 474 w 500"/>
                      <a:gd name="T13" fmla="*/ 82 h 261"/>
                      <a:gd name="T14" fmla="*/ 500 w 500"/>
                      <a:gd name="T15" fmla="*/ 108 h 261"/>
                      <a:gd name="T16" fmla="*/ 500 w 500"/>
                      <a:gd name="T17" fmla="*/ 243 h 261"/>
                      <a:gd name="T18" fmla="*/ 420 w 500"/>
                      <a:gd name="T19" fmla="*/ 71 h 261"/>
                      <a:gd name="T20" fmla="*/ 455 w 500"/>
                      <a:gd name="T21" fmla="*/ 36 h 261"/>
                      <a:gd name="T22" fmla="*/ 420 w 500"/>
                      <a:gd name="T23" fmla="*/ 0 h 261"/>
                      <a:gd name="T24" fmla="*/ 384 w 500"/>
                      <a:gd name="T25" fmla="*/ 36 h 261"/>
                      <a:gd name="T26" fmla="*/ 420 w 500"/>
                      <a:gd name="T27" fmla="*/ 71 h 261"/>
                      <a:gd name="T28" fmla="*/ 331 w 500"/>
                      <a:gd name="T29" fmla="*/ 243 h 261"/>
                      <a:gd name="T30" fmla="*/ 312 w 500"/>
                      <a:gd name="T31" fmla="*/ 261 h 261"/>
                      <a:gd name="T32" fmla="*/ 188 w 500"/>
                      <a:gd name="T33" fmla="*/ 261 h 261"/>
                      <a:gd name="T34" fmla="*/ 170 w 500"/>
                      <a:gd name="T35" fmla="*/ 243 h 261"/>
                      <a:gd name="T36" fmla="*/ 170 w 500"/>
                      <a:gd name="T37" fmla="*/ 108 h 261"/>
                      <a:gd name="T38" fmla="*/ 195 w 500"/>
                      <a:gd name="T39" fmla="*/ 82 h 261"/>
                      <a:gd name="T40" fmla="*/ 305 w 500"/>
                      <a:gd name="T41" fmla="*/ 82 h 261"/>
                      <a:gd name="T42" fmla="*/ 331 w 500"/>
                      <a:gd name="T43" fmla="*/ 108 h 261"/>
                      <a:gd name="T44" fmla="*/ 331 w 500"/>
                      <a:gd name="T45" fmla="*/ 243 h 261"/>
                      <a:gd name="T46" fmla="*/ 251 w 500"/>
                      <a:gd name="T47" fmla="*/ 71 h 261"/>
                      <a:gd name="T48" fmla="*/ 286 w 500"/>
                      <a:gd name="T49" fmla="*/ 36 h 261"/>
                      <a:gd name="T50" fmla="*/ 251 w 500"/>
                      <a:gd name="T51" fmla="*/ 0 h 261"/>
                      <a:gd name="T52" fmla="*/ 215 w 500"/>
                      <a:gd name="T53" fmla="*/ 36 h 261"/>
                      <a:gd name="T54" fmla="*/ 251 w 500"/>
                      <a:gd name="T55" fmla="*/ 71 h 261"/>
                      <a:gd name="T56" fmla="*/ 162 w 500"/>
                      <a:gd name="T57" fmla="*/ 243 h 261"/>
                      <a:gd name="T58" fmla="*/ 143 w 500"/>
                      <a:gd name="T59" fmla="*/ 261 h 261"/>
                      <a:gd name="T60" fmla="*/ 19 w 500"/>
                      <a:gd name="T61" fmla="*/ 261 h 261"/>
                      <a:gd name="T62" fmla="*/ 0 w 500"/>
                      <a:gd name="T63" fmla="*/ 243 h 261"/>
                      <a:gd name="T64" fmla="*/ 0 w 500"/>
                      <a:gd name="T65" fmla="*/ 108 h 261"/>
                      <a:gd name="T66" fmla="*/ 26 w 500"/>
                      <a:gd name="T67" fmla="*/ 82 h 261"/>
                      <a:gd name="T68" fmla="*/ 136 w 500"/>
                      <a:gd name="T69" fmla="*/ 82 h 261"/>
                      <a:gd name="T70" fmla="*/ 162 w 500"/>
                      <a:gd name="T71" fmla="*/ 108 h 261"/>
                      <a:gd name="T72" fmla="*/ 162 w 500"/>
                      <a:gd name="T73" fmla="*/ 243 h 261"/>
                      <a:gd name="T74" fmla="*/ 81 w 500"/>
                      <a:gd name="T75" fmla="*/ 71 h 261"/>
                      <a:gd name="T76" fmla="*/ 117 w 500"/>
                      <a:gd name="T77" fmla="*/ 36 h 261"/>
                      <a:gd name="T78" fmla="*/ 82 w 500"/>
                      <a:gd name="T79" fmla="*/ 0 h 261"/>
                      <a:gd name="T80" fmla="*/ 46 w 500"/>
                      <a:gd name="T81" fmla="*/ 36 h 261"/>
                      <a:gd name="T82" fmla="*/ 82 w 500"/>
                      <a:gd name="T83" fmla="*/ 71 h 261"/>
                      <a:gd name="T84" fmla="*/ 81 w 500"/>
                      <a:gd name="T85" fmla="*/ 7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261">
                        <a:moveTo>
                          <a:pt x="500" y="243"/>
                        </a:moveTo>
                        <a:cubicBezTo>
                          <a:pt x="500" y="253"/>
                          <a:pt x="492" y="261"/>
                          <a:pt x="481" y="261"/>
                        </a:cubicBezTo>
                        <a:cubicBezTo>
                          <a:pt x="481" y="261"/>
                          <a:pt x="358" y="261"/>
                          <a:pt x="357" y="261"/>
                        </a:cubicBezTo>
                        <a:cubicBezTo>
                          <a:pt x="347" y="261"/>
                          <a:pt x="339" y="253"/>
                          <a:pt x="339" y="243"/>
                        </a:cubicBezTo>
                        <a:lnTo>
                          <a:pt x="339" y="108"/>
                        </a:lnTo>
                        <a:cubicBezTo>
                          <a:pt x="338" y="94"/>
                          <a:pt x="350" y="82"/>
                          <a:pt x="364" y="82"/>
                        </a:cubicBezTo>
                        <a:cubicBezTo>
                          <a:pt x="364" y="82"/>
                          <a:pt x="474" y="82"/>
                          <a:pt x="474" y="82"/>
                        </a:cubicBezTo>
                        <a:cubicBezTo>
                          <a:pt x="488" y="82"/>
                          <a:pt x="500" y="94"/>
                          <a:pt x="500" y="108"/>
                        </a:cubicBezTo>
                        <a:lnTo>
                          <a:pt x="500" y="243"/>
                        </a:lnTo>
                        <a:close/>
                        <a:moveTo>
                          <a:pt x="420" y="71"/>
                        </a:moveTo>
                        <a:cubicBezTo>
                          <a:pt x="439" y="71"/>
                          <a:pt x="455" y="55"/>
                          <a:pt x="455" y="36"/>
                        </a:cubicBezTo>
                        <a:cubicBezTo>
                          <a:pt x="455" y="16"/>
                          <a:pt x="440" y="0"/>
                          <a:pt x="420" y="0"/>
                        </a:cubicBezTo>
                        <a:cubicBezTo>
                          <a:pt x="400" y="0"/>
                          <a:pt x="384" y="16"/>
                          <a:pt x="384" y="36"/>
                        </a:cubicBezTo>
                        <a:cubicBezTo>
                          <a:pt x="385" y="56"/>
                          <a:pt x="400" y="71"/>
                          <a:pt x="420" y="71"/>
                        </a:cubicBezTo>
                        <a:close/>
                        <a:moveTo>
                          <a:pt x="331" y="243"/>
                        </a:moveTo>
                        <a:cubicBezTo>
                          <a:pt x="331" y="253"/>
                          <a:pt x="323" y="261"/>
                          <a:pt x="312" y="261"/>
                        </a:cubicBezTo>
                        <a:cubicBezTo>
                          <a:pt x="312" y="261"/>
                          <a:pt x="188" y="261"/>
                          <a:pt x="188" y="261"/>
                        </a:cubicBezTo>
                        <a:cubicBezTo>
                          <a:pt x="178" y="261"/>
                          <a:pt x="169" y="253"/>
                          <a:pt x="170" y="243"/>
                        </a:cubicBezTo>
                        <a:lnTo>
                          <a:pt x="170" y="108"/>
                        </a:lnTo>
                        <a:cubicBezTo>
                          <a:pt x="169" y="94"/>
                          <a:pt x="181" y="82"/>
                          <a:pt x="195" y="82"/>
                        </a:cubicBezTo>
                        <a:cubicBezTo>
                          <a:pt x="195" y="82"/>
                          <a:pt x="305" y="82"/>
                          <a:pt x="305" y="82"/>
                        </a:cubicBezTo>
                        <a:cubicBezTo>
                          <a:pt x="319" y="82"/>
                          <a:pt x="331" y="94"/>
                          <a:pt x="331" y="108"/>
                        </a:cubicBezTo>
                        <a:lnTo>
                          <a:pt x="331" y="243"/>
                        </a:lnTo>
                        <a:close/>
                        <a:moveTo>
                          <a:pt x="251" y="71"/>
                        </a:moveTo>
                        <a:cubicBezTo>
                          <a:pt x="270" y="71"/>
                          <a:pt x="286" y="55"/>
                          <a:pt x="286" y="36"/>
                        </a:cubicBezTo>
                        <a:cubicBezTo>
                          <a:pt x="286" y="16"/>
                          <a:pt x="270" y="0"/>
                          <a:pt x="251" y="0"/>
                        </a:cubicBezTo>
                        <a:cubicBezTo>
                          <a:pt x="231" y="0"/>
                          <a:pt x="215" y="16"/>
                          <a:pt x="215" y="36"/>
                        </a:cubicBezTo>
                        <a:cubicBezTo>
                          <a:pt x="215" y="55"/>
                          <a:pt x="231" y="71"/>
                          <a:pt x="251" y="71"/>
                        </a:cubicBezTo>
                        <a:close/>
                        <a:moveTo>
                          <a:pt x="162" y="243"/>
                        </a:moveTo>
                        <a:cubicBezTo>
                          <a:pt x="162" y="253"/>
                          <a:pt x="153" y="261"/>
                          <a:pt x="143" y="261"/>
                        </a:cubicBezTo>
                        <a:cubicBezTo>
                          <a:pt x="143" y="261"/>
                          <a:pt x="19" y="261"/>
                          <a:pt x="19" y="261"/>
                        </a:cubicBezTo>
                        <a:cubicBezTo>
                          <a:pt x="9" y="261"/>
                          <a:pt x="0" y="253"/>
                          <a:pt x="0" y="243"/>
                        </a:cubicBezTo>
                        <a:lnTo>
                          <a:pt x="0" y="108"/>
                        </a:lnTo>
                        <a:cubicBezTo>
                          <a:pt x="0" y="94"/>
                          <a:pt x="12" y="82"/>
                          <a:pt x="26" y="82"/>
                        </a:cubicBezTo>
                        <a:cubicBezTo>
                          <a:pt x="26" y="82"/>
                          <a:pt x="136" y="82"/>
                          <a:pt x="136" y="82"/>
                        </a:cubicBezTo>
                        <a:cubicBezTo>
                          <a:pt x="150" y="82"/>
                          <a:pt x="162" y="94"/>
                          <a:pt x="162" y="108"/>
                        </a:cubicBezTo>
                        <a:lnTo>
                          <a:pt x="162" y="243"/>
                        </a:lnTo>
                        <a:close/>
                        <a:moveTo>
                          <a:pt x="81" y="71"/>
                        </a:moveTo>
                        <a:cubicBezTo>
                          <a:pt x="101" y="71"/>
                          <a:pt x="117" y="55"/>
                          <a:pt x="117" y="36"/>
                        </a:cubicBezTo>
                        <a:cubicBezTo>
                          <a:pt x="117" y="16"/>
                          <a:pt x="101" y="0"/>
                          <a:pt x="82" y="0"/>
                        </a:cubicBezTo>
                        <a:cubicBezTo>
                          <a:pt x="62" y="0"/>
                          <a:pt x="46" y="16"/>
                          <a:pt x="46" y="36"/>
                        </a:cubicBezTo>
                        <a:cubicBezTo>
                          <a:pt x="46" y="56"/>
                          <a:pt x="62" y="71"/>
                          <a:pt x="82" y="71"/>
                        </a:cubicBezTo>
                        <a:lnTo>
                          <a:pt x="81"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grpSp>
            <p:nvGrpSpPr>
              <p:cNvPr id="75" name="Gruppieren 74">
                <a:extLst>
                  <a:ext uri="{FF2B5EF4-FFF2-40B4-BE49-F238E27FC236}">
                    <a16:creationId xmlns:a16="http://schemas.microsoft.com/office/drawing/2014/main" id="{FCACAF58-D80E-BD39-A2A4-72F05074F988}"/>
                  </a:ext>
                </a:extLst>
              </p:cNvPr>
              <p:cNvGrpSpPr/>
              <p:nvPr/>
            </p:nvGrpSpPr>
            <p:grpSpPr>
              <a:xfrm>
                <a:off x="3045869" y="622757"/>
                <a:ext cx="522635" cy="522635"/>
                <a:chOff x="-19101" y="2381281"/>
                <a:chExt cx="699820" cy="699820"/>
              </a:xfrm>
            </p:grpSpPr>
            <p:sp>
              <p:nvSpPr>
                <p:cNvPr id="79" name="Ellipse 78">
                  <a:extLst>
                    <a:ext uri="{FF2B5EF4-FFF2-40B4-BE49-F238E27FC236}">
                      <a16:creationId xmlns:a16="http://schemas.microsoft.com/office/drawing/2014/main" id="{B11B3B24-A2E0-1E8C-2841-EA28C573C5FF}"/>
                    </a:ext>
                  </a:extLst>
                </p:cNvPr>
                <p:cNvSpPr/>
                <p:nvPr/>
              </p:nvSpPr>
              <p:spPr>
                <a:xfrm>
                  <a:off x="-19101" y="2381281"/>
                  <a:ext cx="699820" cy="6998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80" name="Plug" descr="{&quot;Key&quot;:&quot;POWER_USER_SHAPE_ICON&quot;,&quot;Value&quot;:&quot;POWER_USER_SHAPE_ICON_STYLE_1&quot;}">
                  <a:extLst>
                    <a:ext uri="{FF2B5EF4-FFF2-40B4-BE49-F238E27FC236}">
                      <a16:creationId xmlns:a16="http://schemas.microsoft.com/office/drawing/2014/main" id="{1C6683B8-7F6D-5568-447C-8743242A5576}"/>
                    </a:ext>
                  </a:extLst>
                </p:cNvPr>
                <p:cNvSpPr>
                  <a:spLocks noChangeAspect="1" noEditPoints="1"/>
                </p:cNvSpPr>
                <p:nvPr>
                  <p:custDataLst>
                    <p:tags r:id="rId13"/>
                  </p:custDataLst>
                </p:nvPr>
              </p:nvSpPr>
              <p:spPr bwMode="auto">
                <a:xfrm>
                  <a:off x="124100" y="2458915"/>
                  <a:ext cx="393828" cy="542925"/>
                </a:xfrm>
                <a:custGeom>
                  <a:avLst/>
                  <a:gdLst>
                    <a:gd name="T0" fmla="*/ 336 w 592"/>
                    <a:gd name="T1" fmla="*/ 106 h 790"/>
                    <a:gd name="T2" fmla="*/ 415 w 592"/>
                    <a:gd name="T3" fmla="*/ 27 h 790"/>
                    <a:gd name="T4" fmla="*/ 456 w 592"/>
                    <a:gd name="T5" fmla="*/ 69 h 790"/>
                    <a:gd name="T6" fmla="*/ 377 w 592"/>
                    <a:gd name="T7" fmla="*/ 148 h 790"/>
                    <a:gd name="T8" fmla="*/ 336 w 592"/>
                    <a:gd name="T9" fmla="*/ 106 h 790"/>
                    <a:gd name="T10" fmla="*/ 156 w 592"/>
                    <a:gd name="T11" fmla="*/ 393 h 790"/>
                    <a:gd name="T12" fmla="*/ 199 w 592"/>
                    <a:gd name="T13" fmla="*/ 436 h 790"/>
                    <a:gd name="T14" fmla="*/ 224 w 592"/>
                    <a:gd name="T15" fmla="*/ 411 h 790"/>
                    <a:gd name="T16" fmla="*/ 181 w 592"/>
                    <a:gd name="T17" fmla="*/ 368 h 790"/>
                    <a:gd name="T18" fmla="*/ 156 w 592"/>
                    <a:gd name="T19" fmla="*/ 393 h 790"/>
                    <a:gd name="T20" fmla="*/ 110 w 592"/>
                    <a:gd name="T21" fmla="*/ 445 h 790"/>
                    <a:gd name="T22" fmla="*/ 146 w 592"/>
                    <a:gd name="T23" fmla="*/ 481 h 790"/>
                    <a:gd name="T24" fmla="*/ 171 w 592"/>
                    <a:gd name="T25" fmla="*/ 456 h 790"/>
                    <a:gd name="T26" fmla="*/ 135 w 592"/>
                    <a:gd name="T27" fmla="*/ 421 h 790"/>
                    <a:gd name="T28" fmla="*/ 110 w 592"/>
                    <a:gd name="T29" fmla="*/ 445 h 790"/>
                    <a:gd name="T30" fmla="*/ 174 w 592"/>
                    <a:gd name="T31" fmla="*/ 528 h 790"/>
                    <a:gd name="T32" fmla="*/ 141 w 592"/>
                    <a:gd name="T33" fmla="*/ 529 h 790"/>
                    <a:gd name="T34" fmla="*/ 64 w 592"/>
                    <a:gd name="T35" fmla="*/ 451 h 790"/>
                    <a:gd name="T36" fmla="*/ 62 w 592"/>
                    <a:gd name="T37" fmla="*/ 418 h 790"/>
                    <a:gd name="T38" fmla="*/ 158 w 592"/>
                    <a:gd name="T39" fmla="*/ 193 h 790"/>
                    <a:gd name="T40" fmla="*/ 165 w 592"/>
                    <a:gd name="T41" fmla="*/ 172 h 790"/>
                    <a:gd name="T42" fmla="*/ 242 w 592"/>
                    <a:gd name="T43" fmla="*/ 95 h 790"/>
                    <a:gd name="T44" fmla="*/ 275 w 592"/>
                    <a:gd name="T45" fmla="*/ 95 h 790"/>
                    <a:gd name="T46" fmla="*/ 497 w 592"/>
                    <a:gd name="T47" fmla="*/ 316 h 790"/>
                    <a:gd name="T48" fmla="*/ 496 w 592"/>
                    <a:gd name="T49" fmla="*/ 349 h 790"/>
                    <a:gd name="T50" fmla="*/ 420 w 592"/>
                    <a:gd name="T51" fmla="*/ 426 h 790"/>
                    <a:gd name="T52" fmla="*/ 400 w 592"/>
                    <a:gd name="T53" fmla="*/ 434 h 790"/>
                    <a:gd name="T54" fmla="*/ 174 w 592"/>
                    <a:gd name="T55" fmla="*/ 528 h 790"/>
                    <a:gd name="T56" fmla="*/ 393 w 592"/>
                    <a:gd name="T57" fmla="*/ 594 h 790"/>
                    <a:gd name="T58" fmla="*/ 295 w 592"/>
                    <a:gd name="T59" fmla="*/ 594 h 790"/>
                    <a:gd name="T60" fmla="*/ 210 w 592"/>
                    <a:gd name="T61" fmla="*/ 678 h 790"/>
                    <a:gd name="T62" fmla="*/ 45 w 592"/>
                    <a:gd name="T63" fmla="*/ 678 h 790"/>
                    <a:gd name="T64" fmla="*/ 45 w 592"/>
                    <a:gd name="T65" fmla="*/ 513 h 790"/>
                    <a:gd name="T66" fmla="*/ 61 w 592"/>
                    <a:gd name="T67" fmla="*/ 497 h 790"/>
                    <a:gd name="T68" fmla="*/ 94 w 592"/>
                    <a:gd name="T69" fmla="*/ 531 h 790"/>
                    <a:gd name="T70" fmla="*/ 78 w 592"/>
                    <a:gd name="T71" fmla="*/ 546 h 790"/>
                    <a:gd name="T72" fmla="*/ 78 w 592"/>
                    <a:gd name="T73" fmla="*/ 645 h 790"/>
                    <a:gd name="T74" fmla="*/ 177 w 592"/>
                    <a:gd name="T75" fmla="*/ 645 h 790"/>
                    <a:gd name="T76" fmla="*/ 261 w 592"/>
                    <a:gd name="T77" fmla="*/ 560 h 790"/>
                    <a:gd name="T78" fmla="*/ 426 w 592"/>
                    <a:gd name="T79" fmla="*/ 560 h 790"/>
                    <a:gd name="T80" fmla="*/ 426 w 592"/>
                    <a:gd name="T81" fmla="*/ 725 h 790"/>
                    <a:gd name="T82" fmla="*/ 384 w 592"/>
                    <a:gd name="T83" fmla="*/ 768 h 790"/>
                    <a:gd name="T84" fmla="*/ 351 w 592"/>
                    <a:gd name="T85" fmla="*/ 734 h 790"/>
                    <a:gd name="T86" fmla="*/ 393 w 592"/>
                    <a:gd name="T87" fmla="*/ 692 h 790"/>
                    <a:gd name="T88" fmla="*/ 393 w 592"/>
                    <a:gd name="T89" fmla="*/ 594 h 790"/>
                    <a:gd name="T90" fmla="*/ 485 w 592"/>
                    <a:gd name="T91" fmla="*/ 256 h 790"/>
                    <a:gd name="T92" fmla="*/ 564 w 592"/>
                    <a:gd name="T93" fmla="*/ 176 h 790"/>
                    <a:gd name="T94" fmla="*/ 523 w 592"/>
                    <a:gd name="T95" fmla="*/ 135 h 790"/>
                    <a:gd name="T96" fmla="*/ 444 w 592"/>
                    <a:gd name="T97" fmla="*/ 214 h 790"/>
                    <a:gd name="T98" fmla="*/ 485 w 592"/>
                    <a:gd name="T99" fmla="*/ 256 h 790"/>
                    <a:gd name="T100" fmla="*/ 485 w 592"/>
                    <a:gd name="T101" fmla="*/ 25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2" h="790">
                      <a:moveTo>
                        <a:pt x="336" y="106"/>
                      </a:moveTo>
                      <a:lnTo>
                        <a:pt x="415" y="27"/>
                      </a:lnTo>
                      <a:cubicBezTo>
                        <a:pt x="442" y="0"/>
                        <a:pt x="484" y="41"/>
                        <a:pt x="456" y="69"/>
                      </a:cubicBezTo>
                      <a:lnTo>
                        <a:pt x="377" y="148"/>
                      </a:lnTo>
                      <a:lnTo>
                        <a:pt x="336" y="106"/>
                      </a:lnTo>
                      <a:close/>
                      <a:moveTo>
                        <a:pt x="156" y="393"/>
                      </a:moveTo>
                      <a:lnTo>
                        <a:pt x="199" y="436"/>
                      </a:lnTo>
                      <a:cubicBezTo>
                        <a:pt x="215" y="452"/>
                        <a:pt x="240" y="428"/>
                        <a:pt x="224" y="411"/>
                      </a:cubicBezTo>
                      <a:lnTo>
                        <a:pt x="181" y="368"/>
                      </a:lnTo>
                      <a:cubicBezTo>
                        <a:pt x="164" y="351"/>
                        <a:pt x="139" y="376"/>
                        <a:pt x="156" y="393"/>
                      </a:cubicBezTo>
                      <a:close/>
                      <a:moveTo>
                        <a:pt x="110" y="445"/>
                      </a:moveTo>
                      <a:lnTo>
                        <a:pt x="146" y="481"/>
                      </a:lnTo>
                      <a:cubicBezTo>
                        <a:pt x="162" y="498"/>
                        <a:pt x="187" y="473"/>
                        <a:pt x="171" y="456"/>
                      </a:cubicBezTo>
                      <a:lnTo>
                        <a:pt x="135" y="421"/>
                      </a:lnTo>
                      <a:cubicBezTo>
                        <a:pt x="119" y="404"/>
                        <a:pt x="94" y="429"/>
                        <a:pt x="110" y="445"/>
                      </a:cubicBezTo>
                      <a:close/>
                      <a:moveTo>
                        <a:pt x="174" y="528"/>
                      </a:moveTo>
                      <a:cubicBezTo>
                        <a:pt x="165" y="537"/>
                        <a:pt x="150" y="538"/>
                        <a:pt x="141" y="529"/>
                      </a:cubicBezTo>
                      <a:lnTo>
                        <a:pt x="64" y="451"/>
                      </a:lnTo>
                      <a:cubicBezTo>
                        <a:pt x="54" y="442"/>
                        <a:pt x="53" y="428"/>
                        <a:pt x="62" y="418"/>
                      </a:cubicBezTo>
                      <a:cubicBezTo>
                        <a:pt x="121" y="355"/>
                        <a:pt x="169" y="283"/>
                        <a:pt x="158" y="193"/>
                      </a:cubicBezTo>
                      <a:cubicBezTo>
                        <a:pt x="157" y="185"/>
                        <a:pt x="159" y="178"/>
                        <a:pt x="165" y="172"/>
                      </a:cubicBezTo>
                      <a:lnTo>
                        <a:pt x="242" y="95"/>
                      </a:lnTo>
                      <a:cubicBezTo>
                        <a:pt x="251" y="86"/>
                        <a:pt x="266" y="86"/>
                        <a:pt x="275" y="95"/>
                      </a:cubicBezTo>
                      <a:lnTo>
                        <a:pt x="497" y="316"/>
                      </a:lnTo>
                      <a:cubicBezTo>
                        <a:pt x="506" y="325"/>
                        <a:pt x="506" y="340"/>
                        <a:pt x="496" y="349"/>
                      </a:cubicBezTo>
                      <a:lnTo>
                        <a:pt x="420" y="426"/>
                      </a:lnTo>
                      <a:cubicBezTo>
                        <a:pt x="415" y="431"/>
                        <a:pt x="408" y="434"/>
                        <a:pt x="400" y="434"/>
                      </a:cubicBezTo>
                      <a:cubicBezTo>
                        <a:pt x="309" y="423"/>
                        <a:pt x="238" y="469"/>
                        <a:pt x="174" y="528"/>
                      </a:cubicBezTo>
                      <a:close/>
                      <a:moveTo>
                        <a:pt x="393" y="594"/>
                      </a:moveTo>
                      <a:cubicBezTo>
                        <a:pt x="366" y="567"/>
                        <a:pt x="322" y="567"/>
                        <a:pt x="295" y="594"/>
                      </a:cubicBezTo>
                      <a:lnTo>
                        <a:pt x="210" y="678"/>
                      </a:lnTo>
                      <a:cubicBezTo>
                        <a:pt x="165" y="723"/>
                        <a:pt x="90" y="723"/>
                        <a:pt x="45" y="678"/>
                      </a:cubicBezTo>
                      <a:cubicBezTo>
                        <a:pt x="0" y="633"/>
                        <a:pt x="0" y="558"/>
                        <a:pt x="45" y="513"/>
                      </a:cubicBezTo>
                      <a:lnTo>
                        <a:pt x="61" y="497"/>
                      </a:lnTo>
                      <a:lnTo>
                        <a:pt x="94" y="531"/>
                      </a:lnTo>
                      <a:lnTo>
                        <a:pt x="78" y="546"/>
                      </a:lnTo>
                      <a:cubicBezTo>
                        <a:pt x="52" y="573"/>
                        <a:pt x="52" y="618"/>
                        <a:pt x="78" y="645"/>
                      </a:cubicBezTo>
                      <a:cubicBezTo>
                        <a:pt x="105" y="672"/>
                        <a:pt x="150" y="672"/>
                        <a:pt x="177" y="645"/>
                      </a:cubicBezTo>
                      <a:lnTo>
                        <a:pt x="261" y="560"/>
                      </a:lnTo>
                      <a:cubicBezTo>
                        <a:pt x="307" y="515"/>
                        <a:pt x="381" y="515"/>
                        <a:pt x="426" y="560"/>
                      </a:cubicBezTo>
                      <a:cubicBezTo>
                        <a:pt x="472" y="605"/>
                        <a:pt x="472" y="680"/>
                        <a:pt x="426" y="725"/>
                      </a:cubicBezTo>
                      <a:lnTo>
                        <a:pt x="384" y="768"/>
                      </a:lnTo>
                      <a:cubicBezTo>
                        <a:pt x="362" y="790"/>
                        <a:pt x="329" y="756"/>
                        <a:pt x="351" y="734"/>
                      </a:cubicBezTo>
                      <a:lnTo>
                        <a:pt x="393" y="692"/>
                      </a:lnTo>
                      <a:cubicBezTo>
                        <a:pt x="420" y="665"/>
                        <a:pt x="420" y="620"/>
                        <a:pt x="393" y="594"/>
                      </a:cubicBezTo>
                      <a:close/>
                      <a:moveTo>
                        <a:pt x="485" y="256"/>
                      </a:moveTo>
                      <a:lnTo>
                        <a:pt x="564" y="176"/>
                      </a:lnTo>
                      <a:cubicBezTo>
                        <a:pt x="592" y="149"/>
                        <a:pt x="550" y="108"/>
                        <a:pt x="523" y="135"/>
                      </a:cubicBezTo>
                      <a:lnTo>
                        <a:pt x="444" y="214"/>
                      </a:lnTo>
                      <a:lnTo>
                        <a:pt x="485" y="256"/>
                      </a:lnTo>
                      <a:lnTo>
                        <a:pt x="485"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61" name="Textfeld 60">
              <a:extLst>
                <a:ext uri="{FF2B5EF4-FFF2-40B4-BE49-F238E27FC236}">
                  <a16:creationId xmlns:a16="http://schemas.microsoft.com/office/drawing/2014/main" id="{444647A8-1531-22BB-FF6A-44C1B7CCED6D}"/>
                </a:ext>
              </a:extLst>
            </p:cNvPr>
            <p:cNvSpPr txBox="1"/>
            <p:nvPr/>
          </p:nvSpPr>
          <p:spPr>
            <a:xfrm>
              <a:off x="3722275" y="1600596"/>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Nutzerstrom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62" name="Textfeld 61">
              <a:extLst>
                <a:ext uri="{FF2B5EF4-FFF2-40B4-BE49-F238E27FC236}">
                  <a16:creationId xmlns:a16="http://schemas.microsoft.com/office/drawing/2014/main" id="{0FFB4C5E-0427-40A5-77E3-6365D93CB098}"/>
                </a:ext>
              </a:extLst>
            </p:cNvPr>
            <p:cNvSpPr txBox="1"/>
            <p:nvPr/>
          </p:nvSpPr>
          <p:spPr>
            <a:xfrm>
              <a:off x="3774850" y="1864920"/>
              <a:ext cx="83869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Plug-loads</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22" name="Gruppieren 121">
            <a:extLst>
              <a:ext uri="{FF2B5EF4-FFF2-40B4-BE49-F238E27FC236}">
                <a16:creationId xmlns:a16="http://schemas.microsoft.com/office/drawing/2014/main" id="{2D4A9DFF-09D7-021F-DDC3-41FE6A46EBC2}"/>
              </a:ext>
            </a:extLst>
          </p:cNvPr>
          <p:cNvGrpSpPr/>
          <p:nvPr/>
        </p:nvGrpSpPr>
        <p:grpSpPr>
          <a:xfrm>
            <a:off x="5007884" y="1833860"/>
            <a:ext cx="1048685" cy="1424123"/>
            <a:chOff x="5265979" y="1600596"/>
            <a:chExt cx="1048685" cy="1424123"/>
          </a:xfrm>
        </p:grpSpPr>
        <p:grpSp>
          <p:nvGrpSpPr>
            <p:cNvPr id="123" name="Gruppieren 122">
              <a:extLst>
                <a:ext uri="{FF2B5EF4-FFF2-40B4-BE49-F238E27FC236}">
                  <a16:creationId xmlns:a16="http://schemas.microsoft.com/office/drawing/2014/main" id="{85077F59-5BF0-0037-320B-AC05060B640D}"/>
                </a:ext>
              </a:extLst>
            </p:cNvPr>
            <p:cNvGrpSpPr/>
            <p:nvPr/>
          </p:nvGrpSpPr>
          <p:grpSpPr>
            <a:xfrm>
              <a:off x="5383486" y="2104168"/>
              <a:ext cx="928483" cy="920551"/>
              <a:chOff x="4244137" y="647742"/>
              <a:chExt cx="928483" cy="920551"/>
            </a:xfrm>
          </p:grpSpPr>
          <p:sp>
            <p:nvSpPr>
              <p:cNvPr id="130" name="Flussdiagramm: Anzeige 9">
                <a:extLst>
                  <a:ext uri="{FF2B5EF4-FFF2-40B4-BE49-F238E27FC236}">
                    <a16:creationId xmlns:a16="http://schemas.microsoft.com/office/drawing/2014/main" id="{1FFB40C0-E2C3-D876-F612-797E77FF4199}"/>
                  </a:ext>
                </a:extLst>
              </p:cNvPr>
              <p:cNvSpPr/>
              <p:nvPr/>
            </p:nvSpPr>
            <p:spPr>
              <a:xfrm rot="5400000">
                <a:off x="4248103" y="643776"/>
                <a:ext cx="920551" cy="928483"/>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7000">
                    <a:schemeClr val="accent3">
                      <a:lumMod val="60000"/>
                      <a:lumOff val="40000"/>
                    </a:schemeClr>
                  </a:gs>
                  <a:gs pos="11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1" name="POWER_USER_SHAPE_ICON_STYLE_2">
                <a:extLst>
                  <a:ext uri="{FF2B5EF4-FFF2-40B4-BE49-F238E27FC236}">
                    <a16:creationId xmlns:a16="http://schemas.microsoft.com/office/drawing/2014/main" id="{F34E5DCD-81D5-0E6A-617B-2472F01A3C03}"/>
                  </a:ext>
                </a:extLst>
              </p:cNvPr>
              <p:cNvSpPr/>
              <p:nvPr/>
            </p:nvSpPr>
            <p:spPr>
              <a:xfrm>
                <a:off x="4505588"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32" name="Snowflake2" descr="{&quot;Key&quot;:&quot;POWER_USER_SHAPE_ICON&quot;,&quot;Value&quot;:&quot;POWER_USER_SHAPE_ICON_STYLE_1&quot;}">
                <a:extLst>
                  <a:ext uri="{FF2B5EF4-FFF2-40B4-BE49-F238E27FC236}">
                    <a16:creationId xmlns:a16="http://schemas.microsoft.com/office/drawing/2014/main" id="{5BD9C4F1-0C39-67BF-DFA5-E95B3A94A157}"/>
                  </a:ext>
                </a:extLst>
              </p:cNvPr>
              <p:cNvSpPr>
                <a:spLocks noChangeAspect="1"/>
              </p:cNvSpPr>
              <p:nvPr/>
            </p:nvSpPr>
            <p:spPr bwMode="auto">
              <a:xfrm>
                <a:off x="4587300"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0" name="POWER_USER_SHAPE_ICON_STYLE_2">
                <a:extLst>
                  <a:ext uri="{FF2B5EF4-FFF2-40B4-BE49-F238E27FC236}">
                    <a16:creationId xmlns:a16="http://schemas.microsoft.com/office/drawing/2014/main" id="{0E9F5650-BECD-40FC-55A4-CB51C7E84FD2}"/>
                  </a:ext>
                </a:extLst>
              </p:cNvPr>
              <p:cNvSpPr/>
              <p:nvPr/>
            </p:nvSpPr>
            <p:spPr>
              <a:xfrm>
                <a:off x="4283906"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51" name="Flame3" descr="{&quot;Key&quot;:&quot;POWER_USER_SHAPE_ICON&quot;,&quot;Value&quot;:&quot;POWER_USER_SHAPE_ICON_STYLE_1&quot;}">
                <a:extLst>
                  <a:ext uri="{FF2B5EF4-FFF2-40B4-BE49-F238E27FC236}">
                    <a16:creationId xmlns:a16="http://schemas.microsoft.com/office/drawing/2014/main" id="{EF658023-B140-18B5-9AD3-6297ADC9CCA0}"/>
                  </a:ext>
                </a:extLst>
              </p:cNvPr>
              <p:cNvSpPr>
                <a:spLocks noChangeAspect="1"/>
              </p:cNvSpPr>
              <p:nvPr>
                <p:custDataLst>
                  <p:tags r:id="rId12"/>
                </p:custDataLst>
              </p:nvPr>
            </p:nvSpPr>
            <p:spPr bwMode="auto">
              <a:xfrm>
                <a:off x="4372468"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52" name="POWER_USER_SHAPE_ICON_STYLE_2">
                <a:extLst>
                  <a:ext uri="{FF2B5EF4-FFF2-40B4-BE49-F238E27FC236}">
                    <a16:creationId xmlns:a16="http://schemas.microsoft.com/office/drawing/2014/main" id="{0580BFCA-1395-2956-3066-FC0CC66E1591}"/>
                  </a:ext>
                </a:extLst>
              </p:cNvPr>
              <p:cNvSpPr/>
              <p:nvPr/>
            </p:nvSpPr>
            <p:spPr>
              <a:xfrm>
                <a:off x="4755210"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55" name="Gruppieren 154">
                <a:extLst>
                  <a:ext uri="{FF2B5EF4-FFF2-40B4-BE49-F238E27FC236}">
                    <a16:creationId xmlns:a16="http://schemas.microsoft.com/office/drawing/2014/main" id="{8396DC72-3266-41EE-4965-AAE207B8D53E}"/>
                  </a:ext>
                </a:extLst>
              </p:cNvPr>
              <p:cNvGrpSpPr>
                <a:grpSpLocks noChangeAspect="1"/>
              </p:cNvGrpSpPr>
              <p:nvPr/>
            </p:nvGrpSpPr>
            <p:grpSpPr>
              <a:xfrm>
                <a:off x="4821697" y="1208989"/>
                <a:ext cx="265947" cy="213504"/>
                <a:chOff x="0" y="3157538"/>
                <a:chExt cx="676283" cy="542925"/>
              </a:xfrm>
            </p:grpSpPr>
            <p:sp>
              <p:nvSpPr>
                <p:cNvPr id="163" name="Freeform 284">
                  <a:extLst>
                    <a:ext uri="{FF2B5EF4-FFF2-40B4-BE49-F238E27FC236}">
                      <a16:creationId xmlns:a16="http://schemas.microsoft.com/office/drawing/2014/main" id="{98074C70-7753-4D8C-A1AB-92D23E896334}"/>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4" name="Freeform 285">
                  <a:extLst>
                    <a:ext uri="{FF2B5EF4-FFF2-40B4-BE49-F238E27FC236}">
                      <a16:creationId xmlns:a16="http://schemas.microsoft.com/office/drawing/2014/main" id="{02E8F222-30D3-9823-1741-CD8550F16413}"/>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5" name="Freeform 286">
                  <a:extLst>
                    <a:ext uri="{FF2B5EF4-FFF2-40B4-BE49-F238E27FC236}">
                      <a16:creationId xmlns:a16="http://schemas.microsoft.com/office/drawing/2014/main" id="{151F6F34-E85A-DE29-A930-3BB62B3D2F3E}"/>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24" name="Textfeld 123">
              <a:extLst>
                <a:ext uri="{FF2B5EF4-FFF2-40B4-BE49-F238E27FC236}">
                  <a16:creationId xmlns:a16="http://schemas.microsoft.com/office/drawing/2014/main" id="{20FB6B98-5C82-5361-FE3B-B44E234B0400}"/>
                </a:ext>
              </a:extLst>
            </p:cNvPr>
            <p:cNvSpPr txBox="1"/>
            <p:nvPr/>
          </p:nvSpPr>
          <p:spPr>
            <a:xfrm>
              <a:off x="5314392" y="1600596"/>
              <a:ext cx="95731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Minimum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25" name="Textfeld 124">
              <a:extLst>
                <a:ext uri="{FF2B5EF4-FFF2-40B4-BE49-F238E27FC236}">
                  <a16:creationId xmlns:a16="http://schemas.microsoft.com/office/drawing/2014/main" id="{0703C4C1-FBC1-01DB-60B4-76FFA6A74138}"/>
                </a:ext>
              </a:extLst>
            </p:cNvPr>
            <p:cNvSpPr txBox="1"/>
            <p:nvPr/>
          </p:nvSpPr>
          <p:spPr>
            <a:xfrm>
              <a:off x="5265979" y="180777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b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b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66" name="Gruppieren 165">
            <a:extLst>
              <a:ext uri="{FF2B5EF4-FFF2-40B4-BE49-F238E27FC236}">
                <a16:creationId xmlns:a16="http://schemas.microsoft.com/office/drawing/2014/main" id="{8C02787D-C670-30C7-741C-94A198E37342}"/>
              </a:ext>
            </a:extLst>
          </p:cNvPr>
          <p:cNvGrpSpPr/>
          <p:nvPr/>
        </p:nvGrpSpPr>
        <p:grpSpPr>
          <a:xfrm>
            <a:off x="7605784" y="1833860"/>
            <a:ext cx="1048685" cy="1424123"/>
            <a:chOff x="7863879" y="1600596"/>
            <a:chExt cx="1048685" cy="1424123"/>
          </a:xfrm>
        </p:grpSpPr>
        <p:grpSp>
          <p:nvGrpSpPr>
            <p:cNvPr id="167" name="Gruppieren 166">
              <a:extLst>
                <a:ext uri="{FF2B5EF4-FFF2-40B4-BE49-F238E27FC236}">
                  <a16:creationId xmlns:a16="http://schemas.microsoft.com/office/drawing/2014/main" id="{095DE1B9-CCFA-61B4-22D9-AFBC598E4FC3}"/>
                </a:ext>
              </a:extLst>
            </p:cNvPr>
            <p:cNvGrpSpPr/>
            <p:nvPr/>
          </p:nvGrpSpPr>
          <p:grpSpPr>
            <a:xfrm>
              <a:off x="7926511" y="2104168"/>
              <a:ext cx="928484" cy="920551"/>
              <a:chOff x="6842036" y="647742"/>
              <a:chExt cx="928484" cy="920551"/>
            </a:xfrm>
          </p:grpSpPr>
          <p:sp>
            <p:nvSpPr>
              <p:cNvPr id="171" name="Flussdiagramm: Anzeige 9">
                <a:extLst>
                  <a:ext uri="{FF2B5EF4-FFF2-40B4-BE49-F238E27FC236}">
                    <a16:creationId xmlns:a16="http://schemas.microsoft.com/office/drawing/2014/main" id="{F453BD74-13FB-26E3-8DF8-218A58256350}"/>
                  </a:ext>
                </a:extLst>
              </p:cNvPr>
              <p:cNvSpPr/>
              <p:nvPr/>
            </p:nvSpPr>
            <p:spPr>
              <a:xfrm rot="5400000">
                <a:off x="6846002" y="643776"/>
                <a:ext cx="920551" cy="928484"/>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1000">
                    <a:schemeClr val="accent3">
                      <a:lumMod val="60000"/>
                      <a:lumOff val="40000"/>
                    </a:schemeClr>
                  </a:gs>
                  <a:gs pos="90000">
                    <a:schemeClr val="bg1"/>
                  </a:gs>
                </a:gsLst>
                <a:lin ang="108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72" name="POWER_USER_SHAPE_ICON_STYLE_2">
                <a:extLst>
                  <a:ext uri="{FF2B5EF4-FFF2-40B4-BE49-F238E27FC236}">
                    <a16:creationId xmlns:a16="http://schemas.microsoft.com/office/drawing/2014/main" id="{95613C29-D423-481E-E4D2-620389B947EB}"/>
                  </a:ext>
                </a:extLst>
              </p:cNvPr>
              <p:cNvSpPr/>
              <p:nvPr/>
            </p:nvSpPr>
            <p:spPr>
              <a:xfrm>
                <a:off x="7103481" y="836756"/>
                <a:ext cx="423227" cy="423227"/>
              </a:xfrm>
              <a:prstGeom prst="ellipse">
                <a:avLst/>
              </a:prstGeom>
              <a:solidFill>
                <a:srgbClr val="00006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2" name="Snowflake2" descr="{&quot;Key&quot;:&quot;POWER_USER_SHAPE_ICON&quot;,&quot;Value&quot;:&quot;POWER_USER_SHAPE_ICON_STYLE_1&quot;}">
                <a:extLst>
                  <a:ext uri="{FF2B5EF4-FFF2-40B4-BE49-F238E27FC236}">
                    <a16:creationId xmlns:a16="http://schemas.microsoft.com/office/drawing/2014/main" id="{63B9770B-2207-EF25-E2EF-1E68440D3B5C}"/>
                  </a:ext>
                </a:extLst>
              </p:cNvPr>
              <p:cNvSpPr>
                <a:spLocks noChangeAspect="1"/>
              </p:cNvSpPr>
              <p:nvPr/>
            </p:nvSpPr>
            <p:spPr bwMode="auto">
              <a:xfrm>
                <a:off x="7185193" y="907294"/>
                <a:ext cx="259803" cy="282151"/>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3" name="POWER_USER_SHAPE_ICON_STYLE_2">
                <a:extLst>
                  <a:ext uri="{FF2B5EF4-FFF2-40B4-BE49-F238E27FC236}">
                    <a16:creationId xmlns:a16="http://schemas.microsoft.com/office/drawing/2014/main" id="{7CE4B20E-33A5-B840-954E-E940BB0B1E86}"/>
                  </a:ext>
                </a:extLst>
              </p:cNvPr>
              <p:cNvSpPr/>
              <p:nvPr/>
            </p:nvSpPr>
            <p:spPr>
              <a:xfrm>
                <a:off x="6881799" y="1080852"/>
                <a:ext cx="426100" cy="426100"/>
              </a:xfrm>
              <a:prstGeom prst="ellips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184" name="Flame3" descr="{&quot;Key&quot;:&quot;POWER_USER_SHAPE_ICON&quot;,&quot;Value&quot;:&quot;POWER_USER_SHAPE_ICON_STYLE_1&quot;}">
                <a:extLst>
                  <a:ext uri="{FF2B5EF4-FFF2-40B4-BE49-F238E27FC236}">
                    <a16:creationId xmlns:a16="http://schemas.microsoft.com/office/drawing/2014/main" id="{37537964-F3FE-E13C-D0FF-DA70AA71CEEB}"/>
                  </a:ext>
                </a:extLst>
              </p:cNvPr>
              <p:cNvSpPr>
                <a:spLocks noChangeAspect="1"/>
              </p:cNvSpPr>
              <p:nvPr>
                <p:custDataLst>
                  <p:tags r:id="rId11"/>
                </p:custDataLst>
              </p:nvPr>
            </p:nvSpPr>
            <p:spPr bwMode="auto">
              <a:xfrm>
                <a:off x="6970361" y="1151869"/>
                <a:ext cx="248976" cy="284067"/>
              </a:xfrm>
              <a:custGeom>
                <a:avLst/>
                <a:gdLst>
                  <a:gd name="T0" fmla="*/ 177 w 620"/>
                  <a:gd name="T1" fmla="*/ 708 h 708"/>
                  <a:gd name="T2" fmla="*/ 133 w 620"/>
                  <a:gd name="T3" fmla="*/ 708 h 708"/>
                  <a:gd name="T4" fmla="*/ 0 w 620"/>
                  <a:gd name="T5" fmla="*/ 487 h 708"/>
                  <a:gd name="T6" fmla="*/ 89 w 620"/>
                  <a:gd name="T7" fmla="*/ 88 h 708"/>
                  <a:gd name="T8" fmla="*/ 178 w 620"/>
                  <a:gd name="T9" fmla="*/ 265 h 708"/>
                  <a:gd name="T10" fmla="*/ 310 w 620"/>
                  <a:gd name="T11" fmla="*/ 0 h 708"/>
                  <a:gd name="T12" fmla="*/ 443 w 620"/>
                  <a:gd name="T13" fmla="*/ 354 h 708"/>
                  <a:gd name="T14" fmla="*/ 532 w 620"/>
                  <a:gd name="T15" fmla="*/ 221 h 708"/>
                  <a:gd name="T16" fmla="*/ 620 w 620"/>
                  <a:gd name="T17" fmla="*/ 443 h 708"/>
                  <a:gd name="T18" fmla="*/ 487 w 620"/>
                  <a:gd name="T19" fmla="*/ 708 h 708"/>
                  <a:gd name="T20" fmla="*/ 399 w 620"/>
                  <a:gd name="T21" fmla="*/ 708 h 708"/>
                  <a:gd name="T22" fmla="*/ 443 w 620"/>
                  <a:gd name="T23" fmla="*/ 576 h 708"/>
                  <a:gd name="T24" fmla="*/ 354 w 620"/>
                  <a:gd name="T25" fmla="*/ 310 h 708"/>
                  <a:gd name="T26" fmla="*/ 266 w 620"/>
                  <a:gd name="T27" fmla="*/ 576 h 708"/>
                  <a:gd name="T28" fmla="*/ 177 w 620"/>
                  <a:gd name="T29" fmla="*/ 398 h 708"/>
                  <a:gd name="T30" fmla="*/ 133 w 620"/>
                  <a:gd name="T31" fmla="*/ 562 h 708"/>
                  <a:gd name="T32" fmla="*/ 177 w 620"/>
                  <a:gd name="T33"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0" h="708">
                    <a:moveTo>
                      <a:pt x="177" y="708"/>
                    </a:moveTo>
                    <a:lnTo>
                      <a:pt x="133" y="708"/>
                    </a:lnTo>
                    <a:cubicBezTo>
                      <a:pt x="44" y="664"/>
                      <a:pt x="0" y="572"/>
                      <a:pt x="0" y="487"/>
                    </a:cubicBezTo>
                    <a:cubicBezTo>
                      <a:pt x="0" y="338"/>
                      <a:pt x="89" y="221"/>
                      <a:pt x="89" y="88"/>
                    </a:cubicBezTo>
                    <a:cubicBezTo>
                      <a:pt x="155" y="110"/>
                      <a:pt x="177" y="177"/>
                      <a:pt x="178" y="265"/>
                    </a:cubicBezTo>
                    <a:cubicBezTo>
                      <a:pt x="225" y="196"/>
                      <a:pt x="310" y="114"/>
                      <a:pt x="310" y="0"/>
                    </a:cubicBezTo>
                    <a:cubicBezTo>
                      <a:pt x="384" y="55"/>
                      <a:pt x="443" y="177"/>
                      <a:pt x="443" y="354"/>
                    </a:cubicBezTo>
                    <a:cubicBezTo>
                      <a:pt x="487" y="354"/>
                      <a:pt x="532" y="310"/>
                      <a:pt x="532" y="221"/>
                    </a:cubicBezTo>
                    <a:cubicBezTo>
                      <a:pt x="576" y="265"/>
                      <a:pt x="620" y="354"/>
                      <a:pt x="620" y="443"/>
                    </a:cubicBezTo>
                    <a:cubicBezTo>
                      <a:pt x="620" y="553"/>
                      <a:pt x="576" y="642"/>
                      <a:pt x="487" y="708"/>
                    </a:cubicBezTo>
                    <a:lnTo>
                      <a:pt x="399" y="708"/>
                    </a:lnTo>
                    <a:cubicBezTo>
                      <a:pt x="426" y="669"/>
                      <a:pt x="446" y="623"/>
                      <a:pt x="443" y="576"/>
                    </a:cubicBezTo>
                    <a:cubicBezTo>
                      <a:pt x="437" y="455"/>
                      <a:pt x="354" y="443"/>
                      <a:pt x="354" y="310"/>
                    </a:cubicBezTo>
                    <a:cubicBezTo>
                      <a:pt x="309" y="354"/>
                      <a:pt x="266" y="473"/>
                      <a:pt x="266" y="576"/>
                    </a:cubicBezTo>
                    <a:cubicBezTo>
                      <a:pt x="199" y="531"/>
                      <a:pt x="177" y="443"/>
                      <a:pt x="177" y="398"/>
                    </a:cubicBezTo>
                    <a:cubicBezTo>
                      <a:pt x="142" y="460"/>
                      <a:pt x="133" y="520"/>
                      <a:pt x="133" y="562"/>
                    </a:cubicBezTo>
                    <a:cubicBezTo>
                      <a:pt x="133" y="629"/>
                      <a:pt x="161" y="684"/>
                      <a:pt x="177" y="7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5" name="POWER_USER_SHAPE_ICON_STYLE_2">
                <a:extLst>
                  <a:ext uri="{FF2B5EF4-FFF2-40B4-BE49-F238E27FC236}">
                    <a16:creationId xmlns:a16="http://schemas.microsoft.com/office/drawing/2014/main" id="{CF75A852-E804-35FE-1137-DE8992D73309}"/>
                  </a:ext>
                </a:extLst>
              </p:cNvPr>
              <p:cNvSpPr/>
              <p:nvPr/>
            </p:nvSpPr>
            <p:spPr>
              <a:xfrm>
                <a:off x="7353103" y="1116281"/>
                <a:ext cx="398920" cy="398920"/>
              </a:xfrm>
              <a:prstGeom prst="ellipse">
                <a:avLst/>
              </a:prstGeom>
              <a:solidFill>
                <a:srgbClr val="FF9966"/>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grpSp>
            <p:nvGrpSpPr>
              <p:cNvPr id="186" name="Gruppieren 185">
                <a:extLst>
                  <a:ext uri="{FF2B5EF4-FFF2-40B4-BE49-F238E27FC236}">
                    <a16:creationId xmlns:a16="http://schemas.microsoft.com/office/drawing/2014/main" id="{57B6771D-713B-2BB7-16EA-1BB372831454}"/>
                  </a:ext>
                </a:extLst>
              </p:cNvPr>
              <p:cNvGrpSpPr>
                <a:grpSpLocks noChangeAspect="1"/>
              </p:cNvGrpSpPr>
              <p:nvPr/>
            </p:nvGrpSpPr>
            <p:grpSpPr>
              <a:xfrm>
                <a:off x="7419590" y="1208989"/>
                <a:ext cx="265947" cy="213504"/>
                <a:chOff x="0" y="3157538"/>
                <a:chExt cx="676283" cy="542925"/>
              </a:xfrm>
            </p:grpSpPr>
            <p:sp>
              <p:nvSpPr>
                <p:cNvPr id="187" name="Freeform 284">
                  <a:extLst>
                    <a:ext uri="{FF2B5EF4-FFF2-40B4-BE49-F238E27FC236}">
                      <a16:creationId xmlns:a16="http://schemas.microsoft.com/office/drawing/2014/main" id="{169F8939-CAFB-CA58-9C62-761726C4C17D}"/>
                    </a:ext>
                  </a:extLst>
                </p:cNvPr>
                <p:cNvSpPr>
                  <a:spLocks/>
                </p:cNvSpPr>
                <p:nvPr/>
              </p:nvSpPr>
              <p:spPr bwMode="auto">
                <a:xfrm>
                  <a:off x="392288" y="3286273"/>
                  <a:ext cx="283995" cy="414190"/>
                </a:xfrm>
                <a:custGeom>
                  <a:avLst/>
                  <a:gdLst>
                    <a:gd name="T0" fmla="*/ 128 w 294"/>
                    <a:gd name="T1" fmla="*/ 145 h 428"/>
                    <a:gd name="T2" fmla="*/ 0 w 294"/>
                    <a:gd name="T3" fmla="*/ 320 h 428"/>
                    <a:gd name="T4" fmla="*/ 144 w 294"/>
                    <a:gd name="T5" fmla="*/ 428 h 428"/>
                    <a:gd name="T6" fmla="*/ 294 w 294"/>
                    <a:gd name="T7" fmla="*/ 278 h 428"/>
                    <a:gd name="T8" fmla="*/ 144 w 294"/>
                    <a:gd name="T9" fmla="*/ 0 h 428"/>
                    <a:gd name="T10" fmla="*/ 107 w 294"/>
                    <a:gd name="T11" fmla="*/ 37 h 428"/>
                    <a:gd name="T12" fmla="*/ 128 w 294"/>
                    <a:gd name="T13" fmla="*/ 145 h 428"/>
                  </a:gdLst>
                  <a:ahLst/>
                  <a:cxnLst>
                    <a:cxn ang="0">
                      <a:pos x="T0" y="T1"/>
                    </a:cxn>
                    <a:cxn ang="0">
                      <a:pos x="T2" y="T3"/>
                    </a:cxn>
                    <a:cxn ang="0">
                      <a:pos x="T4" y="T5"/>
                    </a:cxn>
                    <a:cxn ang="0">
                      <a:pos x="T6" y="T7"/>
                    </a:cxn>
                    <a:cxn ang="0">
                      <a:pos x="T8" y="T9"/>
                    </a:cxn>
                    <a:cxn ang="0">
                      <a:pos x="T10" y="T11"/>
                    </a:cxn>
                    <a:cxn ang="0">
                      <a:pos x="T12" y="T13"/>
                    </a:cxn>
                  </a:cxnLst>
                  <a:rect l="0" t="0" r="r" b="b"/>
                  <a:pathLst>
                    <a:path w="294" h="428">
                      <a:moveTo>
                        <a:pt x="128" y="145"/>
                      </a:moveTo>
                      <a:cubicBezTo>
                        <a:pt x="128" y="227"/>
                        <a:pt x="74" y="296"/>
                        <a:pt x="0" y="320"/>
                      </a:cubicBezTo>
                      <a:cubicBezTo>
                        <a:pt x="18" y="382"/>
                        <a:pt x="76" y="428"/>
                        <a:pt x="144" y="428"/>
                      </a:cubicBezTo>
                      <a:cubicBezTo>
                        <a:pt x="227" y="428"/>
                        <a:pt x="294" y="361"/>
                        <a:pt x="294" y="278"/>
                      </a:cubicBezTo>
                      <a:cubicBezTo>
                        <a:pt x="294" y="145"/>
                        <a:pt x="180" y="32"/>
                        <a:pt x="144" y="0"/>
                      </a:cubicBezTo>
                      <a:cubicBezTo>
                        <a:pt x="136" y="8"/>
                        <a:pt x="122" y="21"/>
                        <a:pt x="107" y="37"/>
                      </a:cubicBezTo>
                      <a:cubicBezTo>
                        <a:pt x="120" y="71"/>
                        <a:pt x="128" y="107"/>
                        <a:pt x="128" y="14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88" name="Freeform 285">
                  <a:extLst>
                    <a:ext uri="{FF2B5EF4-FFF2-40B4-BE49-F238E27FC236}">
                      <a16:creationId xmlns:a16="http://schemas.microsoft.com/office/drawing/2014/main" id="{57DFB8D0-B2F4-EEE4-24C6-F4DAE1EB9CF7}"/>
                    </a:ext>
                  </a:extLst>
                </p:cNvPr>
                <p:cNvSpPr>
                  <a:spLocks/>
                </p:cNvSpPr>
                <p:nvPr/>
              </p:nvSpPr>
              <p:spPr bwMode="auto">
                <a:xfrm>
                  <a:off x="219506" y="3157538"/>
                  <a:ext cx="263553" cy="414190"/>
                </a:xfrm>
                <a:custGeom>
                  <a:avLst/>
                  <a:gdLst>
                    <a:gd name="T0" fmla="*/ 107 w 273"/>
                    <a:gd name="T1" fmla="*/ 411 h 428"/>
                    <a:gd name="T2" fmla="*/ 106 w 273"/>
                    <a:gd name="T3" fmla="*/ 427 h 428"/>
                    <a:gd name="T4" fmla="*/ 123 w 273"/>
                    <a:gd name="T5" fmla="*/ 428 h 428"/>
                    <a:gd name="T6" fmla="*/ 273 w 273"/>
                    <a:gd name="T7" fmla="*/ 278 h 428"/>
                    <a:gd name="T8" fmla="*/ 123 w 273"/>
                    <a:gd name="T9" fmla="*/ 0 h 428"/>
                    <a:gd name="T10" fmla="*/ 0 w 273"/>
                    <a:gd name="T11" fmla="*/ 164 h 428"/>
                    <a:gd name="T12" fmla="*/ 107 w 273"/>
                    <a:gd name="T13" fmla="*/ 411 h 428"/>
                  </a:gdLst>
                  <a:ahLst/>
                  <a:cxnLst>
                    <a:cxn ang="0">
                      <a:pos x="T0" y="T1"/>
                    </a:cxn>
                    <a:cxn ang="0">
                      <a:pos x="T2" y="T3"/>
                    </a:cxn>
                    <a:cxn ang="0">
                      <a:pos x="T4" y="T5"/>
                    </a:cxn>
                    <a:cxn ang="0">
                      <a:pos x="T6" y="T7"/>
                    </a:cxn>
                    <a:cxn ang="0">
                      <a:pos x="T8" y="T9"/>
                    </a:cxn>
                    <a:cxn ang="0">
                      <a:pos x="T10" y="T11"/>
                    </a:cxn>
                    <a:cxn ang="0">
                      <a:pos x="T12" y="T13"/>
                    </a:cxn>
                  </a:cxnLst>
                  <a:rect l="0" t="0" r="r" b="b"/>
                  <a:pathLst>
                    <a:path w="273" h="428">
                      <a:moveTo>
                        <a:pt x="107" y="411"/>
                      </a:moveTo>
                      <a:cubicBezTo>
                        <a:pt x="107" y="417"/>
                        <a:pt x="106" y="422"/>
                        <a:pt x="106" y="427"/>
                      </a:cubicBezTo>
                      <a:cubicBezTo>
                        <a:pt x="112" y="428"/>
                        <a:pt x="117" y="428"/>
                        <a:pt x="123" y="428"/>
                      </a:cubicBezTo>
                      <a:cubicBezTo>
                        <a:pt x="206" y="428"/>
                        <a:pt x="273" y="361"/>
                        <a:pt x="273" y="278"/>
                      </a:cubicBezTo>
                      <a:cubicBezTo>
                        <a:pt x="273" y="145"/>
                        <a:pt x="159" y="32"/>
                        <a:pt x="123" y="0"/>
                      </a:cubicBezTo>
                      <a:cubicBezTo>
                        <a:pt x="99" y="22"/>
                        <a:pt x="36" y="84"/>
                        <a:pt x="0" y="164"/>
                      </a:cubicBezTo>
                      <a:cubicBezTo>
                        <a:pt x="49" y="220"/>
                        <a:pt x="107" y="309"/>
                        <a:pt x="107" y="4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4" name="Freeform 286">
                  <a:extLst>
                    <a:ext uri="{FF2B5EF4-FFF2-40B4-BE49-F238E27FC236}">
                      <a16:creationId xmlns:a16="http://schemas.microsoft.com/office/drawing/2014/main" id="{F9576C4C-31E4-C123-4B74-F265246365E0}"/>
                    </a:ext>
                  </a:extLst>
                </p:cNvPr>
                <p:cNvSpPr>
                  <a:spLocks/>
                </p:cNvSpPr>
                <p:nvPr/>
              </p:nvSpPr>
              <p:spPr bwMode="auto">
                <a:xfrm>
                  <a:off x="0" y="3286273"/>
                  <a:ext cx="289836" cy="414190"/>
                </a:xfrm>
                <a:custGeom>
                  <a:avLst/>
                  <a:gdLst>
                    <a:gd name="T0" fmla="*/ 150 w 300"/>
                    <a:gd name="T1" fmla="*/ 428 h 428"/>
                    <a:gd name="T2" fmla="*/ 300 w 300"/>
                    <a:gd name="T3" fmla="*/ 278 h 428"/>
                    <a:gd name="T4" fmla="*/ 150 w 300"/>
                    <a:gd name="T5" fmla="*/ 0 h 428"/>
                    <a:gd name="T6" fmla="*/ 0 w 300"/>
                    <a:gd name="T7" fmla="*/ 278 h 428"/>
                    <a:gd name="T8" fmla="*/ 150 w 300"/>
                    <a:gd name="T9" fmla="*/ 428 h 428"/>
                  </a:gdLst>
                  <a:ahLst/>
                  <a:cxnLst>
                    <a:cxn ang="0">
                      <a:pos x="T0" y="T1"/>
                    </a:cxn>
                    <a:cxn ang="0">
                      <a:pos x="T2" y="T3"/>
                    </a:cxn>
                    <a:cxn ang="0">
                      <a:pos x="T4" y="T5"/>
                    </a:cxn>
                    <a:cxn ang="0">
                      <a:pos x="T6" y="T7"/>
                    </a:cxn>
                    <a:cxn ang="0">
                      <a:pos x="T8" y="T9"/>
                    </a:cxn>
                  </a:cxnLst>
                  <a:rect l="0" t="0" r="r" b="b"/>
                  <a:pathLst>
                    <a:path w="300" h="428">
                      <a:moveTo>
                        <a:pt x="150" y="428"/>
                      </a:moveTo>
                      <a:cubicBezTo>
                        <a:pt x="233" y="428"/>
                        <a:pt x="300" y="361"/>
                        <a:pt x="300" y="278"/>
                      </a:cubicBezTo>
                      <a:cubicBezTo>
                        <a:pt x="300" y="145"/>
                        <a:pt x="186" y="32"/>
                        <a:pt x="150" y="0"/>
                      </a:cubicBezTo>
                      <a:cubicBezTo>
                        <a:pt x="115" y="32"/>
                        <a:pt x="0" y="145"/>
                        <a:pt x="0" y="278"/>
                      </a:cubicBezTo>
                      <a:cubicBezTo>
                        <a:pt x="0" y="361"/>
                        <a:pt x="68" y="428"/>
                        <a:pt x="150" y="4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sp>
          <p:nvSpPr>
            <p:cNvPr id="168" name="Textfeld 167">
              <a:extLst>
                <a:ext uri="{FF2B5EF4-FFF2-40B4-BE49-F238E27FC236}">
                  <a16:creationId xmlns:a16="http://schemas.microsoft.com/office/drawing/2014/main" id="{3676FDFF-834C-F8DA-2CB2-8DCF5903560A}"/>
                </a:ext>
              </a:extLst>
            </p:cNvPr>
            <p:cNvSpPr txBox="1"/>
            <p:nvPr/>
          </p:nvSpPr>
          <p:spPr>
            <a:xfrm>
              <a:off x="7899467" y="1600596"/>
              <a:ext cx="98296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HT Maximum</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70" name="Textfeld 169">
              <a:extLst>
                <a:ext uri="{FF2B5EF4-FFF2-40B4-BE49-F238E27FC236}">
                  <a16:creationId xmlns:a16="http://schemas.microsoft.com/office/drawing/2014/main" id="{8A88BC98-301E-6949-0189-7E8242D0378E}"/>
                </a:ext>
              </a:extLst>
            </p:cNvPr>
            <p:cNvSpPr txBox="1"/>
            <p:nvPr/>
          </p:nvSpPr>
          <p:spPr>
            <a:xfrm>
              <a:off x="7863879" y="1796340"/>
              <a:ext cx="104868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HVAC &amp; DHW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196" name="Gruppieren 195">
            <a:extLst>
              <a:ext uri="{FF2B5EF4-FFF2-40B4-BE49-F238E27FC236}">
                <a16:creationId xmlns:a16="http://schemas.microsoft.com/office/drawing/2014/main" id="{F98D1CF3-0664-3138-2648-AC16DEA9A8FD}"/>
              </a:ext>
            </a:extLst>
          </p:cNvPr>
          <p:cNvGrpSpPr/>
          <p:nvPr/>
        </p:nvGrpSpPr>
        <p:grpSpPr>
          <a:xfrm>
            <a:off x="6272721" y="1833860"/>
            <a:ext cx="1228220" cy="1434733"/>
            <a:chOff x="6442096" y="1600596"/>
            <a:chExt cx="1228220" cy="1434733"/>
          </a:xfrm>
        </p:grpSpPr>
        <p:grpSp>
          <p:nvGrpSpPr>
            <p:cNvPr id="197" name="Gruppieren 196">
              <a:extLst>
                <a:ext uri="{FF2B5EF4-FFF2-40B4-BE49-F238E27FC236}">
                  <a16:creationId xmlns:a16="http://schemas.microsoft.com/office/drawing/2014/main" id="{E090AA7D-C351-9535-2BA7-523DAFB5D8D3}"/>
                </a:ext>
              </a:extLst>
            </p:cNvPr>
            <p:cNvGrpSpPr/>
            <p:nvPr/>
          </p:nvGrpSpPr>
          <p:grpSpPr>
            <a:xfrm>
              <a:off x="6586091" y="2104168"/>
              <a:ext cx="939183" cy="931161"/>
              <a:chOff x="5556175" y="562911"/>
              <a:chExt cx="839437" cy="832266"/>
            </a:xfrm>
          </p:grpSpPr>
          <p:sp>
            <p:nvSpPr>
              <p:cNvPr id="200" name="Flussdiagramm: Anzeige 9">
                <a:extLst>
                  <a:ext uri="{FF2B5EF4-FFF2-40B4-BE49-F238E27FC236}">
                    <a16:creationId xmlns:a16="http://schemas.microsoft.com/office/drawing/2014/main" id="{6BF32E04-FCDB-C91C-A24B-68C1F9915584}"/>
                  </a:ext>
                </a:extLst>
              </p:cNvPr>
              <p:cNvSpPr/>
              <p:nvPr/>
            </p:nvSpPr>
            <p:spPr>
              <a:xfrm rot="5400000">
                <a:off x="5559761" y="559325"/>
                <a:ext cx="832266" cy="839437"/>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43000">
                    <a:schemeClr val="accent4"/>
                  </a:gs>
                  <a:gs pos="49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01" name="Car7" descr="{&quot;Key&quot;:&quot;POWER_USER_SHAPE_ICON&quot;,&quot;Value&quot;:&quot;POWER_USER_SHAPE_ICON_STYLE_1&quot;}">
                <a:extLst>
                  <a:ext uri="{FF2B5EF4-FFF2-40B4-BE49-F238E27FC236}">
                    <a16:creationId xmlns:a16="http://schemas.microsoft.com/office/drawing/2014/main" id="{30289DBE-DFCB-B7DA-F4D2-404EA3999848}"/>
                  </a:ext>
                </a:extLst>
              </p:cNvPr>
              <p:cNvSpPr>
                <a:spLocks noChangeAspect="1" noEditPoints="1"/>
              </p:cNvSpPr>
              <p:nvPr>
                <p:custDataLst>
                  <p:tags r:id="rId10"/>
                </p:custDataLst>
              </p:nvPr>
            </p:nvSpPr>
            <p:spPr bwMode="auto">
              <a:xfrm>
                <a:off x="5760303" y="834706"/>
                <a:ext cx="431182" cy="363022"/>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198" name="Textfeld 197">
              <a:extLst>
                <a:ext uri="{FF2B5EF4-FFF2-40B4-BE49-F238E27FC236}">
                  <a16:creationId xmlns:a16="http://schemas.microsoft.com/office/drawing/2014/main" id="{B6F3F8C7-62E5-AB73-28B5-C3E1223C55F3}"/>
                </a:ext>
              </a:extLst>
            </p:cNvPr>
            <p:cNvSpPr txBox="1"/>
            <p:nvPr/>
          </p:nvSpPr>
          <p:spPr>
            <a:xfrm>
              <a:off x="6460663" y="1600596"/>
              <a:ext cx="116570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Minimum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99" name="Textfeld 198">
              <a:extLst>
                <a:ext uri="{FF2B5EF4-FFF2-40B4-BE49-F238E27FC236}">
                  <a16:creationId xmlns:a16="http://schemas.microsoft.com/office/drawing/2014/main" id="{D0667215-961C-0650-4E4F-37BF41BEFE65}"/>
                </a:ext>
              </a:extLst>
            </p:cNvPr>
            <p:cNvSpPr txBox="1"/>
            <p:nvPr/>
          </p:nvSpPr>
          <p:spPr>
            <a:xfrm>
              <a:off x="6442096" y="1956360"/>
              <a:ext cx="12282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2" name="Gruppieren 201">
            <a:extLst>
              <a:ext uri="{FF2B5EF4-FFF2-40B4-BE49-F238E27FC236}">
                <a16:creationId xmlns:a16="http://schemas.microsoft.com/office/drawing/2014/main" id="{ED57311D-1714-CED8-3685-C6206F690627}"/>
              </a:ext>
            </a:extLst>
          </p:cNvPr>
          <p:cNvGrpSpPr/>
          <p:nvPr/>
        </p:nvGrpSpPr>
        <p:grpSpPr>
          <a:xfrm>
            <a:off x="9942696" y="1833860"/>
            <a:ext cx="1369286" cy="525934"/>
            <a:chOff x="10617396" y="1600596"/>
            <a:chExt cx="1369286" cy="525934"/>
          </a:xfrm>
        </p:grpSpPr>
        <p:sp>
          <p:nvSpPr>
            <p:cNvPr id="203" name="Textfeld 202">
              <a:extLst>
                <a:ext uri="{FF2B5EF4-FFF2-40B4-BE49-F238E27FC236}">
                  <a16:creationId xmlns:a16="http://schemas.microsoft.com/office/drawing/2014/main" id="{E5794F91-9125-EB83-62E8-5C587393EA38}"/>
                </a:ext>
              </a:extLst>
            </p:cNvPr>
            <p:cNvSpPr txBox="1"/>
            <p:nvPr/>
          </p:nvSpPr>
          <p:spPr>
            <a:xfrm>
              <a:off x="10617396" y="1600596"/>
              <a:ext cx="1369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Elektrische Batterie</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4" name="Textfeld 203">
              <a:extLst>
                <a:ext uri="{FF2B5EF4-FFF2-40B4-BE49-F238E27FC236}">
                  <a16:creationId xmlns:a16="http://schemas.microsoft.com/office/drawing/2014/main" id="{6C831B85-2187-5862-9D2A-92914DCD58B9}"/>
                </a:ext>
              </a:extLst>
            </p:cNvPr>
            <p:cNvSpPr txBox="1"/>
            <p:nvPr/>
          </p:nvSpPr>
          <p:spPr>
            <a:xfrm>
              <a:off x="10988168" y="1864920"/>
              <a:ext cx="62228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Battery</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05" name="Gruppieren 204">
            <a:extLst>
              <a:ext uri="{FF2B5EF4-FFF2-40B4-BE49-F238E27FC236}">
                <a16:creationId xmlns:a16="http://schemas.microsoft.com/office/drawing/2014/main" id="{05A7B3C9-0D6A-D3B8-9D7C-A76A715BB5C6}"/>
              </a:ext>
            </a:extLst>
          </p:cNvPr>
          <p:cNvGrpSpPr/>
          <p:nvPr/>
        </p:nvGrpSpPr>
        <p:grpSpPr>
          <a:xfrm>
            <a:off x="8735131" y="1833860"/>
            <a:ext cx="1255472" cy="1457760"/>
            <a:chOff x="8993226" y="1600596"/>
            <a:chExt cx="1255472" cy="1457760"/>
          </a:xfrm>
        </p:grpSpPr>
        <p:grpSp>
          <p:nvGrpSpPr>
            <p:cNvPr id="206" name="Gruppieren 205">
              <a:extLst>
                <a:ext uri="{FF2B5EF4-FFF2-40B4-BE49-F238E27FC236}">
                  <a16:creationId xmlns:a16="http://schemas.microsoft.com/office/drawing/2014/main" id="{B6B122A5-6CCB-0F17-DA23-ADD0B5584846}"/>
                </a:ext>
              </a:extLst>
            </p:cNvPr>
            <p:cNvGrpSpPr/>
            <p:nvPr/>
          </p:nvGrpSpPr>
          <p:grpSpPr>
            <a:xfrm>
              <a:off x="9151817" y="2104168"/>
              <a:ext cx="962410" cy="954188"/>
              <a:chOff x="8230696" y="575606"/>
              <a:chExt cx="825646" cy="818592"/>
            </a:xfrm>
          </p:grpSpPr>
          <p:sp>
            <p:nvSpPr>
              <p:cNvPr id="211" name="Flussdiagramm: Anzeige 9">
                <a:extLst>
                  <a:ext uri="{FF2B5EF4-FFF2-40B4-BE49-F238E27FC236}">
                    <a16:creationId xmlns:a16="http://schemas.microsoft.com/office/drawing/2014/main" id="{89478AA3-EDE3-ABC0-8413-CFE69F4381CF}"/>
                  </a:ext>
                </a:extLst>
              </p:cNvPr>
              <p:cNvSpPr/>
              <p:nvPr/>
            </p:nvSpPr>
            <p:spPr>
              <a:xfrm rot="5400000">
                <a:off x="8234223" y="572079"/>
                <a:ext cx="818592" cy="825646"/>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3819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1667 w 11407"/>
                  <a:gd name="connsiteY5" fmla="*/ 10000 h 10000"/>
                  <a:gd name="connsiteX6" fmla="*/ 0 w 11407"/>
                  <a:gd name="connsiteY6" fmla="*/ 5000 h 10000"/>
                  <a:gd name="connsiteX0" fmla="*/ 0 w 11407"/>
                  <a:gd name="connsiteY0" fmla="*/ 5000 h 10000"/>
                  <a:gd name="connsiteX1" fmla="*/ 3819 w 11407"/>
                  <a:gd name="connsiteY1" fmla="*/ 0 h 10000"/>
                  <a:gd name="connsiteX2" fmla="*/ 8333 w 11407"/>
                  <a:gd name="connsiteY2" fmla="*/ 0 h 10000"/>
                  <a:gd name="connsiteX3" fmla="*/ 11407 w 11407"/>
                  <a:gd name="connsiteY3" fmla="*/ 5000 h 10000"/>
                  <a:gd name="connsiteX4" fmla="*/ 8333 w 11407"/>
                  <a:gd name="connsiteY4" fmla="*/ 10000 h 10000"/>
                  <a:gd name="connsiteX5" fmla="*/ 3902 w 11407"/>
                  <a:gd name="connsiteY5" fmla="*/ 10000 h 10000"/>
                  <a:gd name="connsiteX6" fmla="*/ 0 w 11407"/>
                  <a:gd name="connsiteY6" fmla="*/ 5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 h="10000">
                    <a:moveTo>
                      <a:pt x="0" y="5000"/>
                    </a:moveTo>
                    <a:lnTo>
                      <a:pt x="3819" y="0"/>
                    </a:lnTo>
                    <a:lnTo>
                      <a:pt x="8333" y="0"/>
                    </a:lnTo>
                    <a:cubicBezTo>
                      <a:pt x="9254" y="0"/>
                      <a:pt x="11407" y="2239"/>
                      <a:pt x="11407" y="5000"/>
                    </a:cubicBezTo>
                    <a:cubicBezTo>
                      <a:pt x="11407" y="7761"/>
                      <a:pt x="9254" y="10000"/>
                      <a:pt x="8333" y="10000"/>
                    </a:cubicBezTo>
                    <a:lnTo>
                      <a:pt x="3902" y="10000"/>
                    </a:lnTo>
                    <a:lnTo>
                      <a:pt x="0" y="5000"/>
                    </a:lnTo>
                    <a:close/>
                  </a:path>
                </a:pathLst>
              </a:custGeom>
              <a:gradFill flip="none" rotWithShape="1">
                <a:gsLst>
                  <a:gs pos="80000">
                    <a:schemeClr val="accent4"/>
                  </a:gs>
                  <a:gs pos="91000">
                    <a:schemeClr val="bg1"/>
                  </a:gs>
                </a:gsLst>
                <a:lin ang="10800000" scaled="1"/>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213" name="Car7" descr="{&quot;Key&quot;:&quot;POWER_USER_SHAPE_ICON&quot;,&quot;Value&quot;:&quot;POWER_USER_SHAPE_ICON_STYLE_1&quot;}">
                <a:extLst>
                  <a:ext uri="{FF2B5EF4-FFF2-40B4-BE49-F238E27FC236}">
                    <a16:creationId xmlns:a16="http://schemas.microsoft.com/office/drawing/2014/main" id="{B81CA142-6114-B9F1-71A0-7F9961386CBD}"/>
                  </a:ext>
                </a:extLst>
              </p:cNvPr>
              <p:cNvSpPr>
                <a:spLocks noChangeAspect="1" noEditPoints="1"/>
              </p:cNvSpPr>
              <p:nvPr>
                <p:custDataLst>
                  <p:tags r:id="rId9"/>
                </p:custDataLst>
              </p:nvPr>
            </p:nvSpPr>
            <p:spPr bwMode="auto">
              <a:xfrm>
                <a:off x="8431470" y="842936"/>
                <a:ext cx="424098" cy="357058"/>
              </a:xfrm>
              <a:custGeom>
                <a:avLst/>
                <a:gdLst>
                  <a:gd name="T0" fmla="*/ 616 w 733"/>
                  <a:gd name="T1" fmla="*/ 466 h 616"/>
                  <a:gd name="T2" fmla="*/ 566 w 733"/>
                  <a:gd name="T3" fmla="*/ 416 h 616"/>
                  <a:gd name="T4" fmla="*/ 616 w 733"/>
                  <a:gd name="T5" fmla="*/ 366 h 616"/>
                  <a:gd name="T6" fmla="*/ 666 w 733"/>
                  <a:gd name="T7" fmla="*/ 416 h 616"/>
                  <a:gd name="T8" fmla="*/ 616 w 733"/>
                  <a:gd name="T9" fmla="*/ 466 h 616"/>
                  <a:gd name="T10" fmla="*/ 134 w 733"/>
                  <a:gd name="T11" fmla="*/ 266 h 616"/>
                  <a:gd name="T12" fmla="*/ 165 w 733"/>
                  <a:gd name="T13" fmla="*/ 107 h 616"/>
                  <a:gd name="T14" fmla="*/ 200 w 733"/>
                  <a:gd name="T15" fmla="*/ 66 h 616"/>
                  <a:gd name="T16" fmla="*/ 533 w 733"/>
                  <a:gd name="T17" fmla="*/ 66 h 616"/>
                  <a:gd name="T18" fmla="*/ 567 w 733"/>
                  <a:gd name="T19" fmla="*/ 107 h 616"/>
                  <a:gd name="T20" fmla="*/ 599 w 733"/>
                  <a:gd name="T21" fmla="*/ 266 h 616"/>
                  <a:gd name="T22" fmla="*/ 134 w 733"/>
                  <a:gd name="T23" fmla="*/ 266 h 616"/>
                  <a:gd name="T24" fmla="*/ 116 w 733"/>
                  <a:gd name="T25" fmla="*/ 466 h 616"/>
                  <a:gd name="T26" fmla="*/ 66 w 733"/>
                  <a:gd name="T27" fmla="*/ 416 h 616"/>
                  <a:gd name="T28" fmla="*/ 116 w 733"/>
                  <a:gd name="T29" fmla="*/ 366 h 616"/>
                  <a:gd name="T30" fmla="*/ 166 w 733"/>
                  <a:gd name="T31" fmla="*/ 416 h 616"/>
                  <a:gd name="T32" fmla="*/ 116 w 733"/>
                  <a:gd name="T33" fmla="*/ 466 h 616"/>
                  <a:gd name="T34" fmla="*/ 666 w 733"/>
                  <a:gd name="T35" fmla="*/ 272 h 616"/>
                  <a:gd name="T36" fmla="*/ 666 w 733"/>
                  <a:gd name="T37" fmla="*/ 266 h 616"/>
                  <a:gd name="T38" fmla="*/ 632 w 733"/>
                  <a:gd name="T39" fmla="*/ 93 h 616"/>
                  <a:gd name="T40" fmla="*/ 632 w 733"/>
                  <a:gd name="T41" fmla="*/ 91 h 616"/>
                  <a:gd name="T42" fmla="*/ 533 w 733"/>
                  <a:gd name="T43" fmla="*/ 0 h 616"/>
                  <a:gd name="T44" fmla="*/ 200 w 733"/>
                  <a:gd name="T45" fmla="*/ 0 h 616"/>
                  <a:gd name="T46" fmla="*/ 101 w 733"/>
                  <a:gd name="T47" fmla="*/ 91 h 616"/>
                  <a:gd name="T48" fmla="*/ 67 w 733"/>
                  <a:gd name="T49" fmla="*/ 260 h 616"/>
                  <a:gd name="T50" fmla="*/ 66 w 733"/>
                  <a:gd name="T51" fmla="*/ 266 h 616"/>
                  <a:gd name="T52" fmla="*/ 67 w 733"/>
                  <a:gd name="T53" fmla="*/ 272 h 616"/>
                  <a:gd name="T54" fmla="*/ 0 w 733"/>
                  <a:gd name="T55" fmla="*/ 366 h 616"/>
                  <a:gd name="T56" fmla="*/ 0 w 733"/>
                  <a:gd name="T57" fmla="*/ 450 h 616"/>
                  <a:gd name="T58" fmla="*/ 66 w 733"/>
                  <a:gd name="T59" fmla="*/ 544 h 616"/>
                  <a:gd name="T60" fmla="*/ 66 w 733"/>
                  <a:gd name="T61" fmla="*/ 583 h 616"/>
                  <a:gd name="T62" fmla="*/ 100 w 733"/>
                  <a:gd name="T63" fmla="*/ 616 h 616"/>
                  <a:gd name="T64" fmla="*/ 133 w 733"/>
                  <a:gd name="T65" fmla="*/ 616 h 616"/>
                  <a:gd name="T66" fmla="*/ 166 w 733"/>
                  <a:gd name="T67" fmla="*/ 583 h 616"/>
                  <a:gd name="T68" fmla="*/ 166 w 733"/>
                  <a:gd name="T69" fmla="*/ 550 h 616"/>
                  <a:gd name="T70" fmla="*/ 566 w 733"/>
                  <a:gd name="T71" fmla="*/ 550 h 616"/>
                  <a:gd name="T72" fmla="*/ 566 w 733"/>
                  <a:gd name="T73" fmla="*/ 583 h 616"/>
                  <a:gd name="T74" fmla="*/ 600 w 733"/>
                  <a:gd name="T75" fmla="*/ 616 h 616"/>
                  <a:gd name="T76" fmla="*/ 633 w 733"/>
                  <a:gd name="T77" fmla="*/ 616 h 616"/>
                  <a:gd name="T78" fmla="*/ 666 w 733"/>
                  <a:gd name="T79" fmla="*/ 583 h 616"/>
                  <a:gd name="T80" fmla="*/ 666 w 733"/>
                  <a:gd name="T81" fmla="*/ 544 h 616"/>
                  <a:gd name="T82" fmla="*/ 733 w 733"/>
                  <a:gd name="T83" fmla="*/ 450 h 616"/>
                  <a:gd name="T84" fmla="*/ 733 w 733"/>
                  <a:gd name="T85" fmla="*/ 366 h 616"/>
                  <a:gd name="T86" fmla="*/ 666 w 733"/>
                  <a:gd name="T87" fmla="*/ 27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16">
                    <a:moveTo>
                      <a:pt x="616" y="466"/>
                    </a:moveTo>
                    <a:cubicBezTo>
                      <a:pt x="589" y="466"/>
                      <a:pt x="566" y="444"/>
                      <a:pt x="566" y="416"/>
                    </a:cubicBezTo>
                    <a:cubicBezTo>
                      <a:pt x="566" y="389"/>
                      <a:pt x="589" y="366"/>
                      <a:pt x="616" y="366"/>
                    </a:cubicBezTo>
                    <a:cubicBezTo>
                      <a:pt x="644" y="366"/>
                      <a:pt x="666" y="389"/>
                      <a:pt x="666" y="416"/>
                    </a:cubicBezTo>
                    <a:cubicBezTo>
                      <a:pt x="666" y="444"/>
                      <a:pt x="644" y="466"/>
                      <a:pt x="616" y="466"/>
                    </a:cubicBezTo>
                    <a:close/>
                    <a:moveTo>
                      <a:pt x="134" y="266"/>
                    </a:moveTo>
                    <a:lnTo>
                      <a:pt x="165" y="107"/>
                    </a:lnTo>
                    <a:cubicBezTo>
                      <a:pt x="169" y="94"/>
                      <a:pt x="179" y="66"/>
                      <a:pt x="200" y="66"/>
                    </a:cubicBezTo>
                    <a:lnTo>
                      <a:pt x="533" y="66"/>
                    </a:lnTo>
                    <a:cubicBezTo>
                      <a:pt x="553" y="66"/>
                      <a:pt x="564" y="94"/>
                      <a:pt x="567" y="107"/>
                    </a:cubicBezTo>
                    <a:lnTo>
                      <a:pt x="599" y="266"/>
                    </a:lnTo>
                    <a:lnTo>
                      <a:pt x="134" y="266"/>
                    </a:lnTo>
                    <a:close/>
                    <a:moveTo>
                      <a:pt x="116" y="466"/>
                    </a:moveTo>
                    <a:cubicBezTo>
                      <a:pt x="89" y="466"/>
                      <a:pt x="66" y="444"/>
                      <a:pt x="66" y="416"/>
                    </a:cubicBezTo>
                    <a:cubicBezTo>
                      <a:pt x="66" y="389"/>
                      <a:pt x="89" y="366"/>
                      <a:pt x="116" y="366"/>
                    </a:cubicBezTo>
                    <a:cubicBezTo>
                      <a:pt x="144" y="366"/>
                      <a:pt x="166" y="389"/>
                      <a:pt x="166" y="416"/>
                    </a:cubicBezTo>
                    <a:cubicBezTo>
                      <a:pt x="166" y="444"/>
                      <a:pt x="144" y="466"/>
                      <a:pt x="116" y="466"/>
                    </a:cubicBezTo>
                    <a:close/>
                    <a:moveTo>
                      <a:pt x="666" y="272"/>
                    </a:moveTo>
                    <a:cubicBezTo>
                      <a:pt x="666" y="270"/>
                      <a:pt x="666" y="268"/>
                      <a:pt x="666" y="266"/>
                    </a:cubicBezTo>
                    <a:lnTo>
                      <a:pt x="632" y="93"/>
                    </a:lnTo>
                    <a:lnTo>
                      <a:pt x="632" y="91"/>
                    </a:lnTo>
                    <a:cubicBezTo>
                      <a:pt x="616" y="34"/>
                      <a:pt x="579" y="0"/>
                      <a:pt x="533" y="0"/>
                    </a:cubicBezTo>
                    <a:lnTo>
                      <a:pt x="200" y="0"/>
                    </a:lnTo>
                    <a:cubicBezTo>
                      <a:pt x="153" y="0"/>
                      <a:pt x="116" y="34"/>
                      <a:pt x="101" y="91"/>
                    </a:cubicBezTo>
                    <a:lnTo>
                      <a:pt x="67" y="260"/>
                    </a:lnTo>
                    <a:lnTo>
                      <a:pt x="66" y="266"/>
                    </a:lnTo>
                    <a:cubicBezTo>
                      <a:pt x="66" y="268"/>
                      <a:pt x="67" y="270"/>
                      <a:pt x="67" y="272"/>
                    </a:cubicBezTo>
                    <a:cubicBezTo>
                      <a:pt x="28" y="286"/>
                      <a:pt x="0" y="323"/>
                      <a:pt x="0" y="366"/>
                    </a:cubicBezTo>
                    <a:lnTo>
                      <a:pt x="0" y="450"/>
                    </a:lnTo>
                    <a:cubicBezTo>
                      <a:pt x="0" y="493"/>
                      <a:pt x="28" y="530"/>
                      <a:pt x="66" y="544"/>
                    </a:cubicBezTo>
                    <a:lnTo>
                      <a:pt x="66" y="583"/>
                    </a:lnTo>
                    <a:cubicBezTo>
                      <a:pt x="66" y="601"/>
                      <a:pt x="81" y="616"/>
                      <a:pt x="100" y="616"/>
                    </a:cubicBezTo>
                    <a:lnTo>
                      <a:pt x="133" y="616"/>
                    </a:lnTo>
                    <a:cubicBezTo>
                      <a:pt x="151" y="616"/>
                      <a:pt x="166" y="601"/>
                      <a:pt x="166" y="583"/>
                    </a:cubicBezTo>
                    <a:lnTo>
                      <a:pt x="166" y="550"/>
                    </a:lnTo>
                    <a:lnTo>
                      <a:pt x="566" y="550"/>
                    </a:lnTo>
                    <a:lnTo>
                      <a:pt x="566" y="583"/>
                    </a:lnTo>
                    <a:cubicBezTo>
                      <a:pt x="566" y="601"/>
                      <a:pt x="581" y="616"/>
                      <a:pt x="600" y="616"/>
                    </a:cubicBezTo>
                    <a:lnTo>
                      <a:pt x="633" y="616"/>
                    </a:lnTo>
                    <a:cubicBezTo>
                      <a:pt x="651" y="616"/>
                      <a:pt x="666" y="601"/>
                      <a:pt x="666" y="583"/>
                    </a:cubicBezTo>
                    <a:lnTo>
                      <a:pt x="666" y="544"/>
                    </a:lnTo>
                    <a:cubicBezTo>
                      <a:pt x="705" y="530"/>
                      <a:pt x="733" y="493"/>
                      <a:pt x="733" y="450"/>
                    </a:cubicBezTo>
                    <a:lnTo>
                      <a:pt x="733" y="366"/>
                    </a:lnTo>
                    <a:cubicBezTo>
                      <a:pt x="733" y="323"/>
                      <a:pt x="705" y="286"/>
                      <a:pt x="666" y="27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07" name="Textfeld 206">
              <a:extLst>
                <a:ext uri="{FF2B5EF4-FFF2-40B4-BE49-F238E27FC236}">
                  <a16:creationId xmlns:a16="http://schemas.microsoft.com/office/drawing/2014/main" id="{A1ED7395-3A2A-0A39-BBE9-3816038B71E1}"/>
                </a:ext>
              </a:extLst>
            </p:cNvPr>
            <p:cNvSpPr txBox="1"/>
            <p:nvPr/>
          </p:nvSpPr>
          <p:spPr>
            <a:xfrm>
              <a:off x="9028004" y="1600596"/>
              <a:ext cx="11913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E-Car Maximum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Ladezustand</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0" name="Textfeld 209">
              <a:extLst>
                <a:ext uri="{FF2B5EF4-FFF2-40B4-BE49-F238E27FC236}">
                  <a16:creationId xmlns:a16="http://schemas.microsoft.com/office/drawing/2014/main" id="{E1EC3A6F-F842-51F9-0FB5-89669C1072C3}"/>
                </a:ext>
              </a:extLst>
            </p:cNvPr>
            <p:cNvSpPr txBox="1"/>
            <p:nvPr/>
          </p:nvSpPr>
          <p:spPr>
            <a:xfrm>
              <a:off x="8993226" y="1956360"/>
              <a:ext cx="125547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Electric Vehicle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Maximum Charge</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14" name="Textfeld 213">
            <a:extLst>
              <a:ext uri="{FF2B5EF4-FFF2-40B4-BE49-F238E27FC236}">
                <a16:creationId xmlns:a16="http://schemas.microsoft.com/office/drawing/2014/main" id="{2302BF2D-95DF-2E2D-B4FD-0F43C66F82CA}"/>
              </a:ext>
            </a:extLst>
          </p:cNvPr>
          <p:cNvSpPr txBox="1"/>
          <p:nvPr/>
        </p:nvSpPr>
        <p:spPr>
          <a:xfrm>
            <a:off x="1088253" y="2950325"/>
            <a:ext cx="1103828"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Deckungen</a:t>
            </a:r>
            <a:endPar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Supplies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5" name="Textfeld 214">
            <a:extLst>
              <a:ext uri="{FF2B5EF4-FFF2-40B4-BE49-F238E27FC236}">
                <a16:creationId xmlns:a16="http://schemas.microsoft.com/office/drawing/2014/main" id="{BF52666F-227D-5309-EF51-9ECC3B24152D}"/>
              </a:ext>
            </a:extLst>
          </p:cNvPr>
          <p:cNvSpPr txBox="1"/>
          <p:nvPr/>
        </p:nvSpPr>
        <p:spPr>
          <a:xfrm>
            <a:off x="1340220" y="1792670"/>
            <a:ext cx="197531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Bedarfe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Demands</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6" name="Textfeld 215">
            <a:extLst>
              <a:ext uri="{FF2B5EF4-FFF2-40B4-BE49-F238E27FC236}">
                <a16:creationId xmlns:a16="http://schemas.microsoft.com/office/drawing/2014/main" id="{192FF9D8-DDFC-C55E-994E-0AB3C6AEAD49}"/>
              </a:ext>
            </a:extLst>
          </p:cNvPr>
          <p:cNvSpPr txBox="1"/>
          <p:nvPr/>
        </p:nvSpPr>
        <p:spPr>
          <a:xfrm>
            <a:off x="7572141" y="6009760"/>
            <a:ext cx="205774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Aptos" panose="020B0004020202020204" pitchFamily="34" charset="0"/>
                <a:ea typeface="+mn-ea"/>
                <a:cs typeface="+mn-cs"/>
              </a:rPr>
              <a:t>Mindestbedärfe gedeckt</a:t>
            </a:r>
            <a:endParaRPr kumimoji="0" lang="de-AT" sz="14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7" name="Textfeld 216">
            <a:extLst>
              <a:ext uri="{FF2B5EF4-FFF2-40B4-BE49-F238E27FC236}">
                <a16:creationId xmlns:a16="http://schemas.microsoft.com/office/drawing/2014/main" id="{C99DC7B9-AD5B-47EC-5B67-535BF824A234}"/>
              </a:ext>
            </a:extLst>
          </p:cNvPr>
          <p:cNvSpPr txBox="1"/>
          <p:nvPr/>
        </p:nvSpPr>
        <p:spPr>
          <a:xfrm>
            <a:off x="7585028" y="6178834"/>
            <a:ext cx="202651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Minimum demands met</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9" name="Textfeld 218">
            <a:extLst>
              <a:ext uri="{FF2B5EF4-FFF2-40B4-BE49-F238E27FC236}">
                <a16:creationId xmlns:a16="http://schemas.microsoft.com/office/drawing/2014/main" id="{971537AC-4E55-5B07-D0BA-93BD01597A50}"/>
              </a:ext>
            </a:extLst>
          </p:cNvPr>
          <p:cNvSpPr txBox="1"/>
          <p:nvPr/>
        </p:nvSpPr>
        <p:spPr>
          <a:xfrm>
            <a:off x="10118071" y="818420"/>
            <a:ext cx="1140057"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PV Überschuss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1" name="Textfeld 220">
            <a:extLst>
              <a:ext uri="{FF2B5EF4-FFF2-40B4-BE49-F238E27FC236}">
                <a16:creationId xmlns:a16="http://schemas.microsoft.com/office/drawing/2014/main" id="{F42E3BF3-EF93-DA4D-A3EE-70A50D9C2809}"/>
              </a:ext>
            </a:extLst>
          </p:cNvPr>
          <p:cNvSpPr txBox="1"/>
          <p:nvPr/>
        </p:nvSpPr>
        <p:spPr>
          <a:xfrm>
            <a:off x="10421039" y="1175704"/>
            <a:ext cx="83708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PV Excess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nvGrpSpPr>
          <p:cNvPr id="223" name="Gruppieren 222">
            <a:extLst>
              <a:ext uri="{FF2B5EF4-FFF2-40B4-BE49-F238E27FC236}">
                <a16:creationId xmlns:a16="http://schemas.microsoft.com/office/drawing/2014/main" id="{77434C53-F45C-C88D-2A83-80B6B58CC129}"/>
              </a:ext>
            </a:extLst>
          </p:cNvPr>
          <p:cNvGrpSpPr/>
          <p:nvPr/>
        </p:nvGrpSpPr>
        <p:grpSpPr>
          <a:xfrm>
            <a:off x="5553195" y="1319430"/>
            <a:ext cx="1244025" cy="277375"/>
            <a:chOff x="783683" y="1118083"/>
            <a:chExt cx="1244025" cy="277375"/>
          </a:xfrm>
        </p:grpSpPr>
        <p:cxnSp>
          <p:nvCxnSpPr>
            <p:cNvPr id="224" name="Gerade Verbindung mit Pfeil 223">
              <a:extLst>
                <a:ext uri="{FF2B5EF4-FFF2-40B4-BE49-F238E27FC236}">
                  <a16:creationId xmlns:a16="http://schemas.microsoft.com/office/drawing/2014/main" id="{46ACE5F5-1C01-9580-5C77-70AEF488821D}"/>
                </a:ext>
              </a:extLst>
            </p:cNvPr>
            <p:cNvCxnSpPr/>
            <p:nvPr/>
          </p:nvCxnSpPr>
          <p:spPr>
            <a:xfrm>
              <a:off x="783683" y="1118083"/>
              <a:ext cx="1244025" cy="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feld 224">
              <a:extLst>
                <a:ext uri="{FF2B5EF4-FFF2-40B4-BE49-F238E27FC236}">
                  <a16:creationId xmlns:a16="http://schemas.microsoft.com/office/drawing/2014/main" id="{37323B2C-8929-B80A-D64C-95EA4A5099DD}"/>
                </a:ext>
              </a:extLst>
            </p:cNvPr>
            <p:cNvSpPr txBox="1"/>
            <p:nvPr/>
          </p:nvSpPr>
          <p:spPr>
            <a:xfrm>
              <a:off x="1088522" y="1133848"/>
              <a:ext cx="57419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Export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grpSp>
        <p:nvGrpSpPr>
          <p:cNvPr id="226" name="Gruppieren 225">
            <a:extLst>
              <a:ext uri="{FF2B5EF4-FFF2-40B4-BE49-F238E27FC236}">
                <a16:creationId xmlns:a16="http://schemas.microsoft.com/office/drawing/2014/main" id="{C4B899B9-C8A3-FB72-4BDE-09E1E077BD64}"/>
              </a:ext>
            </a:extLst>
          </p:cNvPr>
          <p:cNvGrpSpPr/>
          <p:nvPr/>
        </p:nvGrpSpPr>
        <p:grpSpPr>
          <a:xfrm>
            <a:off x="4022956" y="1316977"/>
            <a:ext cx="1244025" cy="277375"/>
            <a:chOff x="783683" y="1118083"/>
            <a:chExt cx="1244025" cy="277375"/>
          </a:xfrm>
        </p:grpSpPr>
        <p:cxnSp>
          <p:nvCxnSpPr>
            <p:cNvPr id="227" name="Gerade Verbindung mit Pfeil 226">
              <a:extLst>
                <a:ext uri="{FF2B5EF4-FFF2-40B4-BE49-F238E27FC236}">
                  <a16:creationId xmlns:a16="http://schemas.microsoft.com/office/drawing/2014/main" id="{504EB81D-247F-B17F-3473-A796FCF4E7F3}"/>
                </a:ext>
              </a:extLst>
            </p:cNvPr>
            <p:cNvCxnSpPr/>
            <p:nvPr/>
          </p:nvCxnSpPr>
          <p:spPr>
            <a:xfrm>
              <a:off x="783683" y="1118083"/>
              <a:ext cx="12440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8" name="Textfeld 227">
              <a:extLst>
                <a:ext uri="{FF2B5EF4-FFF2-40B4-BE49-F238E27FC236}">
                  <a16:creationId xmlns:a16="http://schemas.microsoft.com/office/drawing/2014/main" id="{240A7178-F626-46CF-0E56-370CECA28C9F}"/>
                </a:ext>
              </a:extLst>
            </p:cNvPr>
            <p:cNvSpPr txBox="1"/>
            <p:nvPr/>
          </p:nvSpPr>
          <p:spPr>
            <a:xfrm>
              <a:off x="1080506" y="1133848"/>
              <a:ext cx="59022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ptos" panose="020B0004020202020204" pitchFamily="34" charset="0"/>
                  <a:ea typeface="+mn-ea"/>
                  <a:cs typeface="+mn-cs"/>
                </a:rPr>
                <a:t>Import</a:t>
              </a:r>
              <a:endParaRPr kumimoji="0" lang="de-AT" sz="11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grpSp>
      <p:sp>
        <p:nvSpPr>
          <p:cNvPr id="229" name="Textfeld 228">
            <a:extLst>
              <a:ext uri="{FF2B5EF4-FFF2-40B4-BE49-F238E27FC236}">
                <a16:creationId xmlns:a16="http://schemas.microsoft.com/office/drawing/2014/main" id="{A8611D21-00C2-608C-2F4E-E0647A2612FE}"/>
              </a:ext>
            </a:extLst>
          </p:cNvPr>
          <p:cNvSpPr txBox="1"/>
          <p:nvPr/>
        </p:nvSpPr>
        <p:spPr>
          <a:xfrm>
            <a:off x="4363140" y="955317"/>
            <a:ext cx="35979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0B0004020202020204" pitchFamily="34" charset="0"/>
                <a:ea typeface="+mn-ea"/>
                <a:cs typeface="+mn-cs"/>
              </a:rPr>
              <a:t>Bilanzierung </a:t>
            </a:r>
            <a:r>
              <a:rPr kumimoji="0" lang="en-GB" sz="1400" b="0" i="1" u="none" strike="noStrike" kern="1200" cap="none" spc="0" normalizeH="0" baseline="0" noProof="0">
                <a:ln>
                  <a:noFill/>
                </a:ln>
                <a:solidFill>
                  <a:prstClr val="black"/>
                </a:solidFill>
                <a:effectLst/>
                <a:uLnTx/>
                <a:uFillTx/>
                <a:latin typeface="Aptos" panose="020B0004020202020204" pitchFamily="34" charset="0"/>
                <a:ea typeface="+mn-ea"/>
                <a:cs typeface="+mn-cs"/>
              </a:rPr>
              <a:t>Balancing</a:t>
            </a:r>
            <a:endParaRPr kumimoji="0" lang="de-AT" sz="14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0" name="Textfeld 229">
            <a:extLst>
              <a:ext uri="{FF2B5EF4-FFF2-40B4-BE49-F238E27FC236}">
                <a16:creationId xmlns:a16="http://schemas.microsoft.com/office/drawing/2014/main" id="{91A8CE39-624C-0035-2CEA-C29DD35AC3E1}"/>
              </a:ext>
            </a:extLst>
          </p:cNvPr>
          <p:cNvSpPr txBox="1"/>
          <p:nvPr/>
        </p:nvSpPr>
        <p:spPr>
          <a:xfrm>
            <a:off x="216196" y="633416"/>
            <a:ext cx="236689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ptos" panose="020B0004020202020204" pitchFamily="34" charset="0"/>
                <a:ea typeface="+mn-ea"/>
                <a:cs typeface="+mn-cs"/>
              </a:rPr>
              <a:t>Priorisierung der Bedarfsdeckung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a:ln>
                  <a:noFill/>
                </a:ln>
                <a:solidFill>
                  <a:prstClr val="black"/>
                </a:solidFill>
                <a:effectLst/>
                <a:uLnTx/>
                <a:uFillTx/>
                <a:latin typeface="Aptos" panose="020B0004020202020204" pitchFamily="34" charset="0"/>
                <a:ea typeface="+mn-ea"/>
                <a:cs typeface="+mn-cs"/>
              </a:rPr>
              <a:t>Prioritization of demand coverage</a:t>
            </a:r>
            <a:endParaRPr kumimoji="0" lang="de-AT" sz="1600" b="0" i="1"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1" name="Rechteck 230">
            <a:extLst>
              <a:ext uri="{FF2B5EF4-FFF2-40B4-BE49-F238E27FC236}">
                <a16:creationId xmlns:a16="http://schemas.microsoft.com/office/drawing/2014/main" id="{3B6DBDB1-C918-B1E4-9FCD-9FA10B38F9E5}"/>
              </a:ext>
            </a:extLst>
          </p:cNvPr>
          <p:cNvSpPr/>
          <p:nvPr/>
        </p:nvSpPr>
        <p:spPr>
          <a:xfrm>
            <a:off x="10462330" y="6201929"/>
            <a:ext cx="201250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Systemgrenze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E6EFF3">
                    <a:lumMod val="50000"/>
                  </a:srgbClr>
                </a:solidFill>
                <a:effectLst/>
                <a:uLnTx/>
                <a:uFillTx/>
                <a:latin typeface="Aptos" panose="020B0004020202020204" pitchFamily="34" charset="0"/>
                <a:ea typeface="+mn-ea"/>
                <a:cs typeface="+mn-cs"/>
              </a:rPr>
              <a:t>System Boundary</a:t>
            </a:r>
          </a:p>
        </p:txBody>
      </p:sp>
      <p:sp>
        <p:nvSpPr>
          <p:cNvPr id="232" name="High_voltage3" descr="{&quot;Key&quot;:&quot;POWER_USER_SHAPE_ICON&quot;,&quot;Value&quot;:&quot;POWER_USER_SHAPE_ICON_STYLE_1&quot;}">
            <a:extLst>
              <a:ext uri="{FF2B5EF4-FFF2-40B4-BE49-F238E27FC236}">
                <a16:creationId xmlns:a16="http://schemas.microsoft.com/office/drawing/2014/main" id="{F7F45233-8ADF-64D4-2AEA-ADF1034D4B1C}"/>
              </a:ext>
            </a:extLst>
          </p:cNvPr>
          <p:cNvSpPr>
            <a:spLocks noChangeAspect="1" noEditPoints="1"/>
          </p:cNvSpPr>
          <p:nvPr>
            <p:custDataLst>
              <p:tags r:id="rId5"/>
            </p:custDataLst>
          </p:nvPr>
        </p:nvSpPr>
        <p:spPr bwMode="auto">
          <a:xfrm>
            <a:off x="2382545" y="5996369"/>
            <a:ext cx="317370" cy="441876"/>
          </a:xfrm>
          <a:custGeom>
            <a:avLst/>
            <a:gdLst>
              <a:gd name="T0" fmla="*/ 244 w 542"/>
              <a:gd name="T1" fmla="*/ 590 h 753"/>
              <a:gd name="T2" fmla="*/ 181 w 542"/>
              <a:gd name="T3" fmla="*/ 645 h 753"/>
              <a:gd name="T4" fmla="*/ 361 w 542"/>
              <a:gd name="T5" fmla="*/ 645 h 753"/>
              <a:gd name="T6" fmla="*/ 298 w 542"/>
              <a:gd name="T7" fmla="*/ 590 h 753"/>
              <a:gd name="T8" fmla="*/ 376 w 542"/>
              <a:gd name="T9" fmla="*/ 706 h 753"/>
              <a:gd name="T10" fmla="*/ 166 w 542"/>
              <a:gd name="T11" fmla="*/ 706 h 753"/>
              <a:gd name="T12" fmla="*/ 122 w 542"/>
              <a:gd name="T13" fmla="*/ 395 h 753"/>
              <a:gd name="T14" fmla="*/ 204 w 542"/>
              <a:gd name="T15" fmla="*/ 347 h 753"/>
              <a:gd name="T16" fmla="*/ 338 w 542"/>
              <a:gd name="T17" fmla="*/ 347 h 753"/>
              <a:gd name="T18" fmla="*/ 420 w 542"/>
              <a:gd name="T19" fmla="*/ 395 h 753"/>
              <a:gd name="T20" fmla="*/ 219 w 542"/>
              <a:gd name="T21" fmla="*/ 521 h 753"/>
              <a:gd name="T22" fmla="*/ 323 w 542"/>
              <a:gd name="T23" fmla="*/ 521 h 753"/>
              <a:gd name="T24" fmla="*/ 247 w 542"/>
              <a:gd name="T25" fmla="*/ 430 h 753"/>
              <a:gd name="T26" fmla="*/ 251 w 542"/>
              <a:gd name="T27" fmla="*/ 395 h 753"/>
              <a:gd name="T28" fmla="*/ 291 w 542"/>
              <a:gd name="T29" fmla="*/ 331 h 753"/>
              <a:gd name="T30" fmla="*/ 38 w 542"/>
              <a:gd name="T31" fmla="*/ 412 h 753"/>
              <a:gd name="T32" fmla="*/ 204 w 542"/>
              <a:gd name="T33" fmla="*/ 306 h 753"/>
              <a:gd name="T34" fmla="*/ 95 w 542"/>
              <a:gd name="T35" fmla="*/ 231 h 753"/>
              <a:gd name="T36" fmla="*/ 77 w 542"/>
              <a:gd name="T37" fmla="*/ 303 h 753"/>
              <a:gd name="T38" fmla="*/ 60 w 542"/>
              <a:gd name="T39" fmla="*/ 213 h 753"/>
              <a:gd name="T40" fmla="*/ 212 w 542"/>
              <a:gd name="T41" fmla="*/ 115 h 753"/>
              <a:gd name="T42" fmla="*/ 257 w 542"/>
              <a:gd name="T43" fmla="*/ 0 h 753"/>
              <a:gd name="T44" fmla="*/ 303 w 542"/>
              <a:gd name="T45" fmla="*/ 14 h 753"/>
              <a:gd name="T46" fmla="*/ 472 w 542"/>
              <a:gd name="T47" fmla="*/ 197 h 753"/>
              <a:gd name="T48" fmla="*/ 482 w 542"/>
              <a:gd name="T49" fmla="*/ 285 h 753"/>
              <a:gd name="T50" fmla="*/ 447 w 542"/>
              <a:gd name="T51" fmla="*/ 285 h 753"/>
              <a:gd name="T52" fmla="*/ 338 w 542"/>
              <a:gd name="T53" fmla="*/ 231 h 753"/>
              <a:gd name="T54" fmla="*/ 494 w 542"/>
              <a:gd name="T55" fmla="*/ 397 h 753"/>
              <a:gd name="T56" fmla="*/ 504 w 542"/>
              <a:gd name="T57" fmla="*/ 484 h 753"/>
              <a:gd name="T58" fmla="*/ 469 w 542"/>
              <a:gd name="T59" fmla="*/ 484 h 753"/>
              <a:gd name="T60" fmla="*/ 344 w 542"/>
              <a:gd name="T61" fmla="*/ 430 h 753"/>
              <a:gd name="T62" fmla="*/ 519 w 542"/>
              <a:gd name="T63" fmla="*/ 706 h 753"/>
              <a:gd name="T64" fmla="*/ 519 w 542"/>
              <a:gd name="T65" fmla="*/ 753 h 753"/>
              <a:gd name="T66" fmla="*/ 0 w 542"/>
              <a:gd name="T67" fmla="*/ 730 h 753"/>
              <a:gd name="T68" fmla="*/ 114 w 542"/>
              <a:gd name="T69" fmla="*/ 706 h 753"/>
              <a:gd name="T70" fmla="*/ 73 w 542"/>
              <a:gd name="T71" fmla="*/ 430 h 753"/>
              <a:gd name="T72" fmla="*/ 56 w 542"/>
              <a:gd name="T73" fmla="*/ 502 h 753"/>
              <a:gd name="T74" fmla="*/ 38 w 542"/>
              <a:gd name="T75" fmla="*/ 412 h 753"/>
              <a:gd name="T76" fmla="*/ 144 w 542"/>
              <a:gd name="T77" fmla="*/ 195 h 753"/>
              <a:gd name="T78" fmla="*/ 204 w 542"/>
              <a:gd name="T79" fmla="*/ 160 h 753"/>
              <a:gd name="T80" fmla="*/ 338 w 542"/>
              <a:gd name="T81" fmla="*/ 160 h 753"/>
              <a:gd name="T82" fmla="*/ 399 w 542"/>
              <a:gd name="T83" fmla="*/ 195 h 753"/>
              <a:gd name="T84" fmla="*/ 271 w 542"/>
              <a:gd name="T85" fmla="*/ 35 h 753"/>
              <a:gd name="T86" fmla="*/ 291 w 542"/>
              <a:gd name="T87" fmla="*/ 109 h 753"/>
              <a:gd name="T88" fmla="*/ 251 w 542"/>
              <a:gd name="T89" fmla="*/ 296 h 753"/>
              <a:gd name="T90" fmla="*/ 291 w 542"/>
              <a:gd name="T91" fmla="*/ 231 h 753"/>
              <a:gd name="T92" fmla="*/ 251 w 542"/>
              <a:gd name="T93" fmla="*/ 144 h 753"/>
              <a:gd name="T94" fmla="*/ 291 w 542"/>
              <a:gd name="T95" fmla="*/ 195 h 753"/>
              <a:gd name="T96" fmla="*/ 251 w 542"/>
              <a:gd name="T97" fmla="*/ 1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753">
                <a:moveTo>
                  <a:pt x="181" y="645"/>
                </a:moveTo>
                <a:lnTo>
                  <a:pt x="244" y="590"/>
                </a:lnTo>
                <a:lnTo>
                  <a:pt x="208" y="558"/>
                </a:lnTo>
                <a:lnTo>
                  <a:pt x="181" y="645"/>
                </a:lnTo>
                <a:close/>
                <a:moveTo>
                  <a:pt x="298" y="590"/>
                </a:moveTo>
                <a:lnTo>
                  <a:pt x="361" y="645"/>
                </a:lnTo>
                <a:lnTo>
                  <a:pt x="334" y="558"/>
                </a:lnTo>
                <a:lnTo>
                  <a:pt x="298" y="590"/>
                </a:lnTo>
                <a:close/>
                <a:moveTo>
                  <a:pt x="166" y="706"/>
                </a:moveTo>
                <a:lnTo>
                  <a:pt x="376" y="706"/>
                </a:lnTo>
                <a:lnTo>
                  <a:pt x="271" y="614"/>
                </a:lnTo>
                <a:lnTo>
                  <a:pt x="166" y="706"/>
                </a:lnTo>
                <a:close/>
                <a:moveTo>
                  <a:pt x="204" y="347"/>
                </a:moveTo>
                <a:lnTo>
                  <a:pt x="122" y="395"/>
                </a:lnTo>
                <a:lnTo>
                  <a:pt x="204" y="395"/>
                </a:lnTo>
                <a:lnTo>
                  <a:pt x="204" y="347"/>
                </a:lnTo>
                <a:close/>
                <a:moveTo>
                  <a:pt x="420" y="395"/>
                </a:moveTo>
                <a:lnTo>
                  <a:pt x="338" y="347"/>
                </a:lnTo>
                <a:lnTo>
                  <a:pt x="338" y="395"/>
                </a:lnTo>
                <a:lnTo>
                  <a:pt x="420" y="395"/>
                </a:lnTo>
                <a:close/>
                <a:moveTo>
                  <a:pt x="247" y="430"/>
                </a:moveTo>
                <a:lnTo>
                  <a:pt x="219" y="521"/>
                </a:lnTo>
                <a:lnTo>
                  <a:pt x="271" y="566"/>
                </a:lnTo>
                <a:lnTo>
                  <a:pt x="323" y="521"/>
                </a:lnTo>
                <a:lnTo>
                  <a:pt x="295" y="430"/>
                </a:lnTo>
                <a:lnTo>
                  <a:pt x="247" y="430"/>
                </a:lnTo>
                <a:close/>
                <a:moveTo>
                  <a:pt x="251" y="331"/>
                </a:moveTo>
                <a:lnTo>
                  <a:pt x="251" y="395"/>
                </a:lnTo>
                <a:lnTo>
                  <a:pt x="291" y="395"/>
                </a:lnTo>
                <a:lnTo>
                  <a:pt x="291" y="331"/>
                </a:lnTo>
                <a:lnTo>
                  <a:pt x="251" y="331"/>
                </a:lnTo>
                <a:close/>
                <a:moveTo>
                  <a:pt x="38" y="412"/>
                </a:moveTo>
                <a:cubicBezTo>
                  <a:pt x="38" y="406"/>
                  <a:pt x="41" y="400"/>
                  <a:pt x="47" y="397"/>
                </a:cubicBezTo>
                <a:lnTo>
                  <a:pt x="204" y="306"/>
                </a:lnTo>
                <a:lnTo>
                  <a:pt x="204" y="231"/>
                </a:lnTo>
                <a:lnTo>
                  <a:pt x="95" y="231"/>
                </a:lnTo>
                <a:lnTo>
                  <a:pt x="95" y="285"/>
                </a:lnTo>
                <a:cubicBezTo>
                  <a:pt x="95" y="295"/>
                  <a:pt x="87" y="303"/>
                  <a:pt x="77" y="303"/>
                </a:cubicBezTo>
                <a:cubicBezTo>
                  <a:pt x="68" y="303"/>
                  <a:pt x="60" y="295"/>
                  <a:pt x="60" y="285"/>
                </a:cubicBezTo>
                <a:lnTo>
                  <a:pt x="60" y="213"/>
                </a:lnTo>
                <a:cubicBezTo>
                  <a:pt x="60" y="207"/>
                  <a:pt x="63" y="201"/>
                  <a:pt x="69" y="198"/>
                </a:cubicBezTo>
                <a:lnTo>
                  <a:pt x="212" y="115"/>
                </a:lnTo>
                <a:lnTo>
                  <a:pt x="240" y="13"/>
                </a:lnTo>
                <a:cubicBezTo>
                  <a:pt x="242" y="5"/>
                  <a:pt x="249" y="0"/>
                  <a:pt x="257" y="0"/>
                </a:cubicBezTo>
                <a:lnTo>
                  <a:pt x="285" y="0"/>
                </a:lnTo>
                <a:cubicBezTo>
                  <a:pt x="294" y="0"/>
                  <a:pt x="300" y="6"/>
                  <a:pt x="303" y="14"/>
                </a:cubicBezTo>
                <a:lnTo>
                  <a:pt x="330" y="115"/>
                </a:lnTo>
                <a:lnTo>
                  <a:pt x="472" y="197"/>
                </a:lnTo>
                <a:cubicBezTo>
                  <a:pt x="478" y="200"/>
                  <a:pt x="482" y="206"/>
                  <a:pt x="482" y="213"/>
                </a:cubicBezTo>
                <a:lnTo>
                  <a:pt x="482" y="285"/>
                </a:lnTo>
                <a:cubicBezTo>
                  <a:pt x="482" y="295"/>
                  <a:pt x="474" y="303"/>
                  <a:pt x="465" y="303"/>
                </a:cubicBezTo>
                <a:cubicBezTo>
                  <a:pt x="455" y="303"/>
                  <a:pt x="447" y="295"/>
                  <a:pt x="447" y="285"/>
                </a:cubicBezTo>
                <a:lnTo>
                  <a:pt x="447" y="231"/>
                </a:lnTo>
                <a:lnTo>
                  <a:pt x="338" y="231"/>
                </a:lnTo>
                <a:lnTo>
                  <a:pt x="338" y="306"/>
                </a:lnTo>
                <a:lnTo>
                  <a:pt x="494" y="397"/>
                </a:lnTo>
                <a:cubicBezTo>
                  <a:pt x="500" y="400"/>
                  <a:pt x="504" y="405"/>
                  <a:pt x="504" y="412"/>
                </a:cubicBezTo>
                <a:lnTo>
                  <a:pt x="504" y="484"/>
                </a:lnTo>
                <a:cubicBezTo>
                  <a:pt x="504" y="494"/>
                  <a:pt x="496" y="502"/>
                  <a:pt x="486" y="502"/>
                </a:cubicBezTo>
                <a:cubicBezTo>
                  <a:pt x="477" y="502"/>
                  <a:pt x="469" y="494"/>
                  <a:pt x="469" y="484"/>
                </a:cubicBezTo>
                <a:lnTo>
                  <a:pt x="469" y="430"/>
                </a:lnTo>
                <a:lnTo>
                  <a:pt x="344" y="430"/>
                </a:lnTo>
                <a:lnTo>
                  <a:pt x="428" y="706"/>
                </a:lnTo>
                <a:lnTo>
                  <a:pt x="519" y="706"/>
                </a:lnTo>
                <a:cubicBezTo>
                  <a:pt x="532" y="706"/>
                  <a:pt x="542" y="717"/>
                  <a:pt x="542" y="730"/>
                </a:cubicBezTo>
                <a:cubicBezTo>
                  <a:pt x="542" y="743"/>
                  <a:pt x="532" y="753"/>
                  <a:pt x="519" y="753"/>
                </a:cubicBezTo>
                <a:lnTo>
                  <a:pt x="23" y="753"/>
                </a:lnTo>
                <a:cubicBezTo>
                  <a:pt x="10" y="753"/>
                  <a:pt x="0" y="743"/>
                  <a:pt x="0" y="730"/>
                </a:cubicBezTo>
                <a:cubicBezTo>
                  <a:pt x="0" y="717"/>
                  <a:pt x="10" y="706"/>
                  <a:pt x="23" y="706"/>
                </a:cubicBezTo>
                <a:lnTo>
                  <a:pt x="114" y="706"/>
                </a:lnTo>
                <a:lnTo>
                  <a:pt x="198" y="430"/>
                </a:lnTo>
                <a:lnTo>
                  <a:pt x="73" y="430"/>
                </a:lnTo>
                <a:lnTo>
                  <a:pt x="73" y="484"/>
                </a:lnTo>
                <a:cubicBezTo>
                  <a:pt x="73" y="494"/>
                  <a:pt x="65" y="502"/>
                  <a:pt x="56" y="502"/>
                </a:cubicBezTo>
                <a:cubicBezTo>
                  <a:pt x="46" y="502"/>
                  <a:pt x="38" y="494"/>
                  <a:pt x="38" y="484"/>
                </a:cubicBezTo>
                <a:lnTo>
                  <a:pt x="38" y="412"/>
                </a:lnTo>
                <a:close/>
                <a:moveTo>
                  <a:pt x="204" y="160"/>
                </a:moveTo>
                <a:lnTo>
                  <a:pt x="144" y="195"/>
                </a:lnTo>
                <a:lnTo>
                  <a:pt x="204" y="195"/>
                </a:lnTo>
                <a:lnTo>
                  <a:pt x="204" y="160"/>
                </a:lnTo>
                <a:close/>
                <a:moveTo>
                  <a:pt x="399" y="195"/>
                </a:moveTo>
                <a:lnTo>
                  <a:pt x="338" y="160"/>
                </a:lnTo>
                <a:lnTo>
                  <a:pt x="338" y="195"/>
                </a:lnTo>
                <a:lnTo>
                  <a:pt x="399" y="195"/>
                </a:lnTo>
                <a:close/>
                <a:moveTo>
                  <a:pt x="291" y="109"/>
                </a:moveTo>
                <a:lnTo>
                  <a:pt x="271" y="35"/>
                </a:lnTo>
                <a:lnTo>
                  <a:pt x="251" y="109"/>
                </a:lnTo>
                <a:lnTo>
                  <a:pt x="291" y="109"/>
                </a:lnTo>
                <a:close/>
                <a:moveTo>
                  <a:pt x="251" y="231"/>
                </a:moveTo>
                <a:lnTo>
                  <a:pt x="251" y="296"/>
                </a:lnTo>
                <a:lnTo>
                  <a:pt x="291" y="296"/>
                </a:lnTo>
                <a:lnTo>
                  <a:pt x="291" y="231"/>
                </a:lnTo>
                <a:lnTo>
                  <a:pt x="251" y="231"/>
                </a:lnTo>
                <a:close/>
                <a:moveTo>
                  <a:pt x="251" y="144"/>
                </a:moveTo>
                <a:lnTo>
                  <a:pt x="251" y="195"/>
                </a:lnTo>
                <a:lnTo>
                  <a:pt x="291" y="195"/>
                </a:lnTo>
                <a:lnTo>
                  <a:pt x="291" y="144"/>
                </a:lnTo>
                <a:lnTo>
                  <a:pt x="251" y="144"/>
                </a:lnTo>
                <a:lnTo>
                  <a:pt x="251" y="144"/>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3" name="Windmill3" descr="{&quot;Key&quot;:&quot;POWER_USER_SHAPE_ICON&quot;,&quot;Value&quot;:&quot;POWER_USER_SHAPE_ICON_STYLE_1&quot;}">
            <a:extLst>
              <a:ext uri="{FF2B5EF4-FFF2-40B4-BE49-F238E27FC236}">
                <a16:creationId xmlns:a16="http://schemas.microsoft.com/office/drawing/2014/main" id="{09C60A3E-18FC-4E33-EE4A-1EF5DFF448B3}"/>
              </a:ext>
            </a:extLst>
          </p:cNvPr>
          <p:cNvSpPr>
            <a:spLocks noChangeAspect="1" noEditPoints="1"/>
          </p:cNvSpPr>
          <p:nvPr>
            <p:custDataLst>
              <p:tags r:id="rId6"/>
            </p:custDataLst>
          </p:nvPr>
        </p:nvSpPr>
        <p:spPr bwMode="auto">
          <a:xfrm>
            <a:off x="2327876" y="5176082"/>
            <a:ext cx="406113" cy="460735"/>
          </a:xfrm>
          <a:custGeom>
            <a:avLst/>
            <a:gdLst>
              <a:gd name="T0" fmla="*/ 360 w 713"/>
              <a:gd name="T1" fmla="*/ 374 h 808"/>
              <a:gd name="T2" fmla="*/ 360 w 713"/>
              <a:gd name="T3" fmla="*/ 323 h 808"/>
              <a:gd name="T4" fmla="*/ 149 w 713"/>
              <a:gd name="T5" fmla="*/ 405 h 808"/>
              <a:gd name="T6" fmla="*/ 115 w 713"/>
              <a:gd name="T7" fmla="*/ 414 h 808"/>
              <a:gd name="T8" fmla="*/ 164 w 713"/>
              <a:gd name="T9" fmla="*/ 215 h 808"/>
              <a:gd name="T10" fmla="*/ 149 w 713"/>
              <a:gd name="T11" fmla="*/ 405 h 808"/>
              <a:gd name="T12" fmla="*/ 82 w 713"/>
              <a:gd name="T13" fmla="*/ 529 h 808"/>
              <a:gd name="T14" fmla="*/ 23 w 713"/>
              <a:gd name="T15" fmla="*/ 258 h 808"/>
              <a:gd name="T16" fmla="*/ 58 w 713"/>
              <a:gd name="T17" fmla="*/ 267 h 808"/>
              <a:gd name="T18" fmla="*/ 417 w 713"/>
              <a:gd name="T19" fmla="*/ 137 h 808"/>
              <a:gd name="T20" fmla="*/ 426 w 713"/>
              <a:gd name="T21" fmla="*/ 103 h 808"/>
              <a:gd name="T22" fmla="*/ 573 w 713"/>
              <a:gd name="T23" fmla="*/ 246 h 808"/>
              <a:gd name="T24" fmla="*/ 417 w 713"/>
              <a:gd name="T25" fmla="*/ 137 h 808"/>
              <a:gd name="T26" fmla="*/ 342 w 713"/>
              <a:gd name="T27" fmla="*/ 18 h 808"/>
              <a:gd name="T28" fmla="*/ 606 w 713"/>
              <a:gd name="T29" fmla="*/ 102 h 808"/>
              <a:gd name="T30" fmla="*/ 581 w 713"/>
              <a:gd name="T31" fmla="*/ 127 h 808"/>
              <a:gd name="T32" fmla="*/ 631 w 713"/>
              <a:gd name="T33" fmla="*/ 505 h 808"/>
              <a:gd name="T34" fmla="*/ 662 w 713"/>
              <a:gd name="T35" fmla="*/ 523 h 808"/>
              <a:gd name="T36" fmla="*/ 428 w 713"/>
              <a:gd name="T37" fmla="*/ 672 h 808"/>
              <a:gd name="T38" fmla="*/ 631 w 713"/>
              <a:gd name="T39" fmla="*/ 505 h 808"/>
              <a:gd name="T40" fmla="*/ 193 w 713"/>
              <a:gd name="T41" fmla="*/ 638 h 808"/>
              <a:gd name="T42" fmla="*/ 330 w 713"/>
              <a:gd name="T43" fmla="*/ 761 h 808"/>
              <a:gd name="T44" fmla="*/ 172 w 713"/>
              <a:gd name="T45" fmla="*/ 784 h 808"/>
              <a:gd name="T46" fmla="*/ 524 w 713"/>
              <a:gd name="T47" fmla="*/ 808 h 808"/>
              <a:gd name="T48" fmla="*/ 524 w 713"/>
              <a:gd name="T49" fmla="*/ 761 h 808"/>
              <a:gd name="T50" fmla="*/ 389 w 713"/>
              <a:gd name="T51" fmla="*/ 601 h 808"/>
              <a:gd name="T52" fmla="*/ 539 w 713"/>
              <a:gd name="T53" fmla="*/ 503 h 808"/>
              <a:gd name="T54" fmla="*/ 389 w 713"/>
              <a:gd name="T55" fmla="*/ 565 h 808"/>
              <a:gd name="T56" fmla="*/ 440 w 713"/>
              <a:gd name="T57" fmla="*/ 486 h 808"/>
              <a:gd name="T58" fmla="*/ 422 w 713"/>
              <a:gd name="T59" fmla="*/ 456 h 808"/>
              <a:gd name="T60" fmla="*/ 389 w 713"/>
              <a:gd name="T61" fmla="*/ 402 h 808"/>
              <a:gd name="T62" fmla="*/ 695 w 713"/>
              <a:gd name="T63" fmla="*/ 372 h 808"/>
              <a:gd name="T64" fmla="*/ 512 w 713"/>
              <a:gd name="T65" fmla="*/ 299 h 808"/>
              <a:gd name="T66" fmla="*/ 416 w 713"/>
              <a:gd name="T67" fmla="*/ 217 h 808"/>
              <a:gd name="T68" fmla="*/ 476 w 713"/>
              <a:gd name="T69" fmla="*/ 305 h 808"/>
              <a:gd name="T70" fmla="*/ 352 w 713"/>
              <a:gd name="T71" fmla="*/ 288 h 808"/>
              <a:gd name="T72" fmla="*/ 193 w 713"/>
              <a:gd name="T73" fmla="*/ 58 h 808"/>
              <a:gd name="T74" fmla="*/ 200 w 713"/>
              <a:gd name="T75" fmla="*/ 348 h 808"/>
              <a:gd name="T76" fmla="*/ 236 w 713"/>
              <a:gd name="T77" fmla="*/ 348 h 808"/>
              <a:gd name="T78" fmla="*/ 311 w 713"/>
              <a:gd name="T79" fmla="*/ 312 h 808"/>
              <a:gd name="T80" fmla="*/ 172 w 713"/>
              <a:gd name="T81" fmla="*/ 62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3" h="808">
                <a:moveTo>
                  <a:pt x="386" y="348"/>
                </a:moveTo>
                <a:cubicBezTo>
                  <a:pt x="386" y="362"/>
                  <a:pt x="374" y="374"/>
                  <a:pt x="360" y="374"/>
                </a:cubicBezTo>
                <a:cubicBezTo>
                  <a:pt x="346" y="374"/>
                  <a:pt x="334" y="362"/>
                  <a:pt x="334" y="348"/>
                </a:cubicBezTo>
                <a:cubicBezTo>
                  <a:pt x="334" y="334"/>
                  <a:pt x="346" y="323"/>
                  <a:pt x="360" y="323"/>
                </a:cubicBezTo>
                <a:cubicBezTo>
                  <a:pt x="374" y="323"/>
                  <a:pt x="386" y="334"/>
                  <a:pt x="386" y="348"/>
                </a:cubicBezTo>
                <a:close/>
                <a:moveTo>
                  <a:pt x="149" y="405"/>
                </a:moveTo>
                <a:cubicBezTo>
                  <a:pt x="151" y="414"/>
                  <a:pt x="146" y="424"/>
                  <a:pt x="136" y="427"/>
                </a:cubicBezTo>
                <a:cubicBezTo>
                  <a:pt x="127" y="429"/>
                  <a:pt x="117" y="424"/>
                  <a:pt x="115" y="414"/>
                </a:cubicBezTo>
                <a:cubicBezTo>
                  <a:pt x="97" y="349"/>
                  <a:pt x="106" y="280"/>
                  <a:pt x="140" y="221"/>
                </a:cubicBezTo>
                <a:cubicBezTo>
                  <a:pt x="145" y="213"/>
                  <a:pt x="156" y="210"/>
                  <a:pt x="164" y="215"/>
                </a:cubicBezTo>
                <a:cubicBezTo>
                  <a:pt x="173" y="220"/>
                  <a:pt x="176" y="231"/>
                  <a:pt x="171" y="239"/>
                </a:cubicBezTo>
                <a:cubicBezTo>
                  <a:pt x="142" y="289"/>
                  <a:pt x="134" y="349"/>
                  <a:pt x="149" y="405"/>
                </a:cubicBezTo>
                <a:close/>
                <a:moveTo>
                  <a:pt x="89" y="505"/>
                </a:moveTo>
                <a:cubicBezTo>
                  <a:pt x="94" y="513"/>
                  <a:pt x="91" y="524"/>
                  <a:pt x="82" y="529"/>
                </a:cubicBezTo>
                <a:cubicBezTo>
                  <a:pt x="74" y="534"/>
                  <a:pt x="63" y="531"/>
                  <a:pt x="58" y="523"/>
                </a:cubicBezTo>
                <a:cubicBezTo>
                  <a:pt x="12" y="443"/>
                  <a:pt x="0" y="347"/>
                  <a:pt x="23" y="258"/>
                </a:cubicBezTo>
                <a:cubicBezTo>
                  <a:pt x="26" y="249"/>
                  <a:pt x="36" y="243"/>
                  <a:pt x="45" y="246"/>
                </a:cubicBezTo>
                <a:cubicBezTo>
                  <a:pt x="55" y="248"/>
                  <a:pt x="60" y="258"/>
                  <a:pt x="58" y="267"/>
                </a:cubicBezTo>
                <a:cubicBezTo>
                  <a:pt x="36" y="348"/>
                  <a:pt x="47" y="433"/>
                  <a:pt x="89" y="505"/>
                </a:cubicBezTo>
                <a:close/>
                <a:moveTo>
                  <a:pt x="417" y="137"/>
                </a:moveTo>
                <a:cubicBezTo>
                  <a:pt x="407" y="135"/>
                  <a:pt x="401" y="125"/>
                  <a:pt x="404" y="116"/>
                </a:cubicBezTo>
                <a:cubicBezTo>
                  <a:pt x="407" y="106"/>
                  <a:pt x="416" y="101"/>
                  <a:pt x="426" y="103"/>
                </a:cubicBezTo>
                <a:cubicBezTo>
                  <a:pt x="491" y="121"/>
                  <a:pt x="546" y="163"/>
                  <a:pt x="580" y="222"/>
                </a:cubicBezTo>
                <a:cubicBezTo>
                  <a:pt x="585" y="230"/>
                  <a:pt x="582" y="241"/>
                  <a:pt x="573" y="246"/>
                </a:cubicBezTo>
                <a:cubicBezTo>
                  <a:pt x="565" y="250"/>
                  <a:pt x="554" y="248"/>
                  <a:pt x="549" y="239"/>
                </a:cubicBezTo>
                <a:cubicBezTo>
                  <a:pt x="520" y="189"/>
                  <a:pt x="472" y="152"/>
                  <a:pt x="417" y="137"/>
                </a:cubicBezTo>
                <a:close/>
                <a:moveTo>
                  <a:pt x="360" y="35"/>
                </a:moveTo>
                <a:cubicBezTo>
                  <a:pt x="350" y="35"/>
                  <a:pt x="342" y="27"/>
                  <a:pt x="342" y="18"/>
                </a:cubicBezTo>
                <a:cubicBezTo>
                  <a:pt x="342" y="8"/>
                  <a:pt x="350" y="0"/>
                  <a:pt x="360" y="0"/>
                </a:cubicBezTo>
                <a:cubicBezTo>
                  <a:pt x="452" y="0"/>
                  <a:pt x="541" y="37"/>
                  <a:pt x="606" y="102"/>
                </a:cubicBezTo>
                <a:cubicBezTo>
                  <a:pt x="613" y="109"/>
                  <a:pt x="613" y="120"/>
                  <a:pt x="606" y="127"/>
                </a:cubicBezTo>
                <a:cubicBezTo>
                  <a:pt x="599" y="134"/>
                  <a:pt x="588" y="134"/>
                  <a:pt x="581" y="127"/>
                </a:cubicBezTo>
                <a:cubicBezTo>
                  <a:pt x="522" y="68"/>
                  <a:pt x="443" y="35"/>
                  <a:pt x="360" y="35"/>
                </a:cubicBezTo>
                <a:close/>
                <a:moveTo>
                  <a:pt x="631" y="505"/>
                </a:moveTo>
                <a:cubicBezTo>
                  <a:pt x="636" y="497"/>
                  <a:pt x="647" y="494"/>
                  <a:pt x="655" y="498"/>
                </a:cubicBezTo>
                <a:cubicBezTo>
                  <a:pt x="664" y="503"/>
                  <a:pt x="667" y="514"/>
                  <a:pt x="662" y="523"/>
                </a:cubicBezTo>
                <a:cubicBezTo>
                  <a:pt x="615" y="603"/>
                  <a:pt x="539" y="661"/>
                  <a:pt x="450" y="685"/>
                </a:cubicBezTo>
                <a:cubicBezTo>
                  <a:pt x="441" y="687"/>
                  <a:pt x="431" y="682"/>
                  <a:pt x="428" y="672"/>
                </a:cubicBezTo>
                <a:cubicBezTo>
                  <a:pt x="426" y="663"/>
                  <a:pt x="432" y="653"/>
                  <a:pt x="441" y="651"/>
                </a:cubicBezTo>
                <a:cubicBezTo>
                  <a:pt x="521" y="629"/>
                  <a:pt x="590" y="577"/>
                  <a:pt x="631" y="505"/>
                </a:cubicBezTo>
                <a:close/>
                <a:moveTo>
                  <a:pt x="172" y="627"/>
                </a:moveTo>
                <a:cubicBezTo>
                  <a:pt x="164" y="641"/>
                  <a:pt x="179" y="652"/>
                  <a:pt x="193" y="638"/>
                </a:cubicBezTo>
                <a:lnTo>
                  <a:pt x="330" y="501"/>
                </a:lnTo>
                <a:lnTo>
                  <a:pt x="330" y="761"/>
                </a:lnTo>
                <a:lnTo>
                  <a:pt x="196" y="761"/>
                </a:lnTo>
                <a:cubicBezTo>
                  <a:pt x="183" y="761"/>
                  <a:pt x="172" y="771"/>
                  <a:pt x="172" y="784"/>
                </a:cubicBezTo>
                <a:cubicBezTo>
                  <a:pt x="172" y="797"/>
                  <a:pt x="183" y="808"/>
                  <a:pt x="196" y="808"/>
                </a:cubicBezTo>
                <a:lnTo>
                  <a:pt x="524" y="808"/>
                </a:lnTo>
                <a:cubicBezTo>
                  <a:pt x="537" y="808"/>
                  <a:pt x="548" y="797"/>
                  <a:pt x="548" y="784"/>
                </a:cubicBezTo>
                <a:cubicBezTo>
                  <a:pt x="548" y="771"/>
                  <a:pt x="537" y="761"/>
                  <a:pt x="524" y="761"/>
                </a:cubicBezTo>
                <a:lnTo>
                  <a:pt x="389" y="761"/>
                </a:lnTo>
                <a:lnTo>
                  <a:pt x="389" y="601"/>
                </a:lnTo>
                <a:cubicBezTo>
                  <a:pt x="446" y="594"/>
                  <a:pt x="499" y="568"/>
                  <a:pt x="539" y="528"/>
                </a:cubicBezTo>
                <a:cubicBezTo>
                  <a:pt x="546" y="521"/>
                  <a:pt x="546" y="510"/>
                  <a:pt x="539" y="503"/>
                </a:cubicBezTo>
                <a:cubicBezTo>
                  <a:pt x="533" y="496"/>
                  <a:pt x="521" y="496"/>
                  <a:pt x="514" y="503"/>
                </a:cubicBezTo>
                <a:cubicBezTo>
                  <a:pt x="481" y="537"/>
                  <a:pt x="437" y="559"/>
                  <a:pt x="389" y="565"/>
                </a:cubicBezTo>
                <a:lnTo>
                  <a:pt x="389" y="505"/>
                </a:lnTo>
                <a:cubicBezTo>
                  <a:pt x="407" y="502"/>
                  <a:pt x="424" y="496"/>
                  <a:pt x="440" y="486"/>
                </a:cubicBezTo>
                <a:cubicBezTo>
                  <a:pt x="448" y="482"/>
                  <a:pt x="451" y="471"/>
                  <a:pt x="446" y="462"/>
                </a:cubicBezTo>
                <a:cubicBezTo>
                  <a:pt x="441" y="454"/>
                  <a:pt x="430" y="451"/>
                  <a:pt x="422" y="456"/>
                </a:cubicBezTo>
                <a:cubicBezTo>
                  <a:pt x="412" y="462"/>
                  <a:pt x="401" y="466"/>
                  <a:pt x="389" y="469"/>
                </a:cubicBezTo>
                <a:lnTo>
                  <a:pt x="389" y="402"/>
                </a:lnTo>
                <a:cubicBezTo>
                  <a:pt x="401" y="395"/>
                  <a:pt x="411" y="385"/>
                  <a:pt x="416" y="372"/>
                </a:cubicBezTo>
                <a:lnTo>
                  <a:pt x="695" y="372"/>
                </a:lnTo>
                <a:cubicBezTo>
                  <a:pt x="711" y="372"/>
                  <a:pt x="713" y="353"/>
                  <a:pt x="695" y="348"/>
                </a:cubicBezTo>
                <a:lnTo>
                  <a:pt x="512" y="299"/>
                </a:lnTo>
                <a:cubicBezTo>
                  <a:pt x="499" y="262"/>
                  <a:pt x="474" y="230"/>
                  <a:pt x="440" y="210"/>
                </a:cubicBezTo>
                <a:cubicBezTo>
                  <a:pt x="431" y="206"/>
                  <a:pt x="420" y="208"/>
                  <a:pt x="416" y="217"/>
                </a:cubicBezTo>
                <a:cubicBezTo>
                  <a:pt x="411" y="225"/>
                  <a:pt x="414" y="236"/>
                  <a:pt x="422" y="241"/>
                </a:cubicBezTo>
                <a:cubicBezTo>
                  <a:pt x="447" y="255"/>
                  <a:pt x="466" y="278"/>
                  <a:pt x="476" y="305"/>
                </a:cubicBezTo>
                <a:cubicBezTo>
                  <a:pt x="459" y="317"/>
                  <a:pt x="437" y="323"/>
                  <a:pt x="416" y="324"/>
                </a:cubicBezTo>
                <a:cubicBezTo>
                  <a:pt x="405" y="299"/>
                  <a:pt x="379" y="285"/>
                  <a:pt x="352" y="288"/>
                </a:cubicBezTo>
                <a:lnTo>
                  <a:pt x="213" y="47"/>
                </a:lnTo>
                <a:cubicBezTo>
                  <a:pt x="205" y="32"/>
                  <a:pt x="188" y="40"/>
                  <a:pt x="193" y="58"/>
                </a:cubicBezTo>
                <a:lnTo>
                  <a:pt x="242" y="242"/>
                </a:lnTo>
                <a:cubicBezTo>
                  <a:pt x="215" y="271"/>
                  <a:pt x="200" y="309"/>
                  <a:pt x="200" y="348"/>
                </a:cubicBezTo>
                <a:cubicBezTo>
                  <a:pt x="200" y="358"/>
                  <a:pt x="208" y="366"/>
                  <a:pt x="218" y="366"/>
                </a:cubicBezTo>
                <a:cubicBezTo>
                  <a:pt x="228" y="366"/>
                  <a:pt x="236" y="358"/>
                  <a:pt x="236" y="348"/>
                </a:cubicBezTo>
                <a:cubicBezTo>
                  <a:pt x="236" y="319"/>
                  <a:pt x="246" y="291"/>
                  <a:pt x="264" y="269"/>
                </a:cubicBezTo>
                <a:cubicBezTo>
                  <a:pt x="283" y="279"/>
                  <a:pt x="299" y="295"/>
                  <a:pt x="311" y="312"/>
                </a:cubicBezTo>
                <a:cubicBezTo>
                  <a:pt x="295" y="334"/>
                  <a:pt x="295" y="364"/>
                  <a:pt x="311" y="385"/>
                </a:cubicBezTo>
                <a:lnTo>
                  <a:pt x="172" y="627"/>
                </a:lnTo>
                <a:lnTo>
                  <a:pt x="172" y="627"/>
                </a:lnTo>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4" name="Battery4" descr="{&quot;Key&quot;:&quot;POWER_USER_SHAPE_ICON&quot;,&quot;Value&quot;:&quot;POWER_USER_SHAPE_ICON_STYLE_1&quot;}">
            <a:extLst>
              <a:ext uri="{FF2B5EF4-FFF2-40B4-BE49-F238E27FC236}">
                <a16:creationId xmlns:a16="http://schemas.microsoft.com/office/drawing/2014/main" id="{80A1C641-64E9-339A-DA1A-992F458171EE}"/>
              </a:ext>
            </a:extLst>
          </p:cNvPr>
          <p:cNvSpPr>
            <a:spLocks noChangeAspect="1" noEditPoints="1"/>
          </p:cNvSpPr>
          <p:nvPr>
            <p:custDataLst>
              <p:tags r:id="rId7"/>
            </p:custDataLst>
          </p:nvPr>
        </p:nvSpPr>
        <p:spPr bwMode="auto">
          <a:xfrm>
            <a:off x="2439287" y="4367131"/>
            <a:ext cx="210096" cy="359868"/>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5" name="Battery4" descr="{&quot;Key&quot;:&quot;POWER_USER_SHAPE_ICON&quot;,&quot;Value&quot;:&quot;POWER_USER_SHAPE_ICON_STYLE_1&quot;}">
            <a:extLst>
              <a:ext uri="{FF2B5EF4-FFF2-40B4-BE49-F238E27FC236}">
                <a16:creationId xmlns:a16="http://schemas.microsoft.com/office/drawing/2014/main" id="{0930DEBE-077D-56FF-3BE3-E31CEFB65497}"/>
              </a:ext>
            </a:extLst>
          </p:cNvPr>
          <p:cNvSpPr>
            <a:spLocks noChangeAspect="1" noEditPoints="1"/>
          </p:cNvSpPr>
          <p:nvPr>
            <p:custDataLst>
              <p:tags r:id="rId8"/>
            </p:custDataLst>
          </p:nvPr>
        </p:nvSpPr>
        <p:spPr bwMode="auto">
          <a:xfrm>
            <a:off x="10520672" y="2512416"/>
            <a:ext cx="318912" cy="546256"/>
          </a:xfrm>
          <a:custGeom>
            <a:avLst/>
            <a:gdLst>
              <a:gd name="T0" fmla="*/ 373 w 420"/>
              <a:gd name="T1" fmla="*/ 106 h 720"/>
              <a:gd name="T2" fmla="*/ 47 w 420"/>
              <a:gd name="T3" fmla="*/ 106 h 720"/>
              <a:gd name="T4" fmla="*/ 47 w 420"/>
              <a:gd name="T5" fmla="*/ 673 h 720"/>
              <a:gd name="T6" fmla="*/ 373 w 420"/>
              <a:gd name="T7" fmla="*/ 673 h 720"/>
              <a:gd name="T8" fmla="*/ 373 w 420"/>
              <a:gd name="T9" fmla="*/ 106 h 720"/>
              <a:gd name="T10" fmla="*/ 82 w 420"/>
              <a:gd name="T11" fmla="*/ 637 h 720"/>
              <a:gd name="T12" fmla="*/ 337 w 420"/>
              <a:gd name="T13" fmla="*/ 637 h 720"/>
              <a:gd name="T14" fmla="*/ 337 w 420"/>
              <a:gd name="T15" fmla="*/ 566 h 720"/>
              <a:gd name="T16" fmla="*/ 82 w 420"/>
              <a:gd name="T17" fmla="*/ 566 h 720"/>
              <a:gd name="T18" fmla="*/ 82 w 420"/>
              <a:gd name="T19" fmla="*/ 637 h 720"/>
              <a:gd name="T20" fmla="*/ 82 w 420"/>
              <a:gd name="T21" fmla="*/ 460 h 720"/>
              <a:gd name="T22" fmla="*/ 82 w 420"/>
              <a:gd name="T23" fmla="*/ 531 h 720"/>
              <a:gd name="T24" fmla="*/ 337 w 420"/>
              <a:gd name="T25" fmla="*/ 531 h 720"/>
              <a:gd name="T26" fmla="*/ 337 w 420"/>
              <a:gd name="T27" fmla="*/ 460 h 720"/>
              <a:gd name="T28" fmla="*/ 82 w 420"/>
              <a:gd name="T29" fmla="*/ 460 h 720"/>
              <a:gd name="T30" fmla="*/ 82 w 420"/>
              <a:gd name="T31" fmla="*/ 425 h 720"/>
              <a:gd name="T32" fmla="*/ 337 w 420"/>
              <a:gd name="T33" fmla="*/ 425 h 720"/>
              <a:gd name="T34" fmla="*/ 337 w 420"/>
              <a:gd name="T35" fmla="*/ 354 h 720"/>
              <a:gd name="T36" fmla="*/ 82 w 420"/>
              <a:gd name="T37" fmla="*/ 354 h 720"/>
              <a:gd name="T38" fmla="*/ 82 w 420"/>
              <a:gd name="T39" fmla="*/ 425 h 720"/>
              <a:gd name="T40" fmla="*/ 23 w 420"/>
              <a:gd name="T41" fmla="*/ 59 h 720"/>
              <a:gd name="T42" fmla="*/ 125 w 420"/>
              <a:gd name="T43" fmla="*/ 59 h 720"/>
              <a:gd name="T44" fmla="*/ 125 w 420"/>
              <a:gd name="T45" fmla="*/ 33 h 720"/>
              <a:gd name="T46" fmla="*/ 158 w 420"/>
              <a:gd name="T47" fmla="*/ 0 h 720"/>
              <a:gd name="T48" fmla="*/ 262 w 420"/>
              <a:gd name="T49" fmla="*/ 0 h 720"/>
              <a:gd name="T50" fmla="*/ 295 w 420"/>
              <a:gd name="T51" fmla="*/ 33 h 720"/>
              <a:gd name="T52" fmla="*/ 295 w 420"/>
              <a:gd name="T53" fmla="*/ 59 h 720"/>
              <a:gd name="T54" fmla="*/ 397 w 420"/>
              <a:gd name="T55" fmla="*/ 59 h 720"/>
              <a:gd name="T56" fmla="*/ 420 w 420"/>
              <a:gd name="T57" fmla="*/ 82 h 720"/>
              <a:gd name="T58" fmla="*/ 420 w 420"/>
              <a:gd name="T59" fmla="*/ 696 h 720"/>
              <a:gd name="T60" fmla="*/ 397 w 420"/>
              <a:gd name="T61" fmla="*/ 720 h 720"/>
              <a:gd name="T62" fmla="*/ 23 w 420"/>
              <a:gd name="T63" fmla="*/ 720 h 720"/>
              <a:gd name="T64" fmla="*/ 0 w 420"/>
              <a:gd name="T65" fmla="*/ 696 h 720"/>
              <a:gd name="T66" fmla="*/ 0 w 420"/>
              <a:gd name="T67" fmla="*/ 82 h 720"/>
              <a:gd name="T68" fmla="*/ 23 w 420"/>
              <a:gd name="T69" fmla="*/ 59 h 720"/>
              <a:gd name="T70" fmla="*/ 23 w 420"/>
              <a:gd name="T71" fmla="*/ 5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720">
                <a:moveTo>
                  <a:pt x="373" y="106"/>
                </a:moveTo>
                <a:lnTo>
                  <a:pt x="47" y="106"/>
                </a:lnTo>
                <a:lnTo>
                  <a:pt x="47" y="673"/>
                </a:lnTo>
                <a:lnTo>
                  <a:pt x="373" y="673"/>
                </a:lnTo>
                <a:lnTo>
                  <a:pt x="373" y="106"/>
                </a:lnTo>
                <a:close/>
                <a:moveTo>
                  <a:pt x="82" y="637"/>
                </a:moveTo>
                <a:lnTo>
                  <a:pt x="337" y="637"/>
                </a:lnTo>
                <a:lnTo>
                  <a:pt x="337" y="566"/>
                </a:lnTo>
                <a:lnTo>
                  <a:pt x="82" y="566"/>
                </a:lnTo>
                <a:lnTo>
                  <a:pt x="82" y="637"/>
                </a:lnTo>
                <a:close/>
                <a:moveTo>
                  <a:pt x="82" y="460"/>
                </a:moveTo>
                <a:lnTo>
                  <a:pt x="82" y="531"/>
                </a:lnTo>
                <a:lnTo>
                  <a:pt x="337" y="531"/>
                </a:lnTo>
                <a:lnTo>
                  <a:pt x="337" y="460"/>
                </a:lnTo>
                <a:lnTo>
                  <a:pt x="82" y="460"/>
                </a:lnTo>
                <a:close/>
                <a:moveTo>
                  <a:pt x="82" y="425"/>
                </a:moveTo>
                <a:lnTo>
                  <a:pt x="337" y="425"/>
                </a:lnTo>
                <a:lnTo>
                  <a:pt x="337" y="354"/>
                </a:lnTo>
                <a:lnTo>
                  <a:pt x="82" y="354"/>
                </a:lnTo>
                <a:lnTo>
                  <a:pt x="82" y="425"/>
                </a:lnTo>
                <a:close/>
                <a:moveTo>
                  <a:pt x="23" y="59"/>
                </a:moveTo>
                <a:lnTo>
                  <a:pt x="125" y="59"/>
                </a:lnTo>
                <a:lnTo>
                  <a:pt x="125" y="33"/>
                </a:lnTo>
                <a:cubicBezTo>
                  <a:pt x="125" y="14"/>
                  <a:pt x="140" y="0"/>
                  <a:pt x="158" y="0"/>
                </a:cubicBezTo>
                <a:lnTo>
                  <a:pt x="262" y="0"/>
                </a:lnTo>
                <a:cubicBezTo>
                  <a:pt x="280" y="0"/>
                  <a:pt x="295" y="14"/>
                  <a:pt x="295" y="33"/>
                </a:cubicBezTo>
                <a:lnTo>
                  <a:pt x="295" y="59"/>
                </a:lnTo>
                <a:lnTo>
                  <a:pt x="397" y="59"/>
                </a:lnTo>
                <a:cubicBezTo>
                  <a:pt x="410" y="59"/>
                  <a:pt x="420" y="69"/>
                  <a:pt x="420" y="82"/>
                </a:cubicBezTo>
                <a:lnTo>
                  <a:pt x="420" y="696"/>
                </a:lnTo>
                <a:cubicBezTo>
                  <a:pt x="420" y="709"/>
                  <a:pt x="410" y="720"/>
                  <a:pt x="397" y="720"/>
                </a:cubicBezTo>
                <a:lnTo>
                  <a:pt x="23" y="720"/>
                </a:lnTo>
                <a:cubicBezTo>
                  <a:pt x="10" y="720"/>
                  <a:pt x="0" y="709"/>
                  <a:pt x="0" y="696"/>
                </a:cubicBezTo>
                <a:lnTo>
                  <a:pt x="0" y="82"/>
                </a:lnTo>
                <a:cubicBezTo>
                  <a:pt x="0" y="69"/>
                  <a:pt x="10" y="59"/>
                  <a:pt x="23" y="59"/>
                </a:cubicBezTo>
                <a:lnTo>
                  <a:pt x="23" y="59"/>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cxnSp>
        <p:nvCxnSpPr>
          <p:cNvPr id="300" name="Gerade Verbindung mit Pfeil 299">
            <a:extLst>
              <a:ext uri="{FF2B5EF4-FFF2-40B4-BE49-F238E27FC236}">
                <a16:creationId xmlns:a16="http://schemas.microsoft.com/office/drawing/2014/main" id="{57F8D24A-DB60-3F7E-3DC0-E517B4C5CF43}"/>
              </a:ext>
            </a:extLst>
          </p:cNvPr>
          <p:cNvCxnSpPr>
            <a:cxnSpLocks/>
          </p:cNvCxnSpPr>
          <p:nvPr/>
        </p:nvCxnSpPr>
        <p:spPr>
          <a:xfrm>
            <a:off x="2831293" y="5306502"/>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FDCF99B-B233-DFB0-9BED-1ADD3C814495}"/>
              </a:ext>
            </a:extLst>
          </p:cNvPr>
          <p:cNvCxnSpPr>
            <a:cxnSpLocks/>
          </p:cNvCxnSpPr>
          <p:nvPr/>
        </p:nvCxnSpPr>
        <p:spPr>
          <a:xfrm>
            <a:off x="2831293" y="6163649"/>
            <a:ext cx="66678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45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0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06.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07.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08.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09.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10.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12.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13.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14.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15.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16.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1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18.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19.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2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28.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12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3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34.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3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3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4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41.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4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43.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4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45.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14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47.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4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49.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50.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51.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52.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53.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54.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55.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56.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5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58.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59.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6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69.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70.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71.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172.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73.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174.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75.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176.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177.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8.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179.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0.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181.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18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8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19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33.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3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3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4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45.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46.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4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49.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eolien*wind*energy*sustainability*windmill*wind turbine*renewables*power*global warming*environment"/>
</p:tagLst>
</file>

<file path=ppt/tags/tag5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5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52.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53.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54.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55.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5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high voltage line*electricity*energy*renewable*power*battery*charging*ampere*voltage"/>
</p:tagLst>
</file>

<file path=ppt/tags/tag6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2.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66.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69.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70.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7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2.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73.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7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8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81.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82.xml><?xml version="1.0" encoding="utf-8"?>
<p:tagLst xmlns:a="http://schemas.openxmlformats.org/drawingml/2006/main" xmlns:r="http://schemas.openxmlformats.org/officeDocument/2006/relationships" xmlns:p="http://schemas.openxmlformats.org/presentationml/2006/main">
  <p:tag name="POWER_USER_TAGS_ICONS" val="plug*electricity*energy*renewable*power*battery*charging*ampere*voltage"/>
</p:tagLst>
</file>

<file path=ppt/tags/tag83.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4.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5.xml><?xml version="1.0" encoding="utf-8"?>
<p:tagLst xmlns:a="http://schemas.openxmlformats.org/drawingml/2006/main" xmlns:r="http://schemas.openxmlformats.org/officeDocument/2006/relationships" xmlns:p="http://schemas.openxmlformats.org/presentationml/2006/main">
  <p:tag name="POWER_USER_TAGS_ICONS" val="gas*car*energy*fuel*gas station*highway**logistics*transportation*transport*environment*oil*petroleum*resources*vehicle*consumption*power*global warming*environment"/>
</p:tagLst>
</file>

<file path=ppt/tags/tag86.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7.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8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9.xml><?xml version="1.0" encoding="utf-8"?>
<p:tagLst xmlns:a="http://schemas.openxmlformats.org/drawingml/2006/main" xmlns:r="http://schemas.openxmlformats.org/officeDocument/2006/relationships" xmlns:p="http://schemas.openxmlformats.org/presentationml/2006/main">
  <p:tag name="POWER_USER_TAGS_ICONS" val="bolt*bounce*jump*jumping*platform*screw*spring*tool*thunder*storm*fast*speed*lightning*energy*electricity*volt*power*"/>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battery full*energy*power*electricity*volt*ampere*renewable"/>
</p:tagLst>
</file>

<file path=ppt/tags/tag90.xml><?xml version="1.0" encoding="utf-8"?>
<p:tagLst xmlns:a="http://schemas.openxmlformats.org/drawingml/2006/main" xmlns:r="http://schemas.openxmlformats.org/officeDocument/2006/relationships" xmlns:p="http://schemas.openxmlformats.org/presentationml/2006/main">
  <p:tag name="POWER_USER_TAGS_ICONS" val="building_POWER_USER_SEPARATOR_ICONS_architecture_POWER_USER_SEPARATOR_ICONS_buildings_POWER_USER_SEPARATOR_ICONS_city_POWER_USER_SEPARATOR_ICONS_office_POWER_USER_SEPARATOR_ICONS_skyline_POWER_USER_SEPARATOR_ICONS_urban"/>
</p:tagLst>
</file>

<file path=ppt/tags/tag91.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9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3.xml><?xml version="1.0" encoding="utf-8"?>
<p:tagLst xmlns:a="http://schemas.openxmlformats.org/drawingml/2006/main" xmlns:r="http://schemas.openxmlformats.org/officeDocument/2006/relationships" xmlns:p="http://schemas.openxmlformats.org/presentationml/2006/main">
  <p:tag name="POWER_USER_TAGS_ICONS" val="electric-car"/>
</p:tagLst>
</file>

<file path=ppt/tags/tag94.xml><?xml version="1.0" encoding="utf-8"?>
<p:tagLst xmlns:a="http://schemas.openxmlformats.org/drawingml/2006/main" xmlns:r="http://schemas.openxmlformats.org/officeDocument/2006/relationships" xmlns:p="http://schemas.openxmlformats.org/presentationml/2006/main">
  <p:tag name="POWER_USER_TAGS_ICONS" val="cart_POWER_USER_SEPARATOR_ICONS_shopping_POWER_USER_SEPARATOR_ICONS_groceries_POWER_USER_SEPARATOR_ICONS_food_POWER_USER_SEPARATOR_ICONS_buy_POWER_USER_SEPARATOR_ICONS_purchase_POWER_USER_SEPARATOR_ICONS_supermarket"/>
</p:tagLst>
</file>

<file path=ppt/tags/tag9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solar panel*electricity*energy*environment*power*sun*"/>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flame*fire*gas*light*power*environment*energy*burn*hot*"/>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heme/theme1.xml><?xml version="1.0" encoding="utf-8"?>
<a:theme xmlns:a="http://schemas.openxmlformats.org/drawingml/2006/main" name="2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Vorlage_FHTW-3">
  <a:themeElements>
    <a:clrScheme name="Grüngelb">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Vorlage_FHT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orlage_FHT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orlage_FHT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orlage_FHT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orlage_FHT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orlage_FHT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orlage_FHT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orlage_FHT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orlage_FHT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orlage_FHT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orlage_FHT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orlage_FHT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rben">
  <a:themeElements>
    <a:clrScheme name="Benutzerdefiniert 2">
      <a:dk1>
        <a:srgbClr val="000000"/>
      </a:dk1>
      <a:lt1>
        <a:srgbClr val="FFFFFF"/>
      </a:lt1>
      <a:dk2>
        <a:srgbClr val="E1320F"/>
      </a:dk2>
      <a:lt2>
        <a:srgbClr val="E6EFF3"/>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EEEIC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EEEIC2021" id="{73B337AA-3250-4773-80A9-084D9618C2BA}" vid="{8D0E6E5F-2477-471D-BEE3-F3B847BA3BB5}"/>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9AFCBEB-84AC-4862-B1E7-F3690CD2C5A9}">
  <we:reference id="wa200000113" version="1.0.0.0" store="de-DE"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6b62d7a-dd09-46e4-b53c-18efd117aad1">
      <Terms xmlns="http://schemas.microsoft.com/office/infopath/2007/PartnerControls"/>
    </lcf76f155ced4ddcb4097134ff3c332f>
    <TaxCatchAll xmlns="af56a8d8-8409-452c-af23-431516952e3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56771D67E9AD9A479B2DB2075AB77E1A" ma:contentTypeVersion="15" ma:contentTypeDescription="Ein neues Dokument erstellen." ma:contentTypeScope="" ma:versionID="04e34b4b3c9fe46513a0b98d931e930d">
  <xsd:schema xmlns:xsd="http://www.w3.org/2001/XMLSchema" xmlns:xs="http://www.w3.org/2001/XMLSchema" xmlns:p="http://schemas.microsoft.com/office/2006/metadata/properties" xmlns:ns2="a6b62d7a-dd09-46e4-b53c-18efd117aad1" xmlns:ns3="af56a8d8-8409-452c-af23-431516952e37" targetNamespace="http://schemas.microsoft.com/office/2006/metadata/properties" ma:root="true" ma:fieldsID="9d3d0535e0dd6b248f4446bcab2d4194" ns2:_="" ns3:_="">
    <xsd:import namespace="a6b62d7a-dd09-46e4-b53c-18efd117aad1"/>
    <xsd:import namespace="af56a8d8-8409-452c-af23-431516952e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b62d7a-dd09-46e4-b53c-18efd117aa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e635386d-4e9f-4f60-8e77-bf8228f41c16"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f56a8d8-8409-452c-af23-431516952e37"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TaxCatchAll" ma:index="16" nillable="true" ma:displayName="Taxonomy Catch All Column" ma:hidden="true" ma:list="{88958c5b-70da-488d-893d-584e409d922e}" ma:internalName="TaxCatchAll" ma:showField="CatchAllData" ma:web="af56a8d8-8409-452c-af23-431516952e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865B7-72C2-4716-A047-18B0CEC35A98}">
  <ds:schemaRefs>
    <ds:schemaRef ds:uri="a6b62d7a-dd09-46e4-b53c-18efd117aad1"/>
    <ds:schemaRef ds:uri="http://purl.org/dc/terms/"/>
    <ds:schemaRef ds:uri="http://purl.org/dc/dcmitype/"/>
    <ds:schemaRef ds:uri="af56a8d8-8409-452c-af23-431516952e37"/>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4C6184-C391-4763-95E3-70C021A7F153}">
  <ds:schemaRefs>
    <ds:schemaRef ds:uri="http://schemas.microsoft.com/sharepoint/v3/contenttype/forms"/>
  </ds:schemaRefs>
</ds:datastoreItem>
</file>

<file path=customXml/itemProps3.xml><?xml version="1.0" encoding="utf-8"?>
<ds:datastoreItem xmlns:ds="http://schemas.openxmlformats.org/officeDocument/2006/customXml" ds:itemID="{BA38C858-44BE-4444-97A5-D8EE3775B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b62d7a-dd09-46e4-b53c-18efd117aad1"/>
    <ds:schemaRef ds:uri="af56a8d8-8409-452c-af23-431516952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5926</Words>
  <Application>Microsoft Office PowerPoint</Application>
  <PresentationFormat>Breitbild</PresentationFormat>
  <Paragraphs>1552</Paragraphs>
  <Slides>57</Slides>
  <Notes>15</Notes>
  <HiddenSlides>0</HiddenSlides>
  <MMClips>0</MMClips>
  <ScaleCrop>false</ScaleCrop>
  <HeadingPairs>
    <vt:vector size="6" baseType="variant">
      <vt:variant>
        <vt:lpstr>Verwendete Schriftarten</vt:lpstr>
      </vt:variant>
      <vt:variant>
        <vt:i4>9</vt:i4>
      </vt:variant>
      <vt:variant>
        <vt:lpstr>Design</vt:lpstr>
      </vt:variant>
      <vt:variant>
        <vt:i4>4</vt:i4>
      </vt:variant>
      <vt:variant>
        <vt:lpstr>Folientitel</vt:lpstr>
      </vt:variant>
      <vt:variant>
        <vt:i4>57</vt:i4>
      </vt:variant>
    </vt:vector>
  </HeadingPairs>
  <TitlesOfParts>
    <vt:vector size="70" baseType="lpstr">
      <vt:lpstr>Aptos</vt:lpstr>
      <vt:lpstr>Arial</vt:lpstr>
      <vt:lpstr>Bahnschrift</vt:lpstr>
      <vt:lpstr>Calibri</vt:lpstr>
      <vt:lpstr>Calibri Light</vt:lpstr>
      <vt:lpstr>Cambria Math</vt:lpstr>
      <vt:lpstr>Montserrat</vt:lpstr>
      <vt:lpstr>Times New Roman</vt:lpstr>
      <vt:lpstr>Wingdings</vt:lpstr>
      <vt:lpstr>2_Vorlage_FHTW-3</vt:lpstr>
      <vt:lpstr>3_Vorlage_FHTW-3</vt:lpstr>
      <vt:lpstr>Farben</vt:lpstr>
      <vt:lpstr>TemaEEEIC2021</vt:lpstr>
      <vt:lpstr>PowerPoint-Präsentation</vt:lpstr>
      <vt:lpstr>klimaaktiv „Climate Neutral Positive Energy District Declaration“</vt:lpstr>
      <vt:lpstr>Why?? Simple Energy flexibility and DSM model</vt:lpstr>
      <vt:lpstr>The journey so far:</vt:lpstr>
      <vt:lpstr>Goals of the Assessment framework</vt:lpstr>
      <vt:lpstr>UBEM tension-field and trade-offs</vt:lpstr>
      <vt:lpstr>Design principles</vt:lpstr>
      <vt:lpstr>PowerPoint-Präsentation</vt:lpstr>
      <vt:lpstr>PowerPoint-Präsentation</vt:lpstr>
      <vt:lpstr>PowerPoint-Präsentation</vt:lpstr>
      <vt:lpstr>PowerPoint-Präsentation</vt:lpstr>
      <vt:lpstr>Mobility</vt:lpstr>
      <vt:lpstr>MOTIVATION &amp; PROBLEM STATEMENT </vt:lpstr>
      <vt:lpstr>OBJECTIVES &amp; RESEARCH QUESTIONS </vt:lpstr>
      <vt:lpstr>MODEL STRUCTURE &amp; WORKFLOW </vt:lpstr>
      <vt:lpstr>INPUT DATA &amp; ASSUMPTIONS </vt:lpstr>
      <vt:lpstr>EV OPERATION &amp;  BATTERY SOC MODELLING </vt:lpstr>
      <vt:lpstr>USE CASE SETUP &amp; SCENARIOS</vt:lpstr>
      <vt:lpstr>SIMULATION RESULTS</vt:lpstr>
      <vt:lpstr>SIMULATION RESULTS c/d</vt:lpstr>
      <vt:lpstr>Discussion / Model limits</vt:lpstr>
      <vt:lpstr>PowerPoint-Präsentation</vt:lpstr>
      <vt:lpstr>klima:aktik  klimaneutrale  Plusenergiequartiere</vt:lpstr>
      <vt:lpstr>PowerPoint-Präsentation</vt:lpstr>
      <vt:lpstr>Tool Überblick</vt:lpstr>
      <vt:lpstr>📊 Benutzerdefiniertes Excel-Ribbon</vt:lpstr>
      <vt:lpstr>VBA Troubleshoot</vt:lpstr>
      <vt:lpstr>Nutzung</vt:lpstr>
      <vt:lpstr>Grundstücksfläche</vt:lpstr>
      <vt:lpstr>Photovoltaik – Kompaktheit und bauliche Dichte</vt:lpstr>
      <vt:lpstr>Photovoltaik in Verordnungen und Leitfäden</vt:lpstr>
      <vt:lpstr>User-Inputs</vt:lpstr>
      <vt:lpstr>Simulation</vt:lpstr>
      <vt:lpstr>PowerPoint-Präsentation</vt:lpstr>
      <vt:lpstr>PowerPoint-Präsentation</vt:lpstr>
      <vt:lpstr>Simulation</vt:lpstr>
      <vt:lpstr>PowerPoint-Präsentation</vt:lpstr>
      <vt:lpstr>PowerPoint-Präsentation</vt:lpstr>
      <vt:lpstr>Eigene Auswertungen</vt:lpstr>
      <vt:lpstr>Jahresdauerlinie</vt:lpstr>
      <vt:lpstr>🚗Mobilität: Überblick</vt:lpstr>
      <vt:lpstr>🚗reale   vs bilanzieller Energiebedarf</vt:lpstr>
      <vt:lpstr>🚗reale   vs bilanzieller Energiebedarf</vt:lpstr>
      <vt:lpstr>Statistischer Mobilitätsbedarf</vt:lpstr>
      <vt:lpstr>Statistical Mobility Energy demand district responsibility</vt:lpstr>
      <vt:lpstr>PowerPoint-Präsentation</vt:lpstr>
      <vt:lpstr>Method</vt:lpstr>
      <vt:lpstr>Energy flows</vt:lpstr>
      <vt:lpstr>🚗Mobilität: Verkehr vs Speicher</vt:lpstr>
      <vt:lpstr>PowerPoint-Präsentation</vt:lpstr>
      <vt:lpstr>PowerPoint-Präsentation</vt:lpstr>
      <vt:lpstr>Datenerhebung</vt:lpstr>
      <vt:lpstr>PowerPoint-Präsentation</vt:lpstr>
      <vt:lpstr>PowerPoint-Präsentation</vt:lpstr>
      <vt:lpstr>Netzdienlichkeit CO2eq</vt:lpstr>
      <vt:lpstr>Netzdienlichkeit Österreich aktuell, Zielfunktion CO2</vt:lpstr>
      <vt:lpstr>Dynamische CO2eq Intensität und Klima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Schneider</dc:creator>
  <cp:lastModifiedBy>Simon Schneider</cp:lastModifiedBy>
  <cp:revision>50</cp:revision>
  <dcterms:created xsi:type="dcterms:W3CDTF">2023-11-28T12:24:10Z</dcterms:created>
  <dcterms:modified xsi:type="dcterms:W3CDTF">2025-11-18T16:01:55Z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0x01010056771D67E9AD9A479B2DB2075AB77E1A</vt:lpwstr>
  </property>
  <property fmtid="{D5CDD505-2E9C-101B-9397-08002B2CF9AE}" pid="3" name="MediaServiceImageTags">
    <vt:lpwstr/>
  </property>
</Properties>
</file>